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31090" y="506916"/>
            <a:ext cx="3952221" cy="41296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5" y="676044"/>
            <a:ext cx="3746844" cy="3271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создаются большие цивилизации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Великие цивилизации рождаются из общего порядка, идей и связей между людьми.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24435" y="4313567"/>
            <a:ext cx="3826649" cy="215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776" y="1577007"/>
            <a:ext cx="3115094" cy="27865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790548" y="1576187"/>
            <a:ext cx="3884426" cy="27881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Исламский мир и Россия XVIII века показывают, как кризис, реформы и расширение связей создают устойчивые исторические миры.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82588"/>
            <a:ext cx="8426450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рамка: от кризиса к цивилизации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именно в Аравии возник новый мир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Раздробленный регион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Аравия VII века была пространством пустынь и редких центров жизни, где племена действовали самостоятельно и редко подчинялись общей власти.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2511559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 без единства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Торговые пути между Византией и Ираном приносили новости, товары и идеи, но не создавали единого политического порядка.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664345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Единая основа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вера предложила общий смысл, который оказался сильнее племенных различий и дал людям чувство принадлежности к одной общине.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6817129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веры к порядку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религия стала не только духовным выбором, но и правилом жизни, законом и опорой власти.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даты показывают не только смену этапов, но и быстрый переход от религиозного движения к крупному государству и культурному центру.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 одно столетие возникли община, халифат и центр высокой городской культуры.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хронология раннего ислама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Ранняя хронология ислама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775" y="1900828"/>
            <a:ext cx="542225" cy="4337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4831" y="1900827"/>
            <a:ext cx="542227" cy="43378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70889" y="1876728"/>
            <a:ext cx="542227" cy="4819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18961" y="1846604"/>
            <a:ext cx="542227" cy="54222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«исламская цивилизация»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7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общего пространства
</a:t>
            </a:r>
            <a:pPr algn="l" indent="0" marL="0">
              <a:lnSpc>
                <a:spcPct val="100000"/>
              </a:lnSpc>
              <a:buNone/>
            </a:pPr>
            <a:r>
              <a:rPr lang="en-US" sz="1138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Арабский язык стал главным инструментом управления, богословия и науки, поэтому знания могли быстро распространяться от одного города к другому.
</a:t>
            </a:r>
            <a:endParaRPr lang="en-US" sz="1707" dirty="0"/>
          </a:p>
        </p:txBody>
      </p:sp>
      <p:sp>
        <p:nvSpPr>
          <p:cNvPr id="10" name="Text 3"/>
          <p:cNvSpPr txBox="1"/>
          <p:nvPr/>
        </p:nvSpPr>
        <p:spPr>
          <a:xfrm>
            <a:off x="2511559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16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правовые правила
</a:t>
            </a:r>
            <a:pPr algn="l" indent="0" marL="0">
              <a:lnSpc>
                <a:spcPct val="100000"/>
              </a:lnSpc>
              <a:buNone/>
            </a:pPr>
            <a:r>
              <a:rPr lang="en-US" sz="1144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Шариат задавал нормы для семьи, наследования, торговли и суда, объединяя разные регионы халифата едиными правовыми принципами.
</a:t>
            </a:r>
            <a:endParaRPr lang="en-US" sz="1716" dirty="0"/>
          </a:p>
        </p:txBody>
      </p:sp>
      <p:sp>
        <p:nvSpPr>
          <p:cNvPr id="11" name="Text 4"/>
          <p:cNvSpPr txBox="1"/>
          <p:nvPr/>
        </p:nvSpPr>
        <p:spPr>
          <a:xfrm>
            <a:off x="4664345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образования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Медресе и мечети формировали сеть обучения, где передавались религиозные тексты, право и научные знания.
</a:t>
            </a:r>
            <a:endParaRPr lang="en-US" sz="1800" dirty="0"/>
          </a:p>
        </p:txBody>
      </p:sp>
      <p:sp>
        <p:nvSpPr>
          <p:cNvPr id="12" name="Text 5"/>
          <p:cNvSpPr txBox="1"/>
          <p:nvPr/>
        </p:nvSpPr>
        <p:spPr>
          <a:xfrm>
            <a:off x="6817129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54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Пространство связей
</a:t>
            </a:r>
            <a:pPr algn="l" indent="0" marL="0">
              <a:lnSpc>
                <a:spcPct val="100000"/>
              </a:lnSpc>
              <a:buNone/>
            </a:pPr>
            <a:r>
              <a:rPr lang="en-US" sz="117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связывала Испанию, Северную Африку, Ближний Восток и Индию, превращая цивилизацию в широкую сеть обмена.
</a:t>
            </a:r>
            <a:endParaRPr lang="en-US" sz="1754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453393" y="1774824"/>
            <a:ext cx="2331629" cy="2789239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этапы формирования общины и государства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358775" y="1891606"/>
            <a:ext cx="2655565" cy="11716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власти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смерти Мухаммеда власть перешла к халифам, которые должны были сохранить единство верующих и продолжить политическое развитие общины.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405983" y="1891606"/>
            <a:ext cx="2655565" cy="11716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Община верующих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первых четырех халифах сформировалась умма — община, основанная не на племени, а на принадлежности к исламу.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58775" y="3388668"/>
            <a:ext cx="2655565" cy="11716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территории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успехи быстро включили в халифат Сирию, Египет, Иран и Месопотамию, расширив его до масштабов крупной державы.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405983" y="3388668"/>
            <a:ext cx="2655565" cy="11716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система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земли требовали управления, поэтому религиозное единство стало основой административной и политической организации.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407562" y="1703704"/>
            <a:ext cx="1376742" cy="2808334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Территориальное расширение раннего халифата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481649" y="2473325"/>
            <a:ext cx="140369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Западное направление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западе арабские войска закрепились в Северной Африке, а затем перешли в Иберийский полуостров, открыв новый европейский этап истории халифата.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193362" y="2473325"/>
            <a:ext cx="1403688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Восточные области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востоке были освоены Иран и Месопотамия, где халифат унаследовал развитые города, дороги и традиции управления.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905074" y="2473325"/>
            <a:ext cx="1403685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Средняя Азия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Дальнейшее продвижение в Среднюю Азию включило в систему халифата новые торговые маршруты и крупные культурные центры.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616786" y="2473325"/>
            <a:ext cx="1448790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Пределы расширения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Афганистан и северо-запад Индии влияние халифата дошло до регионов, связанных с международной торговлей и учёностью.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2059642"/>
            <a:ext cx="8426400" cy="25707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455750"/>
            <a:ext cx="84264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религиозная власть соединялась с административными механизмами государства.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был устроен халифат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403225" y="383650"/>
            <a:ext cx="3765600" cy="43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сферы жизни регулировались шариатом особенно последовательно.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4930775" y="3841187"/>
            <a:ext cx="3854450" cy="6380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Классическая традиция исламского права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4930775" y="1188105"/>
            <a:ext cx="3854400" cy="19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Единые нормы права позволяли управлять огромным и многонациональным государством без полного отказа от местных традиций.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403225" y="383650"/>
            <a:ext cx="3765600" cy="43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стали узлами интеллектуальной жизни исламского мира.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4930775" y="3841187"/>
            <a:ext cx="3854450" cy="6380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науки и образования в исламской цивилизации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4930775" y="1188105"/>
            <a:ext cx="3854400" cy="19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крупных центра книжной культуры связали богословие, науку и обмен знаниями между регионами.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403225" y="383650"/>
            <a:ext cx="3765600" cy="43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IX век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Багдад превратился в главный научный центр исламского мира.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4930775" y="3841187"/>
            <a:ext cx="3854450" cy="6380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обзоры науки в Аббасидском халифате; биографии аль-Хорезми и Ибн Сины.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4930775" y="1188105"/>
            <a:ext cx="3854400" cy="19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IX веке Багдад стал центром, где математика, астрономия и медицина работали на нужды государства, торговли и мореплавания.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403225" y="383650"/>
            <a:ext cx="3765600" cy="43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континента связывали основные торговые маршруты исламского мира.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4930775" y="3841187"/>
            <a:ext cx="3854450" cy="6380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Обзоры экономической истории исламской цивилизации; торговые маршруты Средиземноморья, Африки и Азии.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4930775" y="1188105"/>
            <a:ext cx="3854400" cy="19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Караваны и морские пути соединяли рынки трёх континентов, превращая торговлю в механизм культурного и политического единства.
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3739" y="2408990"/>
            <a:ext cx="2602145" cy="21447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68662" y="2408990"/>
            <a:ext cx="2602145" cy="21447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9812" y="2408990"/>
            <a:ext cx="2602145" cy="21447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738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3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Купол, который говорит языком веры
</a:t>
            </a:r>
            <a:pPr algn="l" indent="0" marL="0">
              <a:lnSpc>
                <a:spcPct val="100000"/>
              </a:lnSpc>
              <a:buNone/>
            </a:pPr>
            <a:r>
              <a:rPr lang="en-US" sz="3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Купол Скалы в Иерусалиме показывает, как архитектура могла выражать веру через форму, свет и орнамент. Здание выделяется строгой геометрией, богатой отделкой и надписями, которые превращают стену в смысловой и художественный образ.
</a:t>
            </a:r>
            <a:endParaRPr lang="en-US" sz="973" dirty="0"/>
          </a:p>
        </p:txBody>
      </p:sp>
      <p:sp>
        <p:nvSpPr>
          <p:cNvPr id="7" name="Text 1"/>
          <p:cNvSpPr txBox="1"/>
          <p:nvPr/>
        </p:nvSpPr>
        <p:spPr>
          <a:xfrm>
            <a:off x="3268661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3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Дворец света, воды и узора
</a:t>
            </a:r>
            <a:pPr algn="l" indent="0" marL="0">
              <a:lnSpc>
                <a:spcPct val="100000"/>
              </a:lnSpc>
              <a:buNone/>
            </a:pPr>
            <a:r>
              <a:rPr lang="en-US" sz="3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Альгамбра в Гранаде объединяет дворцовый блеск и инженерную точность. Лёгкие арки, резьба по стуку, вода и свет создают пространство, где красота не отделена от порядка и уюта, а становится частью повседневной жизни.
</a:t>
            </a:r>
            <a:endParaRPr lang="en-US" sz="1023" dirty="0"/>
          </a:p>
        </p:txBody>
      </p:sp>
      <p:sp>
        <p:nvSpPr>
          <p:cNvPr id="8" name="Text 2"/>
          <p:cNvSpPr txBox="1"/>
          <p:nvPr/>
        </p:nvSpPr>
        <p:spPr>
          <a:xfrm>
            <a:off x="6119811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3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Мечеть как центр города
</a:t>
            </a:r>
            <a:pPr algn="l" indent="0" marL="0">
              <a:lnSpc>
                <a:spcPct val="100000"/>
              </a:lnSpc>
              <a:buNone/>
            </a:pPr>
            <a:r>
              <a:rPr lang="en-US" sz="3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Мечети Багдада и других городов формировали узнаваемый городской силуэт. Минареты, внутренние дворы и молитвенные залы организовывали пространство не только для богослужения, но и для общения, учёбы и общественной жизни.
</a:t>
            </a:r>
            <a:endParaRPr lang="en-US" sz="1023" dirty="0"/>
          </a:p>
        </p:txBody>
      </p:sp>
      <p:sp>
        <p:nvSpPr>
          <p:cNvPr id="9" name="Text 3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Архитектура и искусство исламской цивилизации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6" y="1964054"/>
            <a:ext cx="1959101" cy="26000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Огромная территория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началу XVIII века Россия оставалась огромным, но неравномерно освоенным государством. Пространство связывали дороги и служба, однако хозяйство и управление во многих районах сохраняли старые, медленные формы.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2514559" y="1964054"/>
            <a:ext cx="1959101" cy="26000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Аграрная основа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опиралась прежде всего на сельское хозяйство и повинности. Городов было немного, а ремесло и торговля не могли быстро обеспечить страну оружием, кораблями и специалистами в нужном количестве.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670341" y="1964054"/>
            <a:ext cx="1959101" cy="26000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Военный вызов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поражения показали слабость старой системы. Стране требовались регулярная армия, флот, новые налоги и более дисциплинированное управление, иначе она не могла конкурировать с европейскими державами.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6826124" y="1964054"/>
            <a:ext cx="1959101" cy="26000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Необходимость перемен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Старые институты работали по привычке, но плохо отвечали на новые задачи. Именно поэтому реформы стали не дополнением, а способом сохранить и укрепить само государство.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на пороге XVIII века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04806" y="1703704"/>
            <a:ext cx="1579688" cy="2808334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Пётр I и проект модернизации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358775" y="2227577"/>
            <a:ext cx="1565033" cy="22844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Регулярная армия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Пётр сделал армию постоянной и обученной по европейскому образцу. Это позволило государству вести длительные войны, опираясь не на временные сборы, а на дисциплину, единое снабжение и регулярную подготовку.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070672" y="2227577"/>
            <a:ext cx="1565033" cy="22844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Морская держава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Флот стал символом новой мощи и инструментом выхода к морям. Верфи, офицерские кадры и морская служба превратили Балтику и Чёрное море в пространство стратегических интересов империи.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3782570" y="2227577"/>
            <a:ext cx="1565033" cy="22844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система власти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Сенат и коллегии упорядочили управление и сделали его более зависимым от центра. Вместо разрозненных приказов возникла более чёткая система, рассчитанная на постоянный контроль и исполнение решений.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5494467" y="2227577"/>
            <a:ext cx="1565033" cy="22844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Столица реформ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Санкт-Петербург должен был показать разрыв с прошлым и ориентацию на Европу. Новая столица стала не только административным центром, но и политическим образом модернизированного государства.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894" y="2460005"/>
            <a:ext cx="3848986" cy="12282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17561" y="1698211"/>
            <a:ext cx="3908988" cy="1741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Петра усилили зависимость общества от государства и сделали службу главной обязанностью элиты.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модернизация опиралась на принуждение и мобилизацию ресурсов, поэтому укрепление государства сопровождалось усилением социальной нагрузки.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717561" y="3681788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реформам Петра I в учебной и исторической литературе.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Социально-экономический контекст петровских реформ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Екатерина II: расширение и укрепление империи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942177"/>
            <a:ext cx="3677709" cy="10905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Южное направление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Екатерине II Россия укрепила позиции на Чёрном море и получила новые территории на юге. Это расширило торговые возможности, усилило военно-стратегическое значение южных рубежей и сделало империю заметнее в европейской политике.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578873" y="1942177"/>
            <a:ext cx="3677709" cy="10905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на запад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Западные приобретения изменили карту империи и усилили её влияние в Восточной Европе. Новые земли требовали управления, заселения и интеграции, а значит, создавали для государства новые административные задачи.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58775" y="3466177"/>
            <a:ext cx="3677709" cy="10905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Идеи и пределы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Просвещённый абсолютизм соединял язык реформ с сохранением самодержавия. Государство говорило о пользе, разуме и порядке, но не отменяло сословных различий и крепостной зависимости.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578873" y="3466177"/>
            <a:ext cx="3677709" cy="10905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на элиту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Дворянство при Екатерине получило больше прав и возможностей, чем другие сословия. Это укрепляло опору трона, но одновременно закрепляло неравенство и сдерживало более глубокие перемены в обществе.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3739" y="2461698"/>
            <a:ext cx="2602145" cy="22438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8662" y="2461698"/>
            <a:ext cx="2602145" cy="224384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19812" y="2461698"/>
            <a:ext cx="2602145" cy="224384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3738" y="1635511"/>
            <a:ext cx="2602145" cy="775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образовательная среда
</a:t>
            </a:r>
            <a:pPr algn="l" indent="0" marL="0">
              <a:lnSpc>
                <a:spcPct val="100000"/>
              </a:lnSpc>
              <a:buNone/>
            </a:pPr>
            <a:r>
              <a:rPr lang="en-US" sz="3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Академия наук, университет и специальные школы создавали новую среду для знаний. В Петербурге и Москве формировался круг образованных людей, для которых служба, наука и чтение становились частью одного жизненного пути.
</a:t>
            </a:r>
            <a:endParaRPr lang="en-US" sz="1069" dirty="0"/>
          </a:p>
        </p:txBody>
      </p:sp>
      <p:sp>
        <p:nvSpPr>
          <p:cNvPr id="8" name="Text 1"/>
          <p:cNvSpPr txBox="1"/>
          <p:nvPr/>
        </p:nvSpPr>
        <p:spPr>
          <a:xfrm>
            <a:off x="3268661" y="1635511"/>
            <a:ext cx="2602145" cy="775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Печатная культура
</a:t>
            </a:r>
            <a:pPr algn="l" indent="0" marL="0">
              <a:lnSpc>
                <a:spcPct val="100000"/>
              </a:lnSpc>
              <a:buNone/>
            </a:pPr>
            <a:r>
              <a:rPr lang="en-US" sz="3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Типографии, журналы и переводные книги расширяли круг читателей. Слово печати постепенно выходило за пределы двора и канцелярий, помогая распространять идеи, нормы поведения и представления о просвещении.
</a:t>
            </a:r>
            <a:endParaRPr lang="en-US" sz="1069" dirty="0"/>
          </a:p>
        </p:txBody>
      </p:sp>
      <p:sp>
        <p:nvSpPr>
          <p:cNvPr id="9" name="Text 2"/>
          <p:cNvSpPr txBox="1"/>
          <p:nvPr/>
        </p:nvSpPr>
        <p:spPr>
          <a:xfrm>
            <a:off x="6119811" y="1635511"/>
            <a:ext cx="2602145" cy="775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архитектурный язык
</a:t>
            </a:r>
            <a:pPr algn="l" indent="0" marL="0">
              <a:lnSpc>
                <a:spcPct val="100000"/>
              </a:lnSpc>
              <a:buNone/>
            </a:pPr>
            <a:r>
              <a:rPr lang="en-US" sz="3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Архитектура эпохи изменила облик столиц и усадеб. Барокко и классицизм создавали торжественные фасады, парадные площади и интерьер, в котором власть, вкус и европейская ориентация становились видимыми с первого взгляда.
</a:t>
            </a:r>
            <a:endParaRPr lang="en-US" sz="1043" dirty="0"/>
          </a:p>
        </p:txBody>
      </p:sp>
      <p:sp>
        <p:nvSpPr>
          <p:cNvPr id="10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Культура, наука и образование в России XVIII века
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мануфактур и металлургии в петровскую и послепетровскую эпоху не отменил аграрного характера страны: большинство населения по-прежнему жило трудом на земле.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мануфактур быстро росло, но экономика оставалась зависимой от крепостного труда и сырьевого экспорта, поэтому индустриальный рывок был неполным.
</a:t>
            </a:r>
            <a:endParaRPr lang="en-US" sz="1393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оценки числа мануфактур в России XVIII века по учебной исторической литературе; цифры округлены.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империи: рост и ограничения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815340"/>
            <a:ext cx="8160791" cy="361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механизмы — разные пути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Исламский мир и Россия XVIII века показывают разные пути создания больших цивилизаций: через веру или реформу, но в обоих случаях решающими были власть, институты, знания и связь людей между собой.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2026-07-26T07:10:00Z</dcterms:created>
  <dcterms:modified xsi:type="dcterms:W3CDTF">2026-07-26T07:10:00Z</dcterms:modified>
</cp:coreProperties>
</file>