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png"/><Relationship Id="rId3" Type="http://schemas.openxmlformats.org/officeDocument/2006/relationships/image" Target="../media/image-2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image" Target="../media/image-6-9.png"/><Relationship Id="rId10" Type="http://schemas.openxmlformats.org/officeDocument/2006/relationships/image" Target="../media/image-6-10.png"/><Relationship Id="rId11" Type="http://schemas.openxmlformats.org/officeDocument/2006/relationships/image" Target="../media/image-6-11.png"/><Relationship Id="rId12" Type="http://schemas.openxmlformats.org/officeDocument/2006/relationships/image" Target="../media/image-6-12.png"/><Relationship Id="rId13" Type="http://schemas.openxmlformats.org/officeDocument/2006/relationships/image" Target="../media/image-6-13.png"/><Relationship Id="rId14" Type="http://schemas.openxmlformats.org/officeDocument/2006/relationships/slideLayout" Target="../slideLayouts/slideLayout1.xml"/><Relationship Id="rId1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image" Target="../media/image-10-5.jpeg"/><Relationship Id="rId6" Type="http://schemas.openxmlformats.org/officeDocument/2006/relationships/image" Target="../media/image-10-6.png"/><Relationship Id="rId7" Type="http://schemas.openxmlformats.org/officeDocument/2006/relationships/image" Target="../media/image-10-7.png"/><Relationship Id="rId8" Type="http://schemas.openxmlformats.org/officeDocument/2006/relationships/image" Target="../media/image-10-8.png"/><Relationship Id="rId9" Type="http://schemas.openxmlformats.org/officeDocument/2006/relationships/image" Target="../media/image-10-9.jpeg"/><Relationship Id="rId10" Type="http://schemas.openxmlformats.org/officeDocument/2006/relationships/image" Target="../media/image-10-10.png"/><Relationship Id="rId11" Type="http://schemas.openxmlformats.org/officeDocument/2006/relationships/image" Target="../media/image-10-11.png"/><Relationship Id="rId12" Type="http://schemas.openxmlformats.org/officeDocument/2006/relationships/image" Target="../media/image-10-12.jpeg"/><Relationship Id="rId13" Type="http://schemas.openxmlformats.org/officeDocument/2006/relationships/slideLayout" Target="../slideLayouts/slideLayout1.xml"/><Relationship Id="rId1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jpe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image" Target="../media/image-20-2.png"/><Relationship Id="rId3" Type="http://schemas.openxmlformats.org/officeDocument/2006/relationships/image" Target="../media/image-20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8375" y="72513"/>
            <a:ext cx="8947200" cy="186982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97000" y="2220598"/>
            <a:ext cx="7350000" cy="1053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069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Александр Сергеевич Пушкин: поэт, с которого начинается русская классика
</a:t>
            </a:r>
            <a:endParaRPr lang="en-US" sz="3069" dirty="0"/>
          </a:p>
        </p:txBody>
      </p:sp>
      <p:sp>
        <p:nvSpPr>
          <p:cNvPr id="5" name="Text 1"/>
          <p:cNvSpPr txBox="1"/>
          <p:nvPr/>
        </p:nvSpPr>
        <p:spPr>
          <a:xfrm>
            <a:off x="1479600" y="3447098"/>
            <a:ext cx="6184800" cy="645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B7B7B7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Поэт, изменивший русский язык и литературу навсегда.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2773250" y="4390824"/>
            <a:ext cx="3597600" cy="39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80430"/>
            <a:ext cx="5571000" cy="330234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7809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в эпоху перемен
</a:t>
            </a:r>
            <a:endParaRPr lang="en-US" sz="3100" dirty="0"/>
          </a:p>
        </p:txBody>
      </p:sp>
      <p:sp>
        <p:nvSpPr>
          <p:cNvPr id="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6267825" y="1584950"/>
            <a:ext cx="2426100" cy="305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жил в начале XIX века, когда Россия переживала подъём после 1812 года, спорила о будущем и искала новый литературный язык. Его творчество соединило европейскую культуру, живую речь и национальную традицию.
</a:t>
            </a:r>
            <a:endParaRPr lang="en-US" sz="15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Детство, семья и первые впечатления
</a:t>
            </a:r>
            <a:endParaRPr lang="en-US" sz="31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1299575" y="158495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родился в Москве в дворянской семье и с ранних лет оказался в окружении книг. Домашнее чтение пробудило у него интерес к французской и русской литературе.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610275" y="2700475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Особую роль сыграла няня Арина Родионовна. Её сказки, песни, пословицы и живое народное слово стали для будущего поэта важной частью мира образов и интонаций.
</a:t>
            </a:r>
            <a:endParaRPr lang="en-US" sz="1500" dirty="0"/>
          </a:p>
        </p:txBody>
      </p:sp>
      <p:sp>
        <p:nvSpPr>
          <p:cNvPr id="10" name="Text 4"/>
          <p:cNvSpPr txBox="1"/>
          <p:nvPr/>
        </p:nvSpPr>
        <p:spPr>
          <a:xfrm>
            <a:off x="1299575" y="3816000"/>
            <a:ext cx="72483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Московский дом, семейные рассказы и раннее знакомство с историей и фольклором помогли Пушкину почувствовать богатство родной речи и позже сделать его главной силой своих текстов.
</a:t>
            </a:r>
            <a:endParaRPr lang="en-US" sz="15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26300" y="1298876"/>
            <a:ext cx="4157700" cy="3483698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Лицей в Царском Селе: школа дружбы и первых стихов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71450" y="1384325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Учёба и круг общения
</a:t>
            </a:r>
            <a:endParaRPr lang="en-US" sz="1500" dirty="0"/>
          </a:p>
        </p:txBody>
      </p:sp>
      <p:sp>
        <p:nvSpPr>
          <p:cNvPr id="9" name="Text 3"/>
          <p:cNvSpPr txBox="1"/>
          <p:nvPr/>
        </p:nvSpPr>
        <p:spPr>
          <a:xfrm>
            <a:off x="471450" y="1875500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1811 году Пушкин поступил в Царскосельский лицей и учился там шесть лет. Лицей дал ему серьёзное образование, круг умных собеседников и атмосферу свободной мысли.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471450" y="3193100"/>
            <a:ext cx="3934800" cy="3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успехи и лицейское братство
</a:t>
            </a:r>
            <a:endParaRPr lang="en-US" sz="1500" dirty="0"/>
          </a:p>
        </p:txBody>
      </p:sp>
      <p:sp>
        <p:nvSpPr>
          <p:cNvPr id="11" name="Text 5"/>
          <p:cNvSpPr txBox="1"/>
          <p:nvPr/>
        </p:nvSpPr>
        <p:spPr>
          <a:xfrm>
            <a:off x="471450" y="3684275"/>
            <a:ext cx="3934800" cy="996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здесь он начал печататься и написал первые заметные стихотворения. Дружба с лицеистами стала для него важной темой на всю жизнь и вошла в его лирику.
</a:t>
            </a:r>
            <a:endParaRPr lang="en-US" sz="12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этапы жизни и творчества Пушкина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Периоды жизни Пушкина тесно связаны с переменой тем, жанров и настроений в его произведениях.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дальше, тем заметнее путь от ранней поэзии к зрелым крупным произведениям.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Биография А. С. Пушкина: 1799–1837, общеизвестные хронологические данные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917249" y="3300423"/>
            <a:ext cx="440100" cy="35208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87874" y="3300423"/>
            <a:ext cx="440100" cy="35208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3935436" y="1429640"/>
            <a:ext cx="403725" cy="461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4" name="Image 12" descr="preencoded.png">    </p:cNvPr>
          <p:cNvPicPr>
            <a:picLocks noChangeAspect="1"/>
          </p:cNvPicPr>
          <p:nvPr/>
        </p:nvPicPr>
        <p:blipFill>
          <a:blip r:embed="rId13"/>
          <a:stretch>
            <a:fillRect/>
          </a:stretch>
        </p:blipFill>
        <p:spPr>
          <a:xfrm>
            <a:off x="8187874" y="1484300"/>
            <a:ext cx="440100" cy="352080"/>
          </a:xfrm>
          <a:prstGeom prst="rect">
            <a:avLst/>
          </a:prstGeom>
        </p:spPr>
      </p:pic>
      <p:sp>
        <p:nvSpPr>
          <p:cNvPr id="15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вольнолюбивые стихотворения
</a:t>
            </a:r>
            <a:endParaRPr lang="en-US" sz="3000" dirty="0"/>
          </a:p>
        </p:txBody>
      </p:sp>
      <p:sp>
        <p:nvSpPr>
          <p:cNvPr id="16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17" name="Text 2"/>
          <p:cNvSpPr txBox="1"/>
          <p:nvPr/>
        </p:nvSpPr>
        <p:spPr>
          <a:xfrm>
            <a:off x="524224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Простой и точный язык
</a:t>
            </a:r>
            <a:endParaRPr lang="en-US" sz="1500" dirty="0"/>
          </a:p>
        </p:txBody>
      </p:sp>
      <p:sp>
        <p:nvSpPr>
          <p:cNvPr id="18" name="Text 3"/>
          <p:cNvSpPr txBox="1"/>
          <p:nvPr/>
        </p:nvSpPr>
        <p:spPr>
          <a:xfrm>
            <a:off x="524224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Серьёзные мысли Пушкин передаёт ясными словами, без лишней торжественности. Благодаря этому его стихи были понятны образованной молодёжи и выделялись в литературной среде.
</a:t>
            </a:r>
            <a:endParaRPr lang="en-US" sz="1200" dirty="0"/>
          </a:p>
        </p:txBody>
      </p:sp>
      <p:sp>
        <p:nvSpPr>
          <p:cNvPr id="19" name="Text 4"/>
          <p:cNvSpPr txBox="1"/>
          <p:nvPr/>
        </p:nvSpPr>
        <p:spPr>
          <a:xfrm>
            <a:off x="4794849" y="3200438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Отклик современников
</a:t>
            </a:r>
            <a:endParaRPr lang="en-US" sz="1500" dirty="0"/>
          </a:p>
        </p:txBody>
      </p:sp>
      <p:sp>
        <p:nvSpPr>
          <p:cNvPr id="20" name="Text 5"/>
          <p:cNvSpPr txBox="1"/>
          <p:nvPr/>
        </p:nvSpPr>
        <p:spPr>
          <a:xfrm>
            <a:off x="4794849" y="3867863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Ранние стихи сделали Пушкина заметной фигурой в Петербурге. В них уже видны сила убеждения, живой ритм и умение говорить о важном так, чтобы это запоминалось.
</a:t>
            </a:r>
            <a:endParaRPr lang="en-US" sz="1200" dirty="0"/>
          </a:p>
        </p:txBody>
      </p:sp>
      <p:sp>
        <p:nvSpPr>
          <p:cNvPr id="21" name="Text 6"/>
          <p:cNvSpPr txBox="1"/>
          <p:nvPr/>
        </p:nvSpPr>
        <p:spPr>
          <a:xfrm>
            <a:off x="524224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Гражданский пафос
</a:t>
            </a:r>
            <a:endParaRPr lang="en-US" sz="1500" dirty="0"/>
          </a:p>
        </p:txBody>
      </p:sp>
      <p:sp>
        <p:nvSpPr>
          <p:cNvPr id="22" name="Text 7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стихотворениях «Вольность», «К Чаадаеву» и «Деревня» Пушкин говорит о праве человека на свободу и о достоинстве личности. Эти строки звучали смело для своего времени.
</a:t>
            </a:r>
            <a:endParaRPr lang="en-US" sz="1200" dirty="0"/>
          </a:p>
        </p:txBody>
      </p:sp>
      <p:sp>
        <p:nvSpPr>
          <p:cNvPr id="23" name="Text 8"/>
          <p:cNvSpPr txBox="1"/>
          <p:nvPr/>
        </p:nvSpPr>
        <p:spPr>
          <a:xfrm>
            <a:off x="4794849" y="1384315"/>
            <a:ext cx="3182100" cy="552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Несправедливость общества
</a:t>
            </a:r>
            <a:endParaRPr lang="en-US" sz="1500" dirty="0"/>
          </a:p>
        </p:txBody>
      </p:sp>
      <p:sp>
        <p:nvSpPr>
          <p:cNvPr id="24" name="Text 9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Поэт не просто выражает чувства, а размышляет о том, почему люди живут по разным правилам. Он показывает, что общественный порядок может быть далёк от идеала.
</a:t>
            </a:r>
            <a:endParaRPr lang="en-US" sz="12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3013500" cy="2712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Южная ссылка и романтические поэмы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4695795" y="81774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1820: начало ссылки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4695795" y="124107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Пушкина отправили на юг, где он увидел Кавказ, Крым и Одессу. Новые места поразили его природой, свободой пространства и яркостью впечатлений.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4048770" y="2213672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1820–1823: поэмы о сильных чувствах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4048770" y="2636997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этот период появились «Кавказский пленник» и «Бахчисарайский фонтан». В них особенно заметны романтические герои, напряжённые чувства и красочные пейзажи.
</a:t>
            </a:r>
            <a:endParaRPr lang="en-US" sz="1200" dirty="0"/>
          </a:p>
        </p:txBody>
      </p:sp>
      <p:sp>
        <p:nvSpPr>
          <p:cNvPr id="13" name="Text 6"/>
          <p:cNvSpPr txBox="1"/>
          <p:nvPr/>
        </p:nvSpPr>
        <p:spPr>
          <a:xfrm>
            <a:off x="4695795" y="3609597"/>
            <a:ext cx="3354900" cy="379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1823–1824: «Цыганы» и новый взгляд
</a:t>
            </a:r>
            <a:endParaRPr lang="en-US" sz="1500" dirty="0"/>
          </a:p>
        </p:txBody>
      </p:sp>
      <p:sp>
        <p:nvSpPr>
          <p:cNvPr id="14" name="Text 7"/>
          <p:cNvSpPr txBox="1"/>
          <p:nvPr/>
        </p:nvSpPr>
        <p:spPr>
          <a:xfrm>
            <a:off x="4695795" y="4032922"/>
            <a:ext cx="3504300" cy="617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Завершая южный период, Пушкин всё чаще показывает столкновение личной воли с законами общества. Романтическая тема становится глубже и сложнее.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119262" y="1175216"/>
            <a:ext cx="4881376" cy="20028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произведения Пушкина и их особенности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6177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как Пушкин работал в разных жанрах и раскрывал разные стороны жизни.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901500" y="3770975"/>
            <a:ext cx="3646500" cy="904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 нескольким примерам видно жанровое разнообразие и постоянный интерес поэта к человеку и выбору.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08000" y="3275225"/>
            <a:ext cx="8276100" cy="238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Произведения А. С. Пушкина, общеизвестные даты публикации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Михайловское: время одиночества и творческой зрелости
</a:t>
            </a:r>
            <a:endParaRPr lang="en-US" sz="31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535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Михайловском Пушкин жил вдали от шумной столицы и больше всматривался в себя. Тишина, природа и размеренный быт помогли ему сосредоточиться на главном.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6241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Михайловское стало для поэта местом внутренней зрелости. Именно там особенно ясно проявилась связь личной судьбы Пушкина с жизнью России и с её прошлым.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3388900" y="1584950"/>
            <a:ext cx="2451900" cy="2493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Здесь он продолжал работу над «Евгением Онегиным», писал лирику и обращался к историческим темам. Опыт уединения сделал его взгляд на человека глубже и внимательнее.
</a:t>
            </a:r>
            <a:endParaRPr lang="en-US" sz="15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00" y="1311016"/>
            <a:ext cx="2715900" cy="2206669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3211813" y="1310163"/>
            <a:ext cx="2718000" cy="2208375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3" name="Image 11" descr="preencoded.png">    </p:cNvPr>
          <p:cNvPicPr>
            <a:picLocks noChangeAspect="1"/>
          </p:cNvPicPr>
          <p:nvPr/>
        </p:nvPicPr>
        <p:blipFill>
          <a:blip r:embed="rId12"/>
          <a:stretch>
            <a:fillRect/>
          </a:stretch>
        </p:blipFill>
        <p:spPr>
          <a:xfrm>
            <a:off x="6065728" y="1310163"/>
            <a:ext cx="2718000" cy="2208375"/>
          </a:xfrm>
          <a:prstGeom prst="rect">
            <a:avLst/>
          </a:prstGeom>
        </p:spPr>
      </p:pic>
      <p:sp>
        <p:nvSpPr>
          <p:cNvPr id="14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Арина Родионовна в памяти Пушкина
</a:t>
            </a:r>
            <a:endParaRPr lang="en-US" sz="3000" dirty="0"/>
          </a:p>
        </p:txBody>
      </p:sp>
      <p:sp>
        <p:nvSpPr>
          <p:cNvPr id="15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  <p:sp>
        <p:nvSpPr>
          <p:cNvPr id="16" name="Text 2"/>
          <p:cNvSpPr txBox="1"/>
          <p:nvPr/>
        </p:nvSpPr>
        <p:spPr>
          <a:xfrm>
            <a:off x="45032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у тёплого света
</a:t>
            </a:r>
            <a:endParaRPr lang="en-US" sz="1100" dirty="0"/>
          </a:p>
        </p:txBody>
      </p:sp>
      <p:sp>
        <p:nvSpPr>
          <p:cNvPr id="17" name="Text 3"/>
          <p:cNvSpPr txBox="1"/>
          <p:nvPr/>
        </p:nvSpPr>
        <p:spPr>
          <a:xfrm>
            <a:off x="450325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 вечерам Арина Родионовна рассказывала маленькому Пушкину сказки, напевала песни и говорила пословицами. В этих живых историях он слышал не только сюжет, но и особую музыку народной речи. Позже это ощущение мягкости и доверия вернётся в его сказках.
</a:t>
            </a:r>
            <a:endParaRPr lang="en-US" sz="795" dirty="0"/>
          </a:p>
        </p:txBody>
      </p:sp>
      <p:sp>
        <p:nvSpPr>
          <p:cNvPr id="18" name="Text 4"/>
          <p:cNvSpPr txBox="1"/>
          <p:nvPr/>
        </p:nvSpPr>
        <p:spPr>
          <a:xfrm>
            <a:off x="3300505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Народное слово как часть поэзии
</a:t>
            </a:r>
            <a:endParaRPr lang="en-US" sz="1100" dirty="0"/>
          </a:p>
        </p:txBody>
      </p:sp>
      <p:sp>
        <p:nvSpPr>
          <p:cNvPr id="19" name="Text 5"/>
          <p:cNvSpPr txBox="1"/>
          <p:nvPr/>
        </p:nvSpPr>
        <p:spPr>
          <a:xfrm>
            <a:off x="33005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не просто запомнил слова няни — он научился слышать в них характер, интонацию и образность. Поэтому в его текстах народная речь звучит естественно, а не как украшение. Так возникла удивительная простота, которая делает его стихи близкими читателю.
</a:t>
            </a:r>
            <a:endParaRPr lang="en-US" sz="795" dirty="0"/>
          </a:p>
        </p:txBody>
      </p:sp>
      <p:sp>
        <p:nvSpPr>
          <p:cNvPr id="20" name="Text 6"/>
          <p:cNvSpPr txBox="1"/>
          <p:nvPr/>
        </p:nvSpPr>
        <p:spPr>
          <a:xfrm>
            <a:off x="6154404" y="3633500"/>
            <a:ext cx="2279400" cy="43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Память, ставшая литературой
</a:t>
            </a:r>
            <a:endParaRPr lang="en-US" sz="1100" dirty="0"/>
          </a:p>
        </p:txBody>
      </p:sp>
      <p:sp>
        <p:nvSpPr>
          <p:cNvPr id="21" name="Text 7"/>
          <p:cNvSpPr txBox="1"/>
          <p:nvPr/>
        </p:nvSpPr>
        <p:spPr>
          <a:xfrm>
            <a:off x="6154404" y="4116800"/>
            <a:ext cx="2574600" cy="60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795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Арины Родионовны остался для Пушкина символом детства, дома и связи с народной культурой. Через воспоминания о ней поэт обращался к сказке, фольклору и живой разговорной традиции. Именно поэтому в его книгах так много тепла и человечности.
</a:t>
            </a:r>
            <a:endParaRPr lang="en-US" sz="795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«Евгений Онегин» как картина русской жизни
</a:t>
            </a:r>
            <a:endParaRPr lang="en-US" sz="30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24224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Роман в стихах создавался почти восемь лет и показал не только судьбы героев, но и повседневный уклад дворянства, моду, балы, усадьбы и правила светского общения.
</a:t>
            </a:r>
            <a:endParaRPr lang="en-US" sz="1300" dirty="0"/>
          </a:p>
        </p:txBody>
      </p:sp>
      <p:sp>
        <p:nvSpPr>
          <p:cNvPr id="11" name="Text 3"/>
          <p:cNvSpPr txBox="1"/>
          <p:nvPr/>
        </p:nvSpPr>
        <p:spPr>
          <a:xfrm>
            <a:off x="524224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Онегин, Татьяна и Ленский стали классическими образами русской литературы: каждый из них по-своему переживает одиночество, чувство и выбор жизненного пути.
</a:t>
            </a:r>
            <a:endParaRPr lang="en-US" sz="1300" dirty="0"/>
          </a:p>
        </p:txBody>
      </p:sp>
      <p:sp>
        <p:nvSpPr>
          <p:cNvPr id="12" name="Text 4"/>
          <p:cNvSpPr txBox="1"/>
          <p:nvPr/>
        </p:nvSpPr>
        <p:spPr>
          <a:xfrm>
            <a:off x="4794849" y="2051740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9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соединяет в одном произведении ироничный рассказчик, живую разговорную интонацию и точные бытовые детали, благодаря чему эпоха выглядит объемной и узнаваемой.
</a:t>
            </a:r>
            <a:endParaRPr lang="en-US" sz="1291" dirty="0"/>
          </a:p>
        </p:txBody>
      </p:sp>
      <p:sp>
        <p:nvSpPr>
          <p:cNvPr id="13" name="Text 5"/>
          <p:cNvSpPr txBox="1"/>
          <p:nvPr/>
        </p:nvSpPr>
        <p:spPr>
          <a:xfrm>
            <a:off x="4794849" y="3860515"/>
            <a:ext cx="3736800" cy="820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Именно широта тем, внимание к характеру человека и точность изображения времени позволили назвать роман «энциклопедией русской жизни».
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Жанры в творчестве Пушкина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свободно переходил от стихов к прозе и от лирики к драме, поэтому его творчество охватывает почти все основные литературные формы.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Лирика преобладает, но значимы и другие жанры: именно их сочетание показывает масштаб и универсальность автора.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942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жанрового состава произведений А. С. Пушкина по школьному литературному канону, без точной статистики; диаграмма носит относительный характер.
</a:t>
            </a:r>
            <a:endParaRPr lang="en-US" sz="942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1175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жизнь не помешала Пушкину изменить русскую речь: его тексты сделали литературный язык яснее, точнее и ближе к живому звучанию.
</a:t>
            </a:r>
            <a:endParaRPr lang="en-US" sz="2600" dirty="0"/>
          </a:p>
        </p:txBody>
      </p:sp>
      <p:sp>
        <p:nvSpPr>
          <p:cNvPr id="5" name="Text 1"/>
          <p:cNvSpPr txBox="1"/>
          <p:nvPr/>
        </p:nvSpPr>
        <p:spPr>
          <a:xfrm>
            <a:off x="3197475" y="1816012"/>
            <a:ext cx="4467000" cy="109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83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38 лет
</a:t>
            </a:r>
            <a:endParaRPr lang="en-US" sz="8300" dirty="0"/>
          </a:p>
        </p:txBody>
      </p:sp>
      <p:sp>
        <p:nvSpPr>
          <p:cNvPr id="6" name="Text 2"/>
          <p:cNvSpPr txBox="1"/>
          <p:nvPr/>
        </p:nvSpPr>
        <p:spPr>
          <a:xfrm>
            <a:off x="3197475" y="3195212"/>
            <a:ext cx="4467000" cy="514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прошло между рождением и гибелью поэта, а его язык стал образцом литературной нормы для следующих поколений.
</a:t>
            </a:r>
            <a:endParaRPr lang="en-US" sz="1499" dirty="0"/>
          </a:p>
        </p:txBody>
      </p:sp>
      <p:sp>
        <p:nvSpPr>
          <p:cNvPr id="7" name="Text 3"/>
          <p:cNvSpPr txBox="1"/>
          <p:nvPr/>
        </p:nvSpPr>
        <p:spPr>
          <a:xfrm>
            <a:off x="3197475" y="3836237"/>
            <a:ext cx="4467000" cy="456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Биографические данные А. С. Пушкина: 1799–1837.
</a:t>
            </a:r>
            <a:endParaRPr lang="en-US" sz="1500" dirty="0"/>
          </a:p>
        </p:txBody>
      </p:sp>
      <p:sp>
        <p:nvSpPr>
          <p:cNvPr id="8" name="Text 4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213"/>
            <a:ext cx="8424000" cy="334482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360000"/>
            <a:ext cx="7731300" cy="54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строится пушкинский сюжет
</a:t>
            </a:r>
            <a:endParaRPr lang="en-US" sz="30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974125"/>
            <a:ext cx="8424000" cy="346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1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Общая логика развития сюжета в произведениях Пушкина: от исходного мотива к нравственному итогу.
</a:t>
            </a:r>
            <a:endParaRPr lang="en-US" sz="1517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60000" y="360000"/>
            <a:ext cx="73500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1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Сказки Пушкина и их нравственный смысл
</a:t>
            </a:r>
            <a:endParaRPr lang="en-US" sz="3100" dirty="0"/>
          </a:p>
        </p:txBody>
      </p:sp>
      <p:sp>
        <p:nvSpPr>
          <p:cNvPr id="9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535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опирается на фольклор, но делает сказку литературно точной: ритм, повтор, образность и ясный сюжет помогают легко запомнить текст и услышать его музыку.
</a:t>
            </a:r>
            <a:endParaRPr lang="en-US" sz="1500" dirty="0"/>
          </a:p>
        </p:txBody>
      </p:sp>
      <p:sp>
        <p:nvSpPr>
          <p:cNvPr id="11" name="Text 3"/>
          <p:cNvSpPr txBox="1"/>
          <p:nvPr/>
        </p:nvSpPr>
        <p:spPr>
          <a:xfrm>
            <a:off x="6241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произведения читаются и детьми, и взрослыми, потому что за простым сюжетом скрыты серьезные мысли о справедливости, человеческом достоинстве и выборе.
</a:t>
            </a:r>
            <a:endParaRPr lang="en-US" sz="1500" dirty="0"/>
          </a:p>
        </p:txBody>
      </p:sp>
      <p:sp>
        <p:nvSpPr>
          <p:cNvPr id="12" name="Text 4"/>
          <p:cNvSpPr txBox="1"/>
          <p:nvPr/>
        </p:nvSpPr>
        <p:spPr>
          <a:xfrm>
            <a:off x="3388900" y="1963875"/>
            <a:ext cx="2451900" cy="2114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сказках особенно заметны нравственные противопоставления: жадность, зависть и жестокость ведут к потерям, а доброта, верность и трудолюбие получают поддержку автора.
</a:t>
            </a:r>
            <a:endParaRPr lang="en-US" sz="15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60000" y="2584604"/>
            <a:ext cx="8424000" cy="2196492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темы в произведениях Пушкина
</a:t>
            </a:r>
            <a:endParaRPr lang="en-US" sz="3000" dirty="0"/>
          </a:p>
        </p:txBody>
      </p:sp>
      <p:sp>
        <p:nvSpPr>
          <p:cNvPr id="7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  <p:sp>
        <p:nvSpPr>
          <p:cNvPr id="8" name="Text 2"/>
          <p:cNvSpPr txBox="1"/>
          <p:nvPr/>
        </p:nvSpPr>
        <p:spPr>
          <a:xfrm>
            <a:off x="4965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«Борисе Годунове» Пушкина интересуют власть, историческая правда и ответственность правителя перед народом. Драма показывает, что прошлое нельзя понять только по официальной версии.
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4767150" y="1409800"/>
            <a:ext cx="3876000" cy="938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«Капитанской дочке» история восстания Пугачева раскрывается через судьбу Гринева и Маши Мироновой. Так крупные события прошлого становятся личным нравственным испытанием.
</a:t>
            </a:r>
            <a:endParaRPr lang="en-US" sz="13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1438494"/>
            <a:ext cx="4197000" cy="3344261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темы лирики Пушкина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4782550" y="197628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52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 дружбы особенно связана с лицейскими годами, а образы природы и родины помогают увидеть в лирике и личное чувство, и широкий взгляд на жизнь.
</a:t>
            </a:r>
            <a:endParaRPr lang="en-US" sz="1527" dirty="0"/>
          </a:p>
        </p:txBody>
      </p:sp>
      <p:sp>
        <p:nvSpPr>
          <p:cNvPr id="9" name="Text 3"/>
          <p:cNvSpPr txBox="1"/>
          <p:nvPr/>
        </p:nvSpPr>
        <p:spPr>
          <a:xfrm>
            <a:off x="4782550" y="3218135"/>
            <a:ext cx="40014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Темы распределены почти поровну, поэтому лирика Пушкина звучит цельно и остается близкой читателю в любом возрасте.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4782550" y="4459981"/>
            <a:ext cx="4001400" cy="323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лирики А. С. Пушкина по школьной программе и литературоведческим обзорам.
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7934700" cy="729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Последние годы, дуэль и гибель поэта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  <p:sp>
        <p:nvSpPr>
          <p:cNvPr id="9" name="Text 2"/>
          <p:cNvSpPr txBox="1"/>
          <p:nvPr/>
        </p:nvSpPr>
        <p:spPr>
          <a:xfrm>
            <a:off x="1648722" y="3284250"/>
            <a:ext cx="2500959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1831–1836
</a:t>
            </a:r>
            <a:endParaRPr lang="en-US" sz="1100" dirty="0"/>
          </a:p>
        </p:txBody>
      </p:sp>
      <p:sp>
        <p:nvSpPr>
          <p:cNvPr id="10" name="Text 3"/>
          <p:cNvSpPr txBox="1"/>
          <p:nvPr/>
        </p:nvSpPr>
        <p:spPr>
          <a:xfrm>
            <a:off x="1648740" y="3765775"/>
            <a:ext cx="2743177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много пишет, завершает крупные произведения, создает семью и одновременно сталкивается с денежными трудностями и вниманием светского общества.
</a:t>
            </a:r>
            <a:endParaRPr lang="en-US" sz="1000" dirty="0"/>
          </a:p>
        </p:txBody>
      </p:sp>
      <p:sp>
        <p:nvSpPr>
          <p:cNvPr id="11" name="Text 4"/>
          <p:cNvSpPr txBox="1"/>
          <p:nvPr/>
        </p:nvSpPr>
        <p:spPr>
          <a:xfrm>
            <a:off x="4745099" y="328425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29 января 1837 года
</a:t>
            </a:r>
            <a:endParaRPr lang="en-US" sz="1100" dirty="0"/>
          </a:p>
        </p:txBody>
      </p:sp>
      <p:sp>
        <p:nvSpPr>
          <p:cNvPr id="12" name="Text 5"/>
          <p:cNvSpPr txBox="1"/>
          <p:nvPr/>
        </p:nvSpPr>
        <p:spPr>
          <a:xfrm>
            <a:off x="4745117" y="376577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смертельно ранен на дуэли и через два дня умирает. Его гибель современники восприняли как тяжелую утрату для всей русской культуры.
</a:t>
            </a:r>
            <a:endParaRPr lang="en-US" sz="1000" dirty="0"/>
          </a:p>
        </p:txBody>
      </p:sp>
      <p:sp>
        <p:nvSpPr>
          <p:cNvPr id="13" name="Text 6"/>
          <p:cNvSpPr txBox="1"/>
          <p:nvPr/>
        </p:nvSpPr>
        <p:spPr>
          <a:xfrm>
            <a:off x="3196876" y="1319800"/>
            <a:ext cx="2501100" cy="43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Январь 1837 года
</a:t>
            </a:r>
            <a:endParaRPr lang="en-US" sz="1100" dirty="0"/>
          </a:p>
        </p:txBody>
      </p:sp>
      <p:sp>
        <p:nvSpPr>
          <p:cNvPr id="14" name="Text 7"/>
          <p:cNvSpPr txBox="1"/>
          <p:nvPr/>
        </p:nvSpPr>
        <p:spPr>
          <a:xfrm>
            <a:off x="3196894" y="1801325"/>
            <a:ext cx="2743200" cy="978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конфликта, связанного с Дантесом, поэт вызывает его на дуэль. Напряжение вокруг личной жизни Пушкина становится общественным событием.
</a:t>
            </a:r>
            <a:endParaRPr lang="en-US" sz="10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00" y="2122903"/>
            <a:ext cx="4814700" cy="1975443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8547962" y="360000"/>
            <a:ext cx="413700" cy="213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99999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7" name="Text 1"/>
          <p:cNvSpPr txBox="1"/>
          <p:nvPr/>
        </p:nvSpPr>
        <p:spPr>
          <a:xfrm>
            <a:off x="360000" y="360000"/>
            <a:ext cx="7718700" cy="86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Пушкина читают и изучают до сих пор
</a:t>
            </a:r>
            <a:endParaRPr lang="en-US" sz="3000" dirty="0"/>
          </a:p>
        </p:txBody>
      </p:sp>
      <p:sp>
        <p:nvSpPr>
          <p:cNvPr id="8" name="Text 2"/>
          <p:cNvSpPr txBox="1"/>
          <p:nvPr/>
        </p:nvSpPr>
        <p:spPr>
          <a:xfrm>
            <a:off x="5455800" y="1437475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причины, по которым произведения Пушкина остаются важными для школьников и взрослых читателей.
</a:t>
            </a:r>
            <a:endParaRPr lang="en-US" sz="1600" dirty="0"/>
          </a:p>
        </p:txBody>
      </p:sp>
      <p:sp>
        <p:nvSpPr>
          <p:cNvPr id="9" name="Text 3"/>
          <p:cNvSpPr txBox="1"/>
          <p:nvPr/>
        </p:nvSpPr>
        <p:spPr>
          <a:xfrm>
            <a:off x="5455800" y="2917690"/>
            <a:ext cx="3328200" cy="102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6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сочетает понятный язык, сильных героев и вечные темы, поэтому его произведения остаются живыми и сегодня.
</a:t>
            </a:r>
            <a:endParaRPr lang="en-US" sz="1600" dirty="0"/>
          </a:p>
        </p:txBody>
      </p:sp>
      <p:sp>
        <p:nvSpPr>
          <p:cNvPr id="10" name="Text 4"/>
          <p:cNvSpPr txBox="1"/>
          <p:nvPr/>
        </p:nvSpPr>
        <p:spPr>
          <a:xfrm>
            <a:off x="5455800" y="4397901"/>
            <a:ext cx="3328200" cy="385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24" dirty="0">
                <a:solidFill>
                  <a:srgbClr val="595959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Школьный курс литературы и общие литературоведческие характеристики творчества А. С. Пушкина.
</a:t>
            </a:r>
            <a:endParaRPr lang="en-US" sz="1124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825750"/>
            <a:ext cx="3982500" cy="3957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Пушкин: слово, которое не стареет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4711950" y="825750"/>
            <a:ext cx="3867600" cy="161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8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Пушкин соединил народную речь, европейскую культуру и личный опыт, создав основу русской классики. Его книги учат понимать человека, чувствовать язык и ценить свободу мысли.
</a:t>
            </a:r>
            <a:endParaRPr lang="en-US" sz="18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2026-05-23T03:28:22Z</dcterms:created>
  <dcterms:modified xsi:type="dcterms:W3CDTF">2026-05-23T03:28:22Z</dcterms:modified>
</cp:coreProperties>
</file>