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31683" y="1684117"/>
            <a:ext cx="5641800" cy="18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Юрьевич Лермонтов: поэт, прозаик, офицер
</a:t>
            </a:r>
            <a:endParaRPr lang="en-US" sz="3400" dirty="0"/>
          </a:p>
        </p:txBody>
      </p:sp>
      <p:sp>
        <p:nvSpPr>
          <p:cNvPr id="7" name="Text 1"/>
          <p:cNvSpPr txBox="1"/>
          <p:nvPr/>
        </p:nvSpPr>
        <p:spPr>
          <a:xfrm>
            <a:off x="2355245" y="3880413"/>
            <a:ext cx="44334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 творчество Лермонтова в эпоху перемен, конфликта и поиска свободы.
</a:t>
            </a:r>
            <a:endParaRPr lang="en-US" sz="1500" dirty="0"/>
          </a:p>
        </p:txBody>
      </p:sp>
      <p:sp>
        <p:nvSpPr>
          <p:cNvPr id="8" name="Text 2"/>
          <p:cNvSpPr txBox="1"/>
          <p:nvPr/>
        </p:nvSpPr>
        <p:spPr>
          <a:xfrm>
            <a:off x="521494" y="303610"/>
            <a:ext cx="3384900" cy="3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104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930140" y="2212896"/>
            <a:ext cx="3474600" cy="14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жил в эпоху строгого надзора и цензуры, когда после 1825 года общественная жизнь была резко ограничена. Именно тогда в литературе усилился интерес к сильной личности, конфликту с обществом и внутреннему сопротивлению.
</a:t>
            </a:r>
            <a:endParaRPr lang="en-US" sz="1466" dirty="0"/>
          </a:p>
        </p:txBody>
      </p:sp>
      <p:sp>
        <p:nvSpPr>
          <p:cNvPr id="8" name="Text 2"/>
          <p:cNvSpPr txBox="1"/>
          <p:nvPr/>
        </p:nvSpPr>
        <p:spPr>
          <a:xfrm>
            <a:off x="521500" y="519129"/>
            <a:ext cx="8101200" cy="61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2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1830–1840-х: время несвободы и внутреннего протеста
</a:t>
            </a:r>
            <a:endParaRPr lang="en-US" sz="242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Лермонтов родился 15 октября 1814 года в Москве. Ранняя потеря матери сделала его детство эмоционально неустойчивым и рано приучила к переживанию разлуки.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 отцом, Юрием Петровичем Лермонтовым, были напряжёнными и неполными. Это усилило ощущение одиночества, которое позднее стало одной из главных тем его лирики.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Воспитанием будущего поэта занималась бабушка Елизавета Алексеевна Арсеньева. Имение Тарханы стало для него не только домом, но и местом первых сильных впечатлений.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и семейная среда
</a:t>
            </a:r>
            <a:endParaRPr lang="en-US" sz="2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72486" y="1475188"/>
            <a:ext cx="3645300" cy="254886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872821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дали Лермонтову опыт русской усадьбы, где тишина, сад и домашний уклад стали частью его внутреннего мира. Эти впечатления позже превратились в устойчивые образы памяти и тоски.
</a:t>
            </a:r>
            <a:endParaRPr lang="en-US" sz="1129" dirty="0"/>
          </a:p>
        </p:txBody>
      </p:sp>
      <p:sp>
        <p:nvSpPr>
          <p:cNvPr id="9" name="Text 1"/>
          <p:cNvSpPr txBox="1"/>
          <p:nvPr/>
        </p:nvSpPr>
        <p:spPr>
          <a:xfrm>
            <a:off x="822960" y="1499682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Усадебный мир детства
</a:t>
            </a:r>
            <a:endParaRPr lang="en-US" sz="1500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346949"/>
            <a:ext cx="34704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 за природой развивало его воображение и эмоциональную чуткость. Ночное небо, дорога, степной простор и покой усадьбы стали не просто деталями, а символами одиночества и душевного поиска.
</a:t>
            </a:r>
            <a:endParaRPr lang="en-US" sz="1043" dirty="0"/>
          </a:p>
        </p:txBody>
      </p:sp>
      <p:sp>
        <p:nvSpPr>
          <p:cNvPr id="11" name="Text 3"/>
          <p:cNvSpPr txBox="1"/>
          <p:nvPr/>
        </p:nvSpPr>
        <p:spPr>
          <a:xfrm>
            <a:off x="822960" y="2973810"/>
            <a:ext cx="3470400" cy="31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 язык чувств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9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Тарханы как пространство памяти и первых впечатлений
</a:t>
            </a:r>
            <a:endParaRPr lang="en-US" sz="23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учился в Московском университетском пансионе и Московском университете, а затем в Школе гвардейских подпрапорщиков и кавалерийских юнкеров в Петербурге.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читательский круг составили Байрон, Пушкин и Шиллер. Именно через них Лермонтов рано вошёл в европейскую романтическую традицию и научился мыслить о человеке как о сложной личности.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получил широкое домашнее и школьное образование, рано выучил французский и немецкий языки и интересовался историей, философией и литературой.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раннее становление
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литературные опыты и круг чтения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332185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Юношеские стихи Лермонтова уже несут заметное влияние Байрона: в них звучат бунт, гордое одиночество и разочарование в мире, не отвечающем высоким идеалам.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044439" y="1760741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Пушкина и Шиллера он воспринял внимание к внутренней свободе, достоинству личности и нравственному выбору. Эти ориентиры помогли ему рано выработать собственный голос.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2185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2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ранних текстах постоянно появляются мотивы судьбы, избранничества поэта и разрыва между мечтой и действительностью. Лермонтов не просто подражал романтикам, а уже спорил с ними и с эпохой.
</a:t>
            </a:r>
            <a:endParaRPr lang="en-US" sz="1392" dirty="0"/>
          </a:p>
        </p:txBody>
      </p:sp>
      <p:sp>
        <p:nvSpPr>
          <p:cNvPr id="11" name="Text 4"/>
          <p:cNvSpPr txBox="1"/>
          <p:nvPr/>
        </p:nvSpPr>
        <p:spPr>
          <a:xfrm>
            <a:off x="5044439" y="2953880"/>
            <a:ext cx="3767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его ранней лирики характерны сильная эмоциональная напряжённость и философская интонация. Даже в юношеских стихах чувствуется стремление понять, почему человек остаётся один перед жизнью.
</a:t>
            </a:r>
            <a:endParaRPr lang="en-US" sz="1389" dirty="0"/>
          </a:p>
        </p:txBody>
      </p:sp>
      <p:sp>
        <p:nvSpPr>
          <p:cNvPr id="12" name="Text 5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последовательность показывает, как личные события быстро переходили в крупные литературные достижения и общественный резонанс.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напряжённее становилась биография Лермонтова, тем заметнее росла масштабность его творчества.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из общепринятой хронологии жизни М. Ю. Лермонтова
</a:t>
            </a:r>
            <a:endParaRPr lang="en-US" sz="879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жизни и творчества Лермонтова
</a:t>
            </a:r>
            <a:endParaRPr lang="en-US" sz="2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270193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1837 год: гибель Пушкина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Александра Пушкина Лермонтов написал стихотворение, которое мгновенно вышло за рамки личного переживания и стало общественным высказыванием.
</a:t>
            </a:r>
            <a:endParaRPr lang="en-US" sz="1348" dirty="0"/>
          </a:p>
        </p:txBody>
      </p:sp>
      <p:sp>
        <p:nvSpPr>
          <p:cNvPr id="8" name="Text 1"/>
          <p:cNvSpPr txBox="1"/>
          <p:nvPr/>
        </p:nvSpPr>
        <p:spPr>
          <a:xfrm>
            <a:off x="4763897" y="3205022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Арест и ссылка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принесло Лермонтову широкую известность, но одновременно вызвало недовольство властей. В результате он был арестован и отправлен на Кавказ.
</a:t>
            </a:r>
            <a:endParaRPr lang="en-US" sz="1348" dirty="0"/>
          </a:p>
        </p:txBody>
      </p:sp>
      <p:sp>
        <p:nvSpPr>
          <p:cNvPr id="9" name="Text 2"/>
          <p:cNvSpPr txBox="1"/>
          <p:nvPr/>
        </p:nvSpPr>
        <p:spPr>
          <a:xfrm>
            <a:off x="3017045" y="1461473"/>
            <a:ext cx="3079500" cy="100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Обвинение света
</a:t>
            </a:r>
            <a:pPr algn="ctr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поэт резко осудил светское общество за равнодушие и нравственную ответственность. Именно эта смелость сделала стихотворение особенно заметным и острым.
</a:t>
            </a:r>
            <a:endParaRPr lang="en-US" sz="1348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«Смерть Поэта» и общественный резонанс
</a:t>
            </a:r>
            <a:endParaRPr lang="en-US" sz="2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0717" y="1226859"/>
            <a:ext cx="2559300" cy="19244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1755" y="1226859"/>
            <a:ext cx="2559300" cy="192447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82905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у Лермонтова — не просто географическое место, а образ открытого, сильного и опасного мира. Горные пейзажи, движение дорог и резкий воздух становятся в его текстах знаком свободы и внутреннего напряжения.
</a:t>
            </a:r>
            <a:endParaRPr lang="en-US" sz="954" dirty="0"/>
          </a:p>
        </p:txBody>
      </p:sp>
      <p:sp>
        <p:nvSpPr>
          <p:cNvPr id="9" name="Text 1"/>
          <p:cNvSpPr txBox="1"/>
          <p:nvPr/>
        </p:nvSpPr>
        <p:spPr>
          <a:xfrm>
            <a:off x="2082905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как пространство свободы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46529" y="3613501"/>
            <a:ext cx="2199300" cy="84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служба дала Лермонтову возможность увидеть Кавказ изнутри: жизнь офицеров, быт местного населения, тревогу походов и красоту ландшафта. Эти впечатления вошли в лирику, поэмы и прозу, усилив её живую конкретность.
</a:t>
            </a:r>
            <a:endParaRPr lang="en-US" sz="954" dirty="0"/>
          </a:p>
        </p:txBody>
      </p:sp>
      <p:sp>
        <p:nvSpPr>
          <p:cNvPr id="11" name="Text 3"/>
          <p:cNvSpPr txBox="1"/>
          <p:nvPr/>
        </p:nvSpPr>
        <p:spPr>
          <a:xfrm>
            <a:off x="4846529" y="3217479"/>
            <a:ext cx="2199300" cy="3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Служба, наблюдение, вдохновение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Кавказ в жизни и поэзии Лермонтова
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22960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Одиночество у Лермонтова — не случайное настроение, а постоянное состояние личности, которая чувствует свою непохожесть на окружающих и не находит понимания в обществе.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884421" y="1563287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 несвобода проходят через многие стихи как главный внутренний конфликт. Герой хочет жить по велению сердца, но сталкивается с ограничениями мира и собственной судьбы.
</a:t>
            </a:r>
            <a:endParaRPr lang="en-US" sz="1393" dirty="0"/>
          </a:p>
        </p:txBody>
      </p:sp>
      <p:sp>
        <p:nvSpPr>
          <p:cNvPr id="10" name="Text 2"/>
          <p:cNvSpPr txBox="1"/>
          <p:nvPr/>
        </p:nvSpPr>
        <p:spPr>
          <a:xfrm>
            <a:off x="822960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лирике память о прошлом, мечта и разочарование соединяются в одном переживании. Поэтому даже тихие стихи у Лермонтова звучат напряжённо и философски.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84421" y="3038629"/>
            <a:ext cx="3470400" cy="9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Стихотворения «Парус», «Тучи», «Выхожу один я на дорогу», «Утёс» и «И скучно и грустно» показывают, как личное чувство становится размышлением о жизни человека вообще.
</a:t>
            </a:r>
            <a:endParaRPr lang="en-US" sz="1397" dirty="0"/>
          </a:p>
        </p:txBody>
      </p:sp>
      <p:sp>
        <p:nvSpPr>
          <p:cNvPr id="12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мотивы лирики
</a:t>
            </a:r>
            <a:endParaRPr lang="en-US" sz="2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494" y="1710453"/>
            <a:ext cx="432000" cy="432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96505" y="1753653"/>
            <a:ext cx="432000" cy="345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36167" y="1734453"/>
            <a:ext cx="432000" cy="384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5830" y="1710453"/>
            <a:ext cx="432000" cy="43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Любовная лирика и образ чувства
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521494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Любовное чувство у Лермонтова почти всегда окрашено утратой: оно приносит не спокойствие, а внутреннее напряжение, потому что счастье кажется кратким и заранее ускользающим.
</a:t>
            </a:r>
            <a:endParaRPr lang="en-US" sz="1092" dirty="0"/>
          </a:p>
        </p:txBody>
      </p:sp>
      <p:sp>
        <p:nvSpPr>
          <p:cNvPr id="11" name="Text 2"/>
          <p:cNvSpPr txBox="1"/>
          <p:nvPr/>
        </p:nvSpPr>
        <p:spPr>
          <a:xfrm>
            <a:off x="521494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Нежность и боль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7002506" y="26617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Женский образ часто идеализирован, но остаётся внутренне далёким. Поэтому любовь в поэзии Лермонтова нередко превращается не в союз, а в напряжённый диалог с мечтой.
</a:t>
            </a:r>
            <a:endParaRPr lang="en-US" sz="1092" dirty="0"/>
          </a:p>
        </p:txBody>
      </p:sp>
      <p:sp>
        <p:nvSpPr>
          <p:cNvPr id="13" name="Text 4"/>
          <p:cNvSpPr txBox="1"/>
          <p:nvPr/>
        </p:nvSpPr>
        <p:spPr>
          <a:xfrm>
            <a:off x="7002505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Недостижимый идеал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842168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Лермонтовский герой не просит жалости и не унижается перед любимой. Даже переживая боль, он сохраняет самоуважение, внутреннюю свободу и нравственную независимость.
</a:t>
            </a:r>
            <a:endParaRPr lang="en-US" sz="1056" dirty="0"/>
          </a:p>
        </p:txBody>
      </p:sp>
      <p:sp>
        <p:nvSpPr>
          <p:cNvPr id="15" name="Text 6"/>
          <p:cNvSpPr txBox="1"/>
          <p:nvPr/>
        </p:nvSpPr>
        <p:spPr>
          <a:xfrm>
            <a:off x="4842167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и достоинство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2681831" y="2661640"/>
            <a:ext cx="1620000" cy="12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стихах любовь связана с опытом несбывшихся надежд. Лирический герой помнит не радость встречи, а горечь охлаждения, неверия и невозможности ответного чувства.
</a:t>
            </a:r>
            <a:endParaRPr lang="en-US" sz="1092" dirty="0"/>
          </a:p>
        </p:txBody>
      </p:sp>
      <p:sp>
        <p:nvSpPr>
          <p:cNvPr id="17" name="Text 8"/>
          <p:cNvSpPr txBox="1"/>
          <p:nvPr/>
        </p:nvSpPr>
        <p:spPr>
          <a:xfrm>
            <a:off x="2681831" y="2200954"/>
            <a:ext cx="16200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Разочарование
</a:t>
            </a:r>
            <a:endParaRPr lang="en-US" sz="1400" dirty="0"/>
          </a:p>
        </p:txBody>
      </p:sp>
      <p:sp>
        <p:nvSpPr>
          <p:cNvPr id="18" name="Text 9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480" y="1323566"/>
            <a:ext cx="8472910" cy="3075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494" y="826805"/>
            <a:ext cx="8101200" cy="2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8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личный опыт, наблюдения и литературные поиски привели Лермонтова к психологическому роману.
</a:t>
            </a:r>
            <a:endParaRPr lang="en-US" sz="1118" dirty="0"/>
          </a:p>
        </p:txBody>
      </p:sp>
      <p:sp>
        <p:nvSpPr>
          <p:cNvPr id="8" name="Text 1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21494" y="303611"/>
            <a:ext cx="81012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роману «Герой нашего времени»
</a:t>
            </a:r>
            <a:endParaRPr lang="en-US"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2185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1840 года стал одним из первых в русской литературе произведений, где главным становится не событие, а тщательное исследование противоречивого характера и его скрытых мотивов.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246817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повести и рассказчики создают несколько ракурсов оценки, поэтому читатель видит не готовый портрет, а сложную личность, которую невозможно объяснить одной чертой.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289501" y="1855072"/>
            <a:ext cx="25650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Печорин показан умным, наблюдательным и волевым, но его энергия не приносит гармонии: герой сам разрушает отношения и остаётся в состоянии внутренней пустоты.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«Герой нашего времени»: новаторство и смысл
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169" y="1797883"/>
            <a:ext cx="4356600" cy="17874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в разных жанрах повторяются ключевые темы поэта: протест, одиночество, свобода, духовный поиск и психологическая глубина.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последовательно развивал одни и те же мотивы в лирике, поэмах и прозе, расширяя их от личного переживания до анализа личности и общества.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Михаила Юрьевича Лермонтова; литературно-исторические данные
</a:t>
            </a:r>
            <a:endParaRPr lang="en-US" sz="864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Лермонтова
</a:t>
            </a:r>
            <a:endParaRPr lang="en-US" sz="2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38" y="3192364"/>
            <a:ext cx="378000" cy="37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1542" y="3230164"/>
            <a:ext cx="378000" cy="302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4015" y="1610108"/>
            <a:ext cx="330750" cy="37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Поэмы Лермонтова: романтический конфликт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1219237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«Мцыри» и «Беглеце» герой жаждет вырваться из замкнутого мира. Свобода становится высшей ценностью, но путь к ней неизбежно ведёт к трагедии.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676399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Стремление к свободе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41541" y="3608950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поэмах герои сталкиваются с границей между мечтой и реальностью. Их внутренний порыв оказывается сильнее обстоятельств, но не способен изменить исход.
</a:t>
            </a:r>
            <a:endParaRPr lang="en-US" sz="1055" dirty="0"/>
          </a:p>
        </p:txBody>
      </p:sp>
      <p:sp>
        <p:nvSpPr>
          <p:cNvPr id="15" name="Text 4"/>
          <p:cNvSpPr txBox="1"/>
          <p:nvPr/>
        </p:nvSpPr>
        <p:spPr>
          <a:xfrm>
            <a:off x="5398703" y="3192364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Судьба и несбывшийся идеал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3080389" y="2026694"/>
            <a:ext cx="29823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96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«Демон» показывает личность, которая не принимает ограничений и стремится к абсолютному. Однако сила бунта не приводит к гармонии, а усиливает отчуждение и одиночество.
</a:t>
            </a:r>
            <a:endParaRPr lang="en-US" sz="996" dirty="0"/>
          </a:p>
        </p:txBody>
      </p:sp>
      <p:sp>
        <p:nvSpPr>
          <p:cNvPr id="17" name="Text 6"/>
          <p:cNvSpPr txBox="1"/>
          <p:nvPr/>
        </p:nvSpPr>
        <p:spPr>
          <a:xfrm>
            <a:off x="3537551" y="1610108"/>
            <a:ext cx="2525100" cy="37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Бунт и духовная энергия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3206" y="1647777"/>
            <a:ext cx="4356525" cy="2087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16869" y="1671911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проходят через лирику, поэмы и прозу, но в каждом жанре получают разные оттенки: исповедь, сюжетное действие или психологический анализ.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5616869" y="2759207"/>
            <a:ext cx="32874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Доминируют личностные и конфликтные мотивы; это делает Лермонтова поэтом внутреннего напряжения, а не только исторического времени.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36092" y="4174875"/>
            <a:ext cx="4284000" cy="2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корпуса произведений М. Ю. Лермонтова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в творчестве Лермонтова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034021" y="1115547"/>
            <a:ext cx="7076100" cy="87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ранняя гибель остановила развитие зрелого таланта, уже уверенно работавшего и в лирике, и в прозе, и усилила трагическое восприятие Лермонтова.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2963917" y="2581934"/>
            <a:ext cx="3216300" cy="94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лет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2410696" y="3590582"/>
            <a:ext cx="4322700" cy="4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поэту было, когда дуэль оборвала его жизнь у подножия Машука в Пятигорске.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2255" y="4080952"/>
            <a:ext cx="3783900" cy="33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Михаила Юрьевича Лермонтова; дата гибели — 15 июля 1841 года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9105" y="1231166"/>
            <a:ext cx="3318900" cy="32313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05842" y="1500089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Память о Лермонтове сохраняют музеи Тархан и Пятигорска, памятники и мемориальные дома. Эти места помогают увидеть связь текста с реальной биографией и историческим пространством.
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1005842" y="3078875"/>
            <a:ext cx="3287400" cy="108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Его стихи и проза входят в школьное чтение и культурную речь. Образ Лермонтова воспринимается как символ сильной личности, романтической драматичности и точного психологического взгляда.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в культуре и памяти
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4367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углубил русскую лирику, сделав личное переживание философски значимым и предельно точным по форме. Его стихотворения расширили возможности исповедального и медитативного письма.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6154558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«лишнего человека» у Лермонтова стал особенно выразительным и повлиял на последующую литературу XIX века, включая прозу Толстого и Достоевского, а также поэзию Блока.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464462" y="2571750"/>
            <a:ext cx="21993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поэмах и романе он соединил романтический пафос с реалистическим анализом характера. Это позволило показать героя не как схему, а как внутренне противоречивую личность.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443021" y="4638425"/>
            <a:ext cx="257700" cy="27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494" y="519113"/>
            <a:ext cx="8101200" cy="57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Лермонтова для русской литературы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32186" y="2128156"/>
            <a:ext cx="64797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9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Лермонтов: короткая жизнь, большая литература
</a:t>
            </a:r>
            <a:endParaRPr lang="en-US" sz="2609" dirty="0"/>
          </a:p>
        </p:txBody>
      </p:sp>
      <p:sp>
        <p:nvSpPr>
          <p:cNvPr id="5" name="Text 1"/>
          <p:cNvSpPr txBox="1"/>
          <p:nvPr/>
        </p:nvSpPr>
        <p:spPr>
          <a:xfrm>
            <a:off x="1481270" y="2864575"/>
            <a:ext cx="6172800" cy="66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E5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Лермонтов стал голосом тревожного поколения 1830–1840-х годов. Его творчество объединяет свободу, одиночество и внутреннюю борьбу, а художественная сила делает его современным и сегодня.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2026-05-23T11:01:10Z</dcterms:created>
  <dcterms:modified xsi:type="dcterms:W3CDTF">2026-05-23T11:01:10Z</dcterms:modified>
</cp:coreProperties>
</file>