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экологические проблемы и пути их решения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Климат, воздух, вода, отходы, почвы и биоразнообразие связаны между собой и требуют действий.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экологические проблемы стали глобальными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и производство усилили спрос на энергию, воду и сырьё. Сжигание топлива и массовое производство повысили выбросы и загрязнение. Потепление и пластик быстро распространяются по атмосфере, океанам, торговле и миграции, затрагивая все страны.
</a:t>
            </a:r>
            <a:endParaRPr lang="en-US" sz="1782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60000" cy="20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ведёт к экстремальной жаре, засухам, сильным ливням, пожарам, таянию ледников и деградации вечной мерзлоты.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1,2 °C
</a:t>
            </a:r>
            <a:endParaRPr lang="en-US" sz="105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115425"/>
            <a:ext cx="33984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означает, что система Земли уже перешла в более неблагоприятный для людей и природы режим.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3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по сводным климатическим данным (например, IPCC, сравнение с доиндустриальным уровнем).
</a:t>
            </a:r>
            <a:endParaRPr lang="en-US" sz="103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выбросов углекислого газа по регионам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Траектории выбросов различаются из‑за структуры экономики и энергетики, но общий тренд отражает связь промышленного развития и эмиссий.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климатические наблюдения и климатические отчёты (данные по регионам зависят от методики).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более чистым источникам энергии и сокращение использования угля, нефти и газа — ключ к снижению CO₂.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8300" y="1424527"/>
            <a:ext cx="4116600" cy="15477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150" y="1424527"/>
            <a:ext cx="4116600" cy="15477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льда и повышение уровня Мирового океана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845100" y="3777276"/>
            <a:ext cx="36999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массы горных ледников добавляет воде в океан, усиливая его подъём. Для низменных побережий и островных государств это означает рост уязвимости к штормовым нагонам, размыву берегов и засолению пресных вод.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386350" y="3281250"/>
            <a:ext cx="31587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ледники тают — океан поднимается быстрее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35950" y="3777276"/>
            <a:ext cx="36999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наблюдения фиксируют сокращение площади арктического морского льда и уменьшение массы льда в регионе. Уменьшение «ледяного щита» меняет условия для экосистем и влияет на погодные процессы в более широком масштабе.
</a:t>
            </a:r>
            <a:endParaRPr lang="en-US" sz="1188" dirty="0"/>
          </a:p>
        </p:txBody>
      </p:sp>
      <p:sp>
        <p:nvSpPr>
          <p:cNvPr id="13" name="Text 5"/>
          <p:cNvSpPr txBox="1"/>
          <p:nvPr/>
        </p:nvSpPr>
        <p:spPr>
          <a:xfrm>
            <a:off x="1077200" y="3281250"/>
            <a:ext cx="31587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Арктический лёд отступает: что видят спутники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60000" cy="20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опасны мелкие частицы PM2.5, проникающие глубоко в лёгкие и способные попадать в кровоток.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млн
</a:t>
            </a:r>
            <a:endParaRPr lang="en-US" sz="105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115425"/>
            <a:ext cx="33984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Столько преждевременных смертей ежегодно связано с загрязнением воздуха, по оценкам ВОЗ.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8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 (ВОЗ), оценки бремени заболеваний от загрязнения воздуха.
</a:t>
            </a:r>
            <a:endParaRPr lang="en-US" sz="1058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8340" y="1574700"/>
            <a:ext cx="2968571" cy="281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загрязнители и их последствия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источников, воздействия на природу и рисков для человека помогает понять, почему меры должны быть разными.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Разным загрязнителям соответствуют разные механизмы вреда, поэтому нужны точечные меры по контролю и сокращению выбросов.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93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экологических знаний и данных из профильных международных организаций и исследований по загрязнению.
</a:t>
            </a:r>
            <a:endParaRPr lang="en-US" sz="89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60000" cy="20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распадается на микропластик, который обнаруживается в воде, почве, морской соли, рыбе и продуктах.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6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 млн тонн
</a:t>
            </a:r>
            <a:endParaRPr lang="en-US" sz="606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115425"/>
            <a:ext cx="33984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объёмы производства делают сокращение одноразовой упаковки и сортировку отходов особенно критичными.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1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мирового производства пластика (данные отраслевых обзоров и исследований; точное значение зависит от методики учёта).
</a:t>
            </a:r>
            <a:endParaRPr lang="en-US" sz="811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 бытовыми отходами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странах основная часть отходов всё ещё идёт на захоронение, а доля переработки остаётся ограниченной.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отчёты по обращению с отходами (состав диаграммы зависит от страны и года).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сбор, сортировка и экодизайн снижают объём мусора и увеличивают повторное использование материалов.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60000" cy="20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Эрозия, засоление и истощение гумуса повышают затраты в сельском хозяйстве и риск нехватки продовольствия.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6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млрд тонн
</a:t>
            </a:r>
            <a:endParaRPr lang="en-US" sz="606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115425"/>
            <a:ext cx="33984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потеря плодородного слоя ежегодно уменьшает урожайность и ухудшает способность почвы удерживать влагу.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82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потерь почвенного плодородия из международных исследований по деградации земель (значение может варьировать по методикам).
</a:t>
            </a:r>
            <a:endParaRPr lang="en-US" sz="782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103" y="1452789"/>
            <a:ext cx="3037398" cy="32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биоразнообразия и разрушение экосистем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574700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виды исчезают быстрее, чем экосистемы успевают восстанавливаться
</a:t>
            </a:r>
            <a:pPr algn="l" indent="0" marL="0">
              <a:lnSpc>
                <a:spcPct val="100000"/>
              </a:lnSpc>
              <a:buNone/>
            </a:pPr>
            <a:r>
              <a:rPr lang="en-US" sz="13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лесов, разрушение местообитаний, браконьерство, загрязнение и климатический стресс делают исчезновение видов более вероятным. Международная оценка IPBES указывает на высокий риск вымирания примерно 1 млн видов растений и животных в ближайшие десятилетия.
</a:t>
            </a:r>
            <a:endParaRPr lang="en-US" sz="1389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3263575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снижение биоразнообразия бьёт по устойчивости природы и жизни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3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видов становится меньше, экосистемы хуже удерживают равновесие: падают опыление и естественное воспроизводство, нарушаются пищевые цепи. Восстановление после пожаров, засух и наводнений идёт медленнее, потому что исчезают «связующие звенья» в природе.
</a:t>
            </a:r>
            <a:endParaRPr lang="en-US" sz="138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Системная цепочка: причины экологического кризиса усиливают друг друга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логическая схема взаимосвязей (исходя из описанных причин и последствий)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792023"/>
            <a:ext cx="452400" cy="45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8050" y="1787223"/>
            <a:ext cx="34650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800" y="3518933"/>
            <a:ext cx="452400" cy="402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539040"/>
            <a:ext cx="452400" cy="3619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соглашения и общие цели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— удержать рост глобальной температуры значительно ниже 2 °C и стремиться ограничить его 1,5 °C. Механизм опирается на национальные планы, отчётность и пересмотр обязательств.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Парижское соглашение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Рамка соглашения предусматривает регулярную отчётность по действиям и результатам. Со временем страны пересматривают обязательства, чтобы меры становились эффективнее и реалистичнее.
</a:t>
            </a:r>
            <a:endParaRPr lang="en-US" sz="1147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планы и прозрачность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повестке есть чистая вода и доступная чистая энергия, ответственное потребление и производство, а также защита суши и морских экосистем. Эти цели связаны с климатом и загрязнением.
</a:t>
            </a:r>
            <a:endParaRPr lang="en-US" sz="1168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устойчивого развития ООН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договорённости нужны, потому что климат, океаны и загрязнение не знают государственных границ. Координация снижает риски и помогает согласованно двигаться к устойчивости.
</a:t>
            </a:r>
            <a:endParaRPr lang="en-US" sz="1161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проблемы — общие правила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путей решения экологических проблем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наглядности решения сравниваются не по абсолютным объёмам, а по типичным характеристикам: системный эффект, скорость внедрения и масштаб изменений.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на основе качественного описания направлений; без привязки к конкретным статистическим рядам.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и транспорт дают наиболее устойчивый «каркас» результата, тогда как энергоэффективность и сокращение отходов часто проявляются быстрее в локальном масштабе.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3486" y="1345200"/>
            <a:ext cx="2117129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меры в школе и городе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действия не требуют сложной инфраструктуры, но заметно снижают нагрузку на природу и помогают закрепить привычки: от раздельного сбора до изменения режима поездок.
</a:t>
            </a:r>
            <a:endParaRPr lang="en-US" sz="1375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практик, описанных в содержании кейса (уровень школы/города).
</a:t>
            </a:r>
            <a:endParaRPr lang="en-US" sz="1131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«инфраструктурных» мер и повседневных решений даёт быстрые видимые результаты и одновременно тренирует долгосрочное ответственное поведение.
</a:t>
            </a:r>
            <a:endParaRPr lang="en-US" sz="144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как часть решения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и ветровая энергетика уменьшают зависимость от угля и нефти и снижают выбросы парниковых газов. Накопители энергии и умные сети помогают сглаживать колебания и использовать ресурс эффективнее.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и промышленности важны современные очистные сооружения и системы мониторинга воздуха: они улучшают контроль за загрязнением и снижают риски для здоровья. Ключ — масштабное внедрение технологий во многих сферах сразу.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замкнутого цикла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5575" y="3559968"/>
            <a:ext cx="19632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5) Возврат материалов в производство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15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бизнеса модель связана с экодизайном, долговечностью продукции и возвратом материалов. Для общества это рациональное использование ресурсов и снижение воздействия на природу.
</a:t>
            </a:r>
            <a:endParaRPr lang="en-US" sz="1277" dirty="0"/>
          </a:p>
        </p:txBody>
      </p:sp>
      <p:sp>
        <p:nvSpPr>
          <p:cNvPr id="12" name="Text 3"/>
          <p:cNvSpPr txBox="1"/>
          <p:nvPr/>
        </p:nvSpPr>
        <p:spPr>
          <a:xfrm>
            <a:off x="1802025" y="1530218"/>
            <a:ext cx="19632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6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2) Повторное использование и ремонт
</a:t>
            </a:r>
            <a:pPr algn="l" indent="0" marL="0">
              <a:lnSpc>
                <a:spcPct val="100000"/>
              </a:lnSpc>
              <a:buNone/>
            </a:pPr>
            <a:r>
              <a:rPr lang="en-US" sz="15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Вещи дольше служат, если их ремонтируют и используют повторно. Тогда уменьшается потребность в новом производстве, а выбросы, связанные с выпуском новых товаров, становятся ниже.
</a:t>
            </a:r>
            <a:endParaRPr lang="en-US" sz="1246" dirty="0"/>
          </a:p>
        </p:txBody>
      </p:sp>
      <p:sp>
        <p:nvSpPr>
          <p:cNvPr id="13" name="Text 4"/>
          <p:cNvSpPr txBox="1"/>
          <p:nvPr/>
        </p:nvSpPr>
        <p:spPr>
          <a:xfrm>
            <a:off x="3533025" y="3559968"/>
            <a:ext cx="19632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6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3) Восстановление и модернизация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14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экономике замкнутого цикла часть продукции возвращают в рабочее состояние или обновляют функциональность. Такой подход сокращает потери материалов и поддерживает стабильность поставок ресурсов.
</a:t>
            </a:r>
            <a:endParaRPr lang="en-US" sz="1176" dirty="0"/>
          </a:p>
        </p:txBody>
      </p:sp>
      <p:sp>
        <p:nvSpPr>
          <p:cNvPr id="14" name="Text 5"/>
          <p:cNvSpPr txBox="1"/>
          <p:nvPr/>
        </p:nvSpPr>
        <p:spPr>
          <a:xfrm>
            <a:off x="357800" y="3559968"/>
            <a:ext cx="19632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1) Сокращение потребления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5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уменьшают объём того, что нужно «создавать заново»: меньше лишних покупок и более разумный выбор. Это снижает спрос на первичное сырьё и уменьшает будущие отходы.
</a:t>
            </a:r>
            <a:endParaRPr lang="en-US" sz="1287" dirty="0"/>
          </a:p>
        </p:txBody>
      </p:sp>
      <p:sp>
        <p:nvSpPr>
          <p:cNvPr id="15" name="Text 6"/>
          <p:cNvSpPr txBox="1"/>
          <p:nvPr/>
        </p:nvSpPr>
        <p:spPr>
          <a:xfrm>
            <a:off x="5153850" y="1530218"/>
            <a:ext cx="19632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4) Переработка материалов
</a:t>
            </a:r>
            <a:pPr algn="l" indent="0" marL="0">
              <a:lnSpc>
                <a:spcPct val="100000"/>
              </a:lnSpc>
              <a:buNone/>
            </a:pPr>
            <a:r>
              <a:rPr lang="en-US" sz="15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возвращает сырьё в производственные цепочки и уменьшает количество отходов. Чем точнее сортировка, тем выше ценность вторичного сырья и тем меньше нагрузка на добычу.
</a:t>
            </a:r>
            <a:endParaRPr lang="en-US" sz="128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человека и их экологический эффект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заметный эффект часто дают решения в «транспортной, пищевой и домашней» сферах, потому что там формируется значительная доля повседневного экологического следа.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схема-индикатор, построенная по описанным в тексте принципам влияния; без опоры на конкретные измерения.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даже небольшие изменения поддерживают устойчивый результат при длительном соблюдении, особенно когда их повторяют регулярно.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решению экологических проблем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причин — медленный политический консенсус: договориться сложнее, чем внедрить меру. В итоге планы часто запаздывают, а природные процессы продолжают ускоряться, пока решения «созревают».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более чистым технологиям может быть дорогим, особенно для бедных стран. Неравенство в финансировании и доступе к современным решениям усиливает разрыв между целями и возможностями разных государств.
</a:t>
            </a:r>
            <a:endParaRPr lang="en-US" sz="1378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роль играет зависимость экономики от нефти, газа и угля: привычная модель занятости и производства усложняет быстрые изменения. Когда топливо остаётся основой доходов, мотивация к реформам снижается.
</a:t>
            </a:r>
            <a:endParaRPr lang="en-US" sz="136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мешают слабый контроль за выбросами, отсутствие долгосрочного планирования и недостаток экологического образования. Дополнительно действует привычка откладывать изменения, поэтому требуется мониторинг и понятные правила для всех участников.
</a:t>
            </a:r>
            <a:endParaRPr lang="en-US" sz="127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экологическая устойчивость — условие будущего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экологические проблемы связаны общими причинами и усиливают друг друга, поэтому их нельзя устранить разрозненными действиями. Наиболее результативны международные договорённости, чистая энергетика, рациональные ресурсы и забота об экосистемах.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2026-05-12T10:32:08Z</dcterms:created>
  <dcterms:modified xsi:type="dcterms:W3CDTF">2026-05-12T10:32:08Z</dcterms:modified>
</cp:coreProperties>
</file>