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jpe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jpe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доминионы: общий обзор и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6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1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доминионов Великобритании: путь к самостоятельности и современное значение.
</a:t>
            </a:r>
            <a:endParaRPr lang="en-US" sz="347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создания доминионов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XVIII века Британская империя расширилась, охватив множество колоний. Доминионы возникли как особые территории с самоуправлением и формальной лояльностью Лондону, играя важную роль в мировой политике и экономике.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доминиона и первые примеры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1901 — Австралия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получила статус доминиона, объединив отдельные колонии в единую федерацию.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 — Южная Африка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Союза Южной Африки с автономным управлением в составе империи.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1867 — Канада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Акта о Британской Северной Америке сделало Канаду первым доминионом с значительной автономией.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1907 — Новая Зеландия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статуса доминиона подтвердило усиление самоуправления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2625" y="1736425"/>
            <a:ext cx="2843799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доминионы и их характеристики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особенности главных доминионов до 1950-х годов: географию, население, экономику и этнический состав.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Доминионы отличались по географии и экономике, но все обладали значительной автономией.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Британской империи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термина «доминион»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введён в 1867 году при создании Канады для обозначения новых самоуправляемых территорий в рамках империи.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Возникла необходимость выделить крупные колонии с разным уровнем самоуправления от обычных колоний с прямым управлением Лондона.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Доминионы имели право самостоятельно выбирать правительство, сохраняя при этом верность британской короне.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управления в доминионах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Двухпалатный парламент на местном уровне обеспечивал принятие законов и контроль над внутренними делами.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возглавлял премьер-министр, ответственный перед парламентом и подотчётный населению.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 армия оставались под контролем Великобритании до начала XX века.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Генерал-губернатор представлял монарха и выполнял церемониальные и административные функции.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экономика Канады и Австралии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 площади страна мира, с крупными городами Монреалем и Торонто. Экономика XIX века строилась на добыче ресурсов и развитии железнодорожного транспорта.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обширные территории и промышленные центры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пшеницы и шерсти как основных продуктов, добыча золота. Города Сидней и Мельбурн быстро превратились в важнейшие экономические центры.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сельское хозяйство и рост городов
</a:t>
            </a:r>
            <a:endParaRPr lang="en-US" sz="13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внешняя торговля Новой Зеландии и Южной Африки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— овцеводство и молочная промышленность. Экспорт продуктов питания поддерживал экономическую стабильность и связи с Великобританией.
</a:t>
            </a:r>
            <a:endParaRPr lang="en-US" sz="952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Зеландия: шерсть и сельское хозяйство
</a:t>
            </a:r>
            <a:endParaRPr lang="en-US" sz="1132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обладала богатыми месторождениями золота и алмазов. Экономика базировалась на горной индустрии и сельском хозяйстве, экспортируя сырьё через британские морские пути.
</a:t>
            </a:r>
            <a:endParaRPr lang="en-US" sz="87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Африка: горнодобывающая и сельскохозяйственная отрасли
</a:t>
            </a:r>
            <a:endParaRPr lang="en-US" sz="7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этнические особенности доминионов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Франкоязычный Квебек сочетается с британскими традициями, формируя уникальную национальную идентичность.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смешение культур и языков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Британское влияние сочетается с местными обычаями аборигенов и маори, что отражается в общественной жизни и культуре.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Новая Зеландия: взаимодействие культур
</a:t>
            </a:r>
            <a:endParaRPr lang="en-US" sz="1107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британцев, голландских колонистов и коренного населения выработало особый культурный и политический ландшафт.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Африка: сложные этнические отношения
</a:t>
            </a:r>
            <a:endParaRPr lang="en-US" sz="13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31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Парламентского акта 1911 и Имперской конференции 1926
</a:t>
            </a:r>
            <a:endParaRPr lang="en-US" sz="2531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Парламентский акт 1911 года увеличил самостоятельность доминионов в решении внутренних вопросов и расширил их законодательные полномочия.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Имперская конференция 1926 года утвердила равенство доминионов и Великобритании, признала их автономными, но лояльными к короне государствами.
</a:t>
            </a:r>
            <a:endParaRPr lang="en-US" sz="1185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стали важными этапами на пути юридической независимости и укрепления статуса доминионов.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Вестминстерский статут 1931 года: юридическая независимость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Вестминстерский статут закрепил право доминионов самостоятельно принимать законы без необходимости согласования с парламентом Великобритании.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установил, что британские законы не распространяются на доминионы автоматически, если не одобрены их парламентами.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Верховного суда Великобритании перестали быть обязательными для судебных систем доминионов, усиливая их юридическую независимость.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дало возможность доминионам формировать собственную законодательную базу, укрепляя статус самостоятельных государств.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392" y="1026125"/>
            <a:ext cx="2009466" cy="2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4617" y="1026125"/>
            <a:ext cx="2009466" cy="249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9842" y="1026125"/>
            <a:ext cx="2009466" cy="2497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75067" y="1026125"/>
            <a:ext cx="2009466" cy="2497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доминионов в XX веке
</a:t>
            </a:r>
            <a:endParaRPr lang="en-US" sz="2600" dirty="0"/>
          </a:p>
        </p:txBody>
      </p:sp>
      <p:sp>
        <p:nvSpPr>
          <p:cNvPr id="16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397675" y="3941622"/>
            <a:ext cx="1731900" cy="4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в первой половине XX века быстро развивала промышленность, особенно металлургию и машиностроение. Активное строительство железных дорог способствовало связям между регионами и росту городов.
</a:t>
            </a:r>
            <a:endParaRPr lang="en-US" sz="612" dirty="0"/>
          </a:p>
        </p:txBody>
      </p:sp>
      <p:sp>
        <p:nvSpPr>
          <p:cNvPr id="18" name="Text 3"/>
          <p:cNvSpPr txBox="1"/>
          <p:nvPr/>
        </p:nvSpPr>
        <p:spPr>
          <a:xfrm>
            <a:off x="397676" y="3643313"/>
            <a:ext cx="17319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промышленное и транспортное развитие
</a:t>
            </a:r>
            <a:endParaRPr lang="en-US" sz="760" dirty="0"/>
          </a:p>
        </p:txBody>
      </p:sp>
      <p:sp>
        <p:nvSpPr>
          <p:cNvPr id="19" name="Text 4"/>
          <p:cNvSpPr txBox="1"/>
          <p:nvPr/>
        </p:nvSpPr>
        <p:spPr>
          <a:xfrm>
            <a:off x="2602900" y="3941622"/>
            <a:ext cx="1731900" cy="4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стала крупным поставщиком шерсти, зерна и минеральных ресурсов на мировой рынок. Крупные города Сидней и Мельбурн интенсивно росли, привлекая рабочую силу.
</a:t>
            </a:r>
            <a:endParaRPr lang="en-US" sz="695" dirty="0"/>
          </a:p>
        </p:txBody>
      </p:sp>
      <p:sp>
        <p:nvSpPr>
          <p:cNvPr id="20" name="Text 5"/>
          <p:cNvSpPr txBox="1"/>
          <p:nvPr/>
        </p:nvSpPr>
        <p:spPr>
          <a:xfrm>
            <a:off x="2602900" y="3643313"/>
            <a:ext cx="17319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аграрный экспорт и урбанизация
</a:t>
            </a:r>
            <a:endParaRPr lang="en-US" sz="760" dirty="0"/>
          </a:p>
        </p:txBody>
      </p:sp>
      <p:sp>
        <p:nvSpPr>
          <p:cNvPr id="21" name="Text 6"/>
          <p:cNvSpPr txBox="1"/>
          <p:nvPr/>
        </p:nvSpPr>
        <p:spPr>
          <a:xfrm>
            <a:off x="4808125" y="3941622"/>
            <a:ext cx="1731900" cy="4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Новой Зеландии приоритетом стало развитие овцеводства и производства молочных продуктов, что сделало страну ведущим экспортером шерсти и сливочных товаров.
</a:t>
            </a:r>
            <a:endParaRPr lang="en-US" sz="695" dirty="0"/>
          </a:p>
        </p:txBody>
      </p:sp>
      <p:sp>
        <p:nvSpPr>
          <p:cNvPr id="22" name="Text 7"/>
          <p:cNvSpPr txBox="1"/>
          <p:nvPr/>
        </p:nvSpPr>
        <p:spPr>
          <a:xfrm>
            <a:off x="4808125" y="3643313"/>
            <a:ext cx="17319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Зеландия: овцеводство и молочная промышленность
</a:t>
            </a:r>
            <a:endParaRPr lang="en-US" sz="760" dirty="0"/>
          </a:p>
        </p:txBody>
      </p:sp>
      <p:sp>
        <p:nvSpPr>
          <p:cNvPr id="23" name="Text 8"/>
          <p:cNvSpPr txBox="1"/>
          <p:nvPr/>
        </p:nvSpPr>
        <p:spPr>
          <a:xfrm>
            <a:off x="7013349" y="3941622"/>
            <a:ext cx="1731900" cy="4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Южной Африки опиралась на добычу золота и алмазов, а также сельское хозяйство. Это способствовало включению страны в международные торговые сети через британские пути.
</a:t>
            </a:r>
            <a:endParaRPr lang="en-US" sz="695" dirty="0"/>
          </a:p>
        </p:txBody>
      </p:sp>
      <p:sp>
        <p:nvSpPr>
          <p:cNvPr id="24" name="Text 9"/>
          <p:cNvSpPr txBox="1"/>
          <p:nvPr/>
        </p:nvSpPr>
        <p:spPr>
          <a:xfrm>
            <a:off x="7013350" y="3643313"/>
            <a:ext cx="17319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Африка: горнорудная промышленность и сельское хозяйство
</a:t>
            </a:r>
            <a:endParaRPr lang="en-US" sz="6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676" y="1026927"/>
            <a:ext cx="2010900" cy="1675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3901" y="1026927"/>
            <a:ext cx="2010900" cy="1675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9126" y="1026927"/>
            <a:ext cx="2010900" cy="1675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4351" y="1026927"/>
            <a:ext cx="2010900" cy="16750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доминионов в мировые войны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397666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направила свыше 600 тысяч солдат в Первую мировую войну, играя важную роль в битве при Вими-Ридже и укрепляя свою международную репутацию.
</a:t>
            </a:r>
            <a:endParaRPr lang="en-US" sz="985" dirty="0"/>
          </a:p>
        </p:txBody>
      </p:sp>
      <p:sp>
        <p:nvSpPr>
          <p:cNvPr id="14" name="Text 3"/>
          <p:cNvSpPr txBox="1"/>
          <p:nvPr/>
        </p:nvSpPr>
        <p:spPr>
          <a:xfrm>
            <a:off x="397667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на фронтах Первой мировой войны
</a:t>
            </a:r>
            <a:endParaRPr lang="en-US" sz="1138" dirty="0"/>
          </a:p>
        </p:txBody>
      </p:sp>
      <p:sp>
        <p:nvSpPr>
          <p:cNvPr id="15" name="Text 4"/>
          <p:cNvSpPr txBox="1"/>
          <p:nvPr/>
        </p:nvSpPr>
        <p:spPr>
          <a:xfrm>
            <a:off x="2602891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Австралийские и новозеландские войска активно сражались с японскими силами, защищая регион от захвата и укрепляя военную самостоятельность.
</a:t>
            </a:r>
            <a:endParaRPr lang="en-US" sz="998" dirty="0"/>
          </a:p>
        </p:txBody>
      </p:sp>
      <p:sp>
        <p:nvSpPr>
          <p:cNvPr id="16" name="Text 5"/>
          <p:cNvSpPr txBox="1"/>
          <p:nvPr/>
        </p:nvSpPr>
        <p:spPr>
          <a:xfrm>
            <a:off x="2602892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Новая Зеландия в Тихоокеанском театре Второй мировой
</a:t>
            </a:r>
            <a:endParaRPr lang="en-US" sz="917" dirty="0"/>
          </a:p>
        </p:txBody>
      </p:sp>
      <p:sp>
        <p:nvSpPr>
          <p:cNvPr id="17" name="Text 6"/>
          <p:cNvSpPr txBox="1"/>
          <p:nvPr/>
        </p:nvSpPr>
        <p:spPr>
          <a:xfrm>
            <a:off x="4808116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обеспечивала Великобританию стратегическими ресурсами и направила войска на Африканский фронт, поддерживая союзнические действия.
</a:t>
            </a:r>
            <a:endParaRPr lang="en-US" sz="897" dirty="0"/>
          </a:p>
        </p:txBody>
      </p:sp>
      <p:sp>
        <p:nvSpPr>
          <p:cNvPr id="18" name="Text 7"/>
          <p:cNvSpPr txBox="1"/>
          <p:nvPr/>
        </p:nvSpPr>
        <p:spPr>
          <a:xfrm>
            <a:off x="4808117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как ресурсный и военный центр
</a:t>
            </a:r>
            <a:endParaRPr lang="en-US" sz="954" dirty="0"/>
          </a:p>
        </p:txBody>
      </p:sp>
      <p:sp>
        <p:nvSpPr>
          <p:cNvPr id="19" name="Text 8"/>
          <p:cNvSpPr txBox="1"/>
          <p:nvPr/>
        </p:nvSpPr>
        <p:spPr>
          <a:xfrm>
            <a:off x="7013341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производила тысячи самолётов и военных кораблей, что значительно усилило военно-промышленные возможности союзников в борьбе с агрессорами.
</a:t>
            </a:r>
            <a:endParaRPr lang="en-US" sz="912" dirty="0"/>
          </a:p>
        </p:txBody>
      </p:sp>
      <p:sp>
        <p:nvSpPr>
          <p:cNvPr id="20" name="Text 9"/>
          <p:cNvSpPr txBox="1"/>
          <p:nvPr/>
        </p:nvSpPr>
        <p:spPr>
          <a:xfrm>
            <a:off x="7013342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помощь Канады во Второй мировой войне
</a:t>
            </a:r>
            <a:endParaRPr lang="en-US" sz="10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статуса доминионов после 1945 года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доминионы получили почти полную политическую и экономическую независимость, формируя собственную внешнюю политику и международные отношения.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смену Британской империи пришли новые глобальные лидеры — США и СССР, снизив влияние Великобритании на мировую политику.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Доминионы установили тесные экономические и культурные связи между собой и с другими странами, развивая сотрудничество в новой глобальной системе.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Британское Содружество наций: задачи и современность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Созданное в 1949 году, Содружество объединяет бывшие доминионы и колонии на основе добровольного сотрудничества и равноправия.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включают совместное решение международных проблем и поддержку демократии и экономического развития среди участников.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Содружества вошли бывшие колонии Азии и Африки, расширив географию и культурное разнообразие организации.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Содружество объединяет 56 стран с населением около 2,5 миллиарда человек, продолжая укреплять международные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940378"/>
            <a:ext cx="4007700" cy="205689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обретения независимости доминионов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 ключевыми датами признания статуса доминионов и их полной независимости.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Доминионы получили статус самоуправления задолго до полной независимости, которая закреплялась после 1930-х годов.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документы Британской империи и Вестминстерского статута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влияние бывших доминионов в мире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входят в десятку лидеров по индексу человеческого развития благодаря качественному здравоохранению, образованию и социальной поддержке населения.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жизни в Канаде и Австралии
</a:t>
            </a:r>
            <a:endParaRPr lang="en-US" sz="839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Бывшие доминионы играют важную роль в работе ООН, G7 и ВТО, влияя на глобальные решения по экономике и безопасности.
</a:t>
            </a:r>
            <a:endParaRPr lang="en-US" sz="960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во всех крупных международных организациях
</a:t>
            </a:r>
            <a:endParaRPr lang="en-US" sz="839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опытом и инвестиции между странами Содружества поддерживают прочные отношения и взаимовыгодное сотрудничество в XXI веке.
</a:t>
            </a:r>
            <a:endParaRPr lang="en-US" sz="915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Сохраняющиеся культурные и экономические связи с Великобританией
</a:t>
            </a:r>
            <a:endParaRPr lang="en-US" sz="8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676" y="1026927"/>
            <a:ext cx="2010900" cy="1675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3901" y="1026927"/>
            <a:ext cx="2010900" cy="1675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9126" y="1026927"/>
            <a:ext cx="2010900" cy="1675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4351" y="1026927"/>
            <a:ext cx="2010900" cy="16750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лидеры доминионов и их вклад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397666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премьер-министр Канады, сыграл ключевую роль в объединении провинций в единое государство, заложив основы национальной целостности.
</a:t>
            </a:r>
            <a:endParaRPr lang="en-US" sz="989" dirty="0"/>
          </a:p>
        </p:txBody>
      </p:sp>
      <p:sp>
        <p:nvSpPr>
          <p:cNvPr id="14" name="Text 3"/>
          <p:cNvSpPr txBox="1"/>
          <p:nvPr/>
        </p:nvSpPr>
        <p:spPr>
          <a:xfrm>
            <a:off x="397667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Сэр Джон Макдональд — объединитель Канады
</a:t>
            </a:r>
            <a:endParaRPr lang="en-US" sz="1087" dirty="0"/>
          </a:p>
        </p:txBody>
      </p:sp>
      <p:sp>
        <p:nvSpPr>
          <p:cNvPr id="15" name="Text 4"/>
          <p:cNvSpPr txBox="1"/>
          <p:nvPr/>
        </p:nvSpPr>
        <p:spPr>
          <a:xfrm>
            <a:off x="2602891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премьер Австралии, обеспечивший стабильность и развитие внутренней политики в первой половине XX века.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2602892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Мензис — политический баланс в Австралии
</a:t>
            </a:r>
            <a:endParaRPr lang="en-US" sz="917" dirty="0"/>
          </a:p>
        </p:txBody>
      </p:sp>
      <p:sp>
        <p:nvSpPr>
          <p:cNvPr id="17" name="Text 6"/>
          <p:cNvSpPr txBox="1"/>
          <p:nvPr/>
        </p:nvSpPr>
        <p:spPr>
          <a:xfrm>
            <a:off x="4808116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ЮАР, основатель Лиги Наций и участник формирования ООН, внёс большой вклад в международную дипломатию.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808117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 Сматс — отец ЮАР на мировой арене
</a:t>
            </a:r>
            <a:endParaRPr lang="en-US" sz="1225" dirty="0"/>
          </a:p>
        </p:txBody>
      </p:sp>
      <p:sp>
        <p:nvSpPr>
          <p:cNvPr id="19" name="Text 8"/>
          <p:cNvSpPr txBox="1"/>
          <p:nvPr/>
        </p:nvSpPr>
        <p:spPr>
          <a:xfrm>
            <a:off x="7013341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Известен модернизацией социального обеспечения и экономических реформ, которые укрепили позиции Новой Зеландии как самостоятельного государства.
</a:t>
            </a:r>
            <a:endParaRPr lang="en-US" sz="934" dirty="0"/>
          </a:p>
        </p:txBody>
      </p:sp>
      <p:sp>
        <p:nvSpPr>
          <p:cNvPr id="20" name="Text 9"/>
          <p:cNvSpPr txBox="1"/>
          <p:nvPr/>
        </p:nvSpPr>
        <p:spPr>
          <a:xfrm>
            <a:off x="7013342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Майкл Джозеф Сэвидж — реформатор Новой Зеландии
</a:t>
            </a:r>
            <a:endParaRPr lang="en-US" sz="9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392" y="1026125"/>
            <a:ext cx="2009466" cy="2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4617" y="1026125"/>
            <a:ext cx="2009466" cy="249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9842" y="1026125"/>
            <a:ext cx="2009466" cy="2497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75067" y="1026125"/>
            <a:ext cx="2009466" cy="2497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доминионов: современность и глобальное влияние
</a:t>
            </a:r>
            <a:endParaRPr lang="en-US" sz="2600" dirty="0"/>
          </a:p>
        </p:txBody>
      </p:sp>
      <p:sp>
        <p:nvSpPr>
          <p:cNvPr id="16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397675" y="3941622"/>
            <a:ext cx="1731900" cy="4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принимала Олимпийские игры, а Игры Содружества стали значимой площадкой для демонстрации дружбы и духа соревнований между странами.
</a:t>
            </a:r>
            <a:endParaRPr lang="en-US" sz="695" dirty="0"/>
          </a:p>
        </p:txBody>
      </p:sp>
      <p:sp>
        <p:nvSpPr>
          <p:cNvPr id="18" name="Text 3"/>
          <p:cNvSpPr txBox="1"/>
          <p:nvPr/>
        </p:nvSpPr>
        <p:spPr>
          <a:xfrm>
            <a:off x="397676" y="3643313"/>
            <a:ext cx="17319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спортивные события и наследие
</a:t>
            </a:r>
            <a:endParaRPr lang="en-US" sz="760" dirty="0"/>
          </a:p>
        </p:txBody>
      </p:sp>
      <p:sp>
        <p:nvSpPr>
          <p:cNvPr id="19" name="Text 4"/>
          <p:cNvSpPr txBox="1"/>
          <p:nvPr/>
        </p:nvSpPr>
        <p:spPr>
          <a:xfrm>
            <a:off x="2602900" y="3941622"/>
            <a:ext cx="1731900" cy="4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такие как «Властелин колец», принесли мировую славу и привлекли внимание к творческим достижениям этих доминионов.
</a:t>
            </a:r>
            <a:endParaRPr lang="en-US" sz="831" dirty="0"/>
          </a:p>
        </p:txBody>
      </p:sp>
      <p:sp>
        <p:nvSpPr>
          <p:cNvPr id="20" name="Text 5"/>
          <p:cNvSpPr txBox="1"/>
          <p:nvPr/>
        </p:nvSpPr>
        <p:spPr>
          <a:xfrm>
            <a:off x="2602900" y="3643313"/>
            <a:ext cx="17319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Киноиндустрия Австралии и Новой Зеландии
</a:t>
            </a:r>
            <a:endParaRPr lang="en-US" sz="760" dirty="0"/>
          </a:p>
        </p:txBody>
      </p:sp>
      <p:sp>
        <p:nvSpPr>
          <p:cNvPr id="21" name="Text 6"/>
          <p:cNvSpPr txBox="1"/>
          <p:nvPr/>
        </p:nvSpPr>
        <p:spPr>
          <a:xfrm>
            <a:off x="4808125" y="3941622"/>
            <a:ext cx="1731900" cy="4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включая Маргарет Этвуд из Канады и Питера Кэри из Австралии, получили международное признание за вклад в современную литературу.
</a:t>
            </a:r>
            <a:endParaRPr lang="en-US" sz="762" dirty="0"/>
          </a:p>
        </p:txBody>
      </p:sp>
      <p:sp>
        <p:nvSpPr>
          <p:cNvPr id="22" name="Text 7"/>
          <p:cNvSpPr txBox="1"/>
          <p:nvPr/>
        </p:nvSpPr>
        <p:spPr>
          <a:xfrm>
            <a:off x="4808125" y="3643313"/>
            <a:ext cx="17319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новаторы
</a:t>
            </a:r>
            <a:endParaRPr lang="en-US" sz="1096" dirty="0"/>
          </a:p>
        </p:txBody>
      </p:sp>
      <p:sp>
        <p:nvSpPr>
          <p:cNvPr id="23" name="Text 8"/>
          <p:cNvSpPr txBox="1"/>
          <p:nvPr/>
        </p:nvSpPr>
        <p:spPr>
          <a:xfrm>
            <a:off x="7013349" y="3941622"/>
            <a:ext cx="1731900" cy="4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Бывшие доминионы сделали значительные достижения в образовании и научных открытиях, укрепляя свою роль ведущих стран в мире знаний.
</a:t>
            </a:r>
            <a:endParaRPr lang="en-US" sz="701" dirty="0"/>
          </a:p>
        </p:txBody>
      </p:sp>
      <p:sp>
        <p:nvSpPr>
          <p:cNvPr id="24" name="Text 9"/>
          <p:cNvSpPr txBox="1"/>
          <p:nvPr/>
        </p:nvSpPr>
        <p:spPr>
          <a:xfrm>
            <a:off x="7013350" y="3643313"/>
            <a:ext cx="17319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и науки
</a:t>
            </a:r>
            <a:endParaRPr lang="en-US" sz="88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доминионов демонстрирует плавный переход от империи к самостоятельности с сохранением тесных связей, что подтверждает их роль в современной мировой политике и культуре.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уроки истории и значение доминионов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2026-05-11T01:50:48Z</dcterms:created>
  <dcterms:modified xsi:type="dcterms:W3CDTF">2026-05-11T01:50:48Z</dcterms:modified>
</cp:coreProperties>
</file>