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6250" y="418576"/>
            <a:ext cx="4155000" cy="21829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9125" y="3917100"/>
            <a:ext cx="3774900" cy="8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угрозы требуют общих решений, потому что границы между странами уже не останавливают кризисы.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90275" y="360000"/>
            <a:ext cx="35757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3525" y="1389075"/>
            <a:ext cx="3774900" cy="22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и глобальные проблемы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551" y="52650"/>
            <a:ext cx="4517397" cy="502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2384950"/>
            <a:ext cx="4029600" cy="239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международные отношения стали ключевой темой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59425" y="359991"/>
            <a:ext cx="3774900" cy="14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международные отношения строятся вокруг ООН, суверенитета и права. Сегодня глобализация, цифровые сети, миграции и климат делают даже локальный кризис событием мирового масштаба.
</a:t>
            </a:r>
            <a:endParaRPr lang="en-US" sz="155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125" y="1675700"/>
            <a:ext cx="346500" cy="39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750" y="1715300"/>
            <a:ext cx="3960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7750" y="3325025"/>
            <a:ext cx="396000" cy="31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3875" y="3285425"/>
            <a:ext cx="297000" cy="39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3525" y="581175"/>
            <a:ext cx="77532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международной арены
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714375" y="2159475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принимают решения о безопасности, торговле и границах. Именно они остаются главными участниками внешней политики, хотя почти всегда действуют в условиях переговоров и взаимных ограничений.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857750" y="2159475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региональные объединения помогают согласовывать позиции, снижать напряжённость и организовывать помощь. Их роль особенно заметна там, где нужен коллективный ответ на конфликт или кризис.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57750" y="3769200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акторов редко совпадают полностью: безопасность, ресурсы, влияние и доверие переплетаются. Поэтому международная политика сочетает партнёрство, конкуренцию и поиск компромиссов.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14375" y="3769200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Негосударственные участники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Корпорации, НПО и СМИ влияют на экономику, общественное мнение и репутацию стран. Они не заменяют государства, но могут ускорять сотрудничество или усиливать давление.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479" y="1672875"/>
            <a:ext cx="5930191" cy="20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Актор — инструмент — цель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463525" y="4814100"/>
            <a:ext cx="8204100" cy="1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1125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разные акторы используют разные инструменты, но стремятся к устойчивости и влиянию.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6250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различаются, но логика общая: акторы пытаются уменьшить риски и усилить свои позиции.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376600" y="1681825"/>
            <a:ext cx="59259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центр власти становится слишком сильным, другие государства выстраивают противовесы. Баланс сил не устраняет соперничество, но уменьшает риск полного доминирования и открытой агрессии.
</a:t>
            </a:r>
            <a:endParaRPr lang="en-US" sz="1249" dirty="0"/>
          </a:p>
        </p:txBody>
      </p:sp>
      <p:sp>
        <p:nvSpPr>
          <p:cNvPr id="9" name="Text 2"/>
          <p:cNvSpPr txBox="1"/>
          <p:nvPr/>
        </p:nvSpPr>
        <p:spPr>
          <a:xfrm>
            <a:off x="1376600" y="2753388"/>
            <a:ext cx="59259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 задаёт признанные правила поведения: суверенитет, обязательства договоров, запрет агрессии и механизмы мирного урегулирования. Без этих норм переговоры теряют предсказуемость.
</a:t>
            </a:r>
            <a:endParaRPr lang="en-US" sz="1249" dirty="0"/>
          </a:p>
        </p:txBody>
      </p:sp>
      <p:sp>
        <p:nvSpPr>
          <p:cNvPr id="10" name="Text 3"/>
          <p:cNvSpPr txBox="1"/>
          <p:nvPr/>
        </p:nvSpPr>
        <p:spPr>
          <a:xfrm>
            <a:off x="1376600" y="3824938"/>
            <a:ext cx="59259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коалиции позволяют странам действовать вместе, разделять расходы на безопасность и быстрее реагировать на угрозы. Коллективная защита особенно важна в кризисах, где одиночные меры недостаточны.
</a:t>
            </a:r>
            <a:endParaRPr lang="en-US" sz="1249" dirty="0"/>
          </a:p>
        </p:txBody>
      </p:sp>
      <p:sp>
        <p:nvSpPr>
          <p:cNvPr id="11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международной системы
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793748" y="1890650"/>
            <a:ext cx="22380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перевозки и цифровые платформы связали экономики так тесно, что задержка в одном узле цепочки быстро отражается на ценах, поставках и занятости в других странах.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3035" y="1890650"/>
            <a:ext cx="22380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капитал и информация перемещаются быстрее, чем раньше. Это помогает развитию, но одновременно ускоряет передачу кризисов, от финансовых потрясений до эпидемий и дефицита товаров.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429760" y="1890650"/>
            <a:ext cx="22380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Пандемии и логистические сбои показали, что взаимозависимость повышает не только удобство, но и уязвимость. То, что происходит далеко, может изменить повседневную жизнь очень быстро.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глобализация меняет повседневную жизнь
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60"/>
            <a:ext cx="4468800" cy="31348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как общие риски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на основе материалов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климатические и социальные риски усиливают друг друга и редко остаются локальными.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теснее связь между угрозами, тем выше вероятность каскадного кризиса, который затрагивает сразу несколько сфер.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3525" y="3461750"/>
            <a:ext cx="48912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дефицита ресурсов к миграционным потокам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9017" y="638677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напряжённости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населения, засухи и нехватка пригодной земли усиливают давление на природные ресурсы. В таких условиях базовые потребности — вода, еда и работа — становятся предметом конкуренции.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8842" y="1323895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ресурсов часто ведёт к миграции, росту цен и локальным конфликтам. Уязвимыми оказываются прежде всего сельские районы и территории с уже слабой инфраструктурой.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78667" y="2011370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Смягчить риски помогают рациональное управление ресурсами, помощь наиболее пострадавшим регионам, развитие сельских территорий и договорённости о совместном использовании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850" y="1478855"/>
            <a:ext cx="8368800" cy="22147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564275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для угроз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Террористические группы и криминальные сети чаще возникают там, где слабы институты, есть бедность и политическая нестабильность. Эти условия облегчают вербовку, финансирование и укрытие.
</a:t>
            </a:r>
            <a:endParaRPr lang="en-US" sz="950" dirty="0"/>
          </a:p>
        </p:txBody>
      </p:sp>
      <p:sp>
        <p:nvSpPr>
          <p:cNvPr id="11" name="Text 2"/>
          <p:cNvSpPr txBox="1"/>
          <p:nvPr/>
        </p:nvSpPr>
        <p:spPr>
          <a:xfrm>
            <a:off x="6770800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профилактика связана с образованием, поддержкой молодёжи и работой с группами риска. Снижение радикализации важнее, чем реакция уже после эскалации.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701958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противодействие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ответ требует не только силовых операций, но и обмена данными, охраны границ, отслеживания финансовых потоков и международного сотрудничества правоохранительных органов.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2633117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выходят за рамки отдельных нападений: растут страх и потери среди гражданских, усиливается недоверие к власти, а насилие начинает подрывать повседневную жизнь.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противостоят насилию и преступности
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инцидентов в киберпространстве начинается с действий человека, поэтому защита зависит не только от технологий, но и от обучения пользователей.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Verizon Data Breach Investigations Report 2024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инцидентов с утечкой данных имеют человеческий фактор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60"/>
            <a:ext cx="4468800" cy="31348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международные соглашения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World in Data на основе IPCC; данные по структуре мировых выбросов парниковых газов, 2023.
</a:t>
            </a:r>
            <a:endParaRPr lang="en-US" sz="1089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остаётся главным источником выбросов, поэтому именно она определяет скорость климатических изменений и эффективность международных обязательств.
</a:t>
            </a:r>
            <a:endParaRPr lang="en-US" sz="1417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прежде всего зависит от энергетики, но результат требует согласованных мер во всех секторах.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 распределении богатства делает экономические кризисы особенно болезненными для уязвимых стран и домохозяйств.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Inequality Report 2022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76%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богатства сосредоточено у 10% самых обеспеченных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война затягивается, её последствия выходят далеко за пределы фронта и затрагивают соседние страны.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UNHCR, Global Trends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117 млн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были вынуждены покинуть свои дома к концу 2023 года.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0" y="2142297"/>
            <a:ext cx="2566200" cy="13683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8900" y="1595597"/>
            <a:ext cx="2566200" cy="136830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57550" y="2127297"/>
            <a:ext cx="2566200" cy="136830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2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зал — разные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зале Совета Безопасности спорят о формулировках, но именно здесь часто появляется шанс остановить кризис. Дипломаты ищут текст, который примут разные стороны, а затем превращают его в резолюцию или переговорный мандат.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331800" y="30073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там, где она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Гуманитарная миссия редко выглядит громко, но её результат заметен сразу: поставки, коридоры, защита гражданских и работа на месте. Агентства ООН действуют там, где без международной координации помощь приходит слишком поздно.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8437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удерживают мир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 работает не только в судах, но и в ежедневной дипломатии. Его нормы помогают отличать допустимое давление от агрессии и задают общие правила, без которых переговоры быстро превращаются в силовое противостояние.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международное право
</a:t>
            </a:r>
            <a:endParaRPr lang="en-US" sz="2300" dirty="0"/>
          </a:p>
        </p:txBody>
      </p:sp>
      <p:sp>
        <p:nvSpPr>
          <p:cNvPr id="13" name="Text 4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Переговоры, посредничество и контроль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дипломатические инструменты снижают риск эскалации и делают соглашения проверяемыми.
</a:t>
            </a:r>
            <a:endParaRPr lang="en-US" sz="11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90053" y="2282674"/>
            <a:ext cx="200625" cy="32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2365" y="1782174"/>
            <a:ext cx="3210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47365" y="1750074"/>
            <a:ext cx="321000" cy="32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74865" y="2282674"/>
            <a:ext cx="321000" cy="321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организации и союзы
</a:t>
            </a:r>
            <a:endParaRPr lang="en-US" sz="2300" dirty="0"/>
          </a:p>
        </p:txBody>
      </p:sp>
      <p:sp>
        <p:nvSpPr>
          <p:cNvPr id="16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648975" y="28815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объединяет государства общими правилами, рынком и санкционными механизмами. Такая интеграция помогает быстрее согласовывать экономические решения и политические меры, хотя требует постоянного компромисса между участниками.
</a:t>
            </a:r>
            <a:endParaRPr lang="en-US" sz="1067" dirty="0"/>
          </a:p>
        </p:txBody>
      </p:sp>
      <p:sp>
        <p:nvSpPr>
          <p:cNvPr id="18" name="Text 3"/>
          <p:cNvSpPr txBox="1"/>
          <p:nvPr/>
        </p:nvSpPr>
        <p:spPr>
          <a:xfrm>
            <a:off x="2721475" y="23489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 особенно важен там, где конфликты тесно связаны с границами, безопасностью и развитием. Организация использует диалог, миссии наблюдателей и коллективные решения, чтобы снижать напряжённость в регионе.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866475" y="23489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координация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 и ОДКБ показывают, что союзы могут объединяться вокруг безопасности, координации и совместного реагирования на риски. Их эффективность зависит от готовности членов действовать сообща в кризисной ситуации.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4793975" y="28815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делает ставку на сотрудничество, доверие и экономическую связанность стран Юго-Восточной Азии. Региональные механизмы помогают согласовывать позиции без жёсткого давления, сохраняя устойчивость и открытость для торговли.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климат от причины к мерам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связывает источник проблемы с последствиями и международными мерами реагирования.
</a:t>
            </a:r>
            <a:endParaRPr lang="en-US" sz="13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19125" y="2293050"/>
            <a:ext cx="17199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оценивают соглашения через призму своих интересов: безопасности, экономики и внутренней политики. Если выгоды распределяются неравномерно, согласование затягивается даже при очевидной общей угрозе.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690800" y="2293050"/>
            <a:ext cx="17199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доверия делает каждый пункт переговоров предметом торга. Стороны опасаются, что соперник нарушит договорённости первым, поэтому требуют дополнительных гарантий, проверок и сложных механизмов контроля.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62500" y="2293050"/>
            <a:ext cx="17199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бездействия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часто кажутся дороже, чем ожидание. Но краткосрочная экономия оборачивается ростом ущерба, когда климатические, миграционные или военные риски перерастают в полноценный кризис.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34175" y="2293050"/>
            <a:ext cx="17199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готовое соглашение нужно согласовать, ратифицировать и исполнить. Из-за этого международные решения редко появляются быстро: они проходят через много уровней обсуждения и проверки.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решения принимаются медленно
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1213575" y="1622463"/>
            <a:ext cx="66216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помогает не только объяснять причины конфликтов, но и формировать привычку проверять источники. Чем раньше школьники учатся различать факт, оценку и манипуляцию, тем ниже риск паники и слухов.
</a:t>
            </a:r>
            <a:endParaRPr lang="en-US" sz="971" dirty="0"/>
          </a:p>
        </p:txBody>
      </p:sp>
      <p:sp>
        <p:nvSpPr>
          <p:cNvPr id="11" name="Text 2"/>
          <p:cNvSpPr txBox="1"/>
          <p:nvPr/>
        </p:nvSpPr>
        <p:spPr>
          <a:xfrm>
            <a:off x="1213575" y="2255850"/>
            <a:ext cx="66216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предупреждение строится на наблюдении за признаками напряжённости: ростом ненависти, дефицитом ресурсов, насилием в сети. Аналитика позволяет вмешаться до того, как локальный спор станет кризисом.
</a:t>
            </a:r>
            <a:endParaRPr lang="en-US" sz="971" dirty="0"/>
          </a:p>
        </p:txBody>
      </p:sp>
      <p:sp>
        <p:nvSpPr>
          <p:cNvPr id="12" name="Text 3"/>
          <p:cNvSpPr txBox="1"/>
          <p:nvPr/>
        </p:nvSpPr>
        <p:spPr>
          <a:xfrm>
            <a:off x="1213575" y="2889163"/>
            <a:ext cx="66216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примирение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Медиаобразование защищает от фейков и пропаганды, а программы примирения помогают восстановить диалог между группами. Эти меры особенно важны там, где недоверие уже подорвало обычные каналы общения.
</a:t>
            </a:r>
            <a:endParaRPr lang="en-US" sz="971" dirty="0"/>
          </a:p>
        </p:txBody>
      </p:sp>
      <p:sp>
        <p:nvSpPr>
          <p:cNvPr id="13" name="Text 4"/>
          <p:cNvSpPr txBox="1"/>
          <p:nvPr/>
        </p:nvSpPr>
        <p:spPr>
          <a:xfrm>
            <a:off x="1213575" y="3522588"/>
            <a:ext cx="66216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коридоры и кризисные механизмы работают тогда, когда опасность уже реальна. Их задача — сохранить жизни, обеспечить доступ помощи и выиграть время для политического решения.
</a:t>
            </a:r>
            <a:endParaRPr lang="en-US" sz="971" dirty="0"/>
          </a:p>
        </p:txBody>
      </p:sp>
      <p:sp>
        <p:nvSpPr>
          <p:cNvPr id="14" name="Text 5"/>
          <p:cNvSpPr txBox="1"/>
          <p:nvPr/>
        </p:nvSpPr>
        <p:spPr>
          <a:xfrm>
            <a:off x="1213575" y="4156012"/>
            <a:ext cx="66216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НКО и местные сообщества делают профилактику устойчивой. Они замечают проблемы раньше, чем государственные структуры, и могут поддерживать людей через консультации, волонтёрство и совместные проекты.
</a:t>
            </a:r>
            <a:endParaRPr lang="en-US" sz="971" dirty="0"/>
          </a:p>
        </p:txBody>
      </p:sp>
      <p:sp>
        <p:nvSpPr>
          <p:cNvPr id="15" name="Text 6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 раннее предупреждение
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525" y="1803450"/>
            <a:ext cx="7820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решает мир сегодня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3006476"/>
            <a:ext cx="7607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безопаснее не через изоляцию, а через правила, сотрудничество и ответственность. Умение проверять факты, видеть взаимосвязи и искать решения заранее — уже часть международной безопасности.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2026-07-26T14:11:29Z</dcterms:created>
  <dcterms:modified xsi:type="dcterms:W3CDTF">2026-07-26T14:11:29Z</dcterms:modified>
</cp:coreProperties>
</file>