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9" y="0"/>
            <a:ext cx="411212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0000" y="1680150"/>
            <a:ext cx="4154400" cy="16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Надкласс Рыбы: общая характеристика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4590075" y="3832150"/>
            <a:ext cx="4154400" cy="1039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Погружаемся в мир водных позвоночных и их удивительных приспособлений.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76343"/>
            <a:ext cx="4442400" cy="31973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100" y="1594875"/>
            <a:ext cx="3516300" cy="23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 — древние позвоночные, почти полностью связанные с водой. Они обитают в морях, реках, озёрах и на больших глубинах, участвуют в пищевых цепях и важны для человека и науки.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174300" y="218994"/>
            <a:ext cx="87954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Рыбы: жизнь в воде
</a:t>
            </a:r>
            <a:endParaRPr lang="en-US" sz="21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04250" y="450100"/>
            <a:ext cx="31338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рыб
</a:t>
            </a:r>
            <a:endParaRPr lang="en-US" sz="2100" dirty="0"/>
          </a:p>
        </p:txBody>
      </p:sp>
      <p:sp>
        <p:nvSpPr>
          <p:cNvPr id="11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4361275" y="389759"/>
            <a:ext cx="4286700" cy="5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тела
</a:t>
            </a:r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рыбы обычно делится на голову, туловище и хвост. Такое строение удобно для движения в воде и помогает организму сохранять устойчивость во время плавания.
</a:t>
            </a:r>
            <a:endParaRPr lang="en-US" sz="1025" dirty="0"/>
          </a:p>
        </p:txBody>
      </p:sp>
      <p:sp>
        <p:nvSpPr>
          <p:cNvPr id="13" name="Text 3"/>
          <p:cNvSpPr txBox="1"/>
          <p:nvPr/>
        </p:nvSpPr>
        <p:spPr>
          <a:xfrm>
            <a:off x="4361275" y="2256219"/>
            <a:ext cx="4286700" cy="5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Плавники
</a:t>
            </a:r>
            <a:pPr algn="l" indent="0" marL="0">
              <a:lnSpc>
                <a:spcPct val="115000"/>
              </a:lnSpc>
              <a:buNone/>
            </a:pPr>
            <a:r>
              <a:rPr lang="en-US" sz="8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Плавники помогают рыбе двигаться, поворачивать и удерживать равновесие. Разные плавники выполняют свои функции, поэтому движение становится точным и слаженным.
</a:t>
            </a:r>
            <a:endParaRPr lang="en-US" sz="971" dirty="0"/>
          </a:p>
        </p:txBody>
      </p:sp>
      <p:sp>
        <p:nvSpPr>
          <p:cNvPr id="14" name="Text 4"/>
          <p:cNvSpPr txBox="1"/>
          <p:nvPr/>
        </p:nvSpPr>
        <p:spPr>
          <a:xfrm>
            <a:off x="4361275" y="1322989"/>
            <a:ext cx="4286700" cy="5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Обтекаемая форма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большинства рыб тело вытянуто и обтекаемо. Это уменьшает сопротивление воды, поэтому животное может двигаться быстрее и тратить меньше энергии.
</a:t>
            </a:r>
            <a:endParaRPr lang="en-US" sz="1086" dirty="0"/>
          </a:p>
        </p:txBody>
      </p:sp>
      <p:sp>
        <p:nvSpPr>
          <p:cNvPr id="15" name="Text 5"/>
          <p:cNvSpPr txBox="1"/>
          <p:nvPr/>
        </p:nvSpPr>
        <p:spPr>
          <a:xfrm>
            <a:off x="4361275" y="3189462"/>
            <a:ext cx="4286700" cy="5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Чешуя и кожа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рыб обычно покрыта чешуёй и слизью. Эти покровы защищают тело, уменьшают трение о воду и помогают лучше переносить внешние воздействия.
</a:t>
            </a:r>
            <a:endParaRPr lang="en-US" sz="1086" dirty="0"/>
          </a:p>
        </p:txBody>
      </p:sp>
      <p:sp>
        <p:nvSpPr>
          <p:cNvPr id="16" name="Text 6"/>
          <p:cNvSpPr txBox="1"/>
          <p:nvPr/>
        </p:nvSpPr>
        <p:spPr>
          <a:xfrm>
            <a:off x="4361275" y="4122694"/>
            <a:ext cx="4286700" cy="5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 и дыхание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рыб есть внутренний скелет и позвоночник, а дыхание происходит с помощью жабр. Органы чувств и мышцы тоже приспособлены к жизни в водной среде.
</a:t>
            </a:r>
            <a:endParaRPr lang="en-US" sz="108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2925" y="980075"/>
            <a:ext cx="3693950" cy="3956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тела и плавники
</a:t>
            </a:r>
            <a:endParaRPr lang="en-US" sz="2100" dirty="0"/>
          </a:p>
        </p:txBody>
      </p:sp>
      <p:sp>
        <p:nvSpPr>
          <p:cNvPr id="10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4654275" y="1361350"/>
            <a:ext cx="3760800" cy="60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Обтекаемое тело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Обтекаемая форма снижает сопротивление воды. Благодаря этому рыба легче скользит в толще воды и может развивать большую скорость без лишних усилий.
</a:t>
            </a:r>
            <a:endParaRPr lang="en-US" sz="935" dirty="0"/>
          </a:p>
        </p:txBody>
      </p:sp>
      <p:sp>
        <p:nvSpPr>
          <p:cNvPr id="12" name="Text 3"/>
          <p:cNvSpPr txBox="1"/>
          <p:nvPr/>
        </p:nvSpPr>
        <p:spPr>
          <a:xfrm>
            <a:off x="4654275" y="2338679"/>
            <a:ext cx="3760800" cy="60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толчок
</a:t>
            </a:r>
            <a:pPr algn="l" indent="0" marL="0">
              <a:lnSpc>
                <a:spcPct val="115000"/>
              </a:lnSpc>
              <a:buNone/>
            </a:pPr>
            <a:r>
              <a:rPr lang="en-US" sz="8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Хвостовой плавник создаёт основной толчок при движении. Именно он помогает рыбе продвигаться вперёд и задаёт направление плавания.
</a:t>
            </a:r>
            <a:endParaRPr lang="en-US" sz="1003" dirty="0"/>
          </a:p>
        </p:txBody>
      </p:sp>
      <p:sp>
        <p:nvSpPr>
          <p:cNvPr id="13" name="Text 4"/>
          <p:cNvSpPr txBox="1"/>
          <p:nvPr/>
        </p:nvSpPr>
        <p:spPr>
          <a:xfrm>
            <a:off x="4654275" y="3316008"/>
            <a:ext cx="3760800" cy="60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 движением
</a:t>
            </a:r>
            <a:pPr algn="l" indent="0" marL="0">
              <a:lnSpc>
                <a:spcPct val="115000"/>
              </a:lnSpc>
              <a:buNone/>
            </a:pPr>
            <a:r>
              <a:rPr lang="en-US" sz="8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Грудные и брюшные плавники помогают поворачивать, тормозить и сохранять равновесие. С их помощью рыба точно меняет положение в воде.
</a:t>
            </a:r>
            <a:endParaRPr lang="en-US" sz="952" dirty="0"/>
          </a:p>
        </p:txBody>
      </p:sp>
      <p:sp>
        <p:nvSpPr>
          <p:cNvPr id="14" name="Text 5"/>
          <p:cNvSpPr txBox="1"/>
          <p:nvPr/>
        </p:nvSpPr>
        <p:spPr>
          <a:xfrm>
            <a:off x="4654275" y="4293350"/>
            <a:ext cx="3760800" cy="60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Стабильность в воде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Спинной и анальный плавники делают движение более устойчивым. Они не дают телу сильно заваливаться в стороны во время быстрого плавания.
</a:t>
            </a:r>
            <a:endParaRPr lang="en-US" sz="97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25" y="2017583"/>
            <a:ext cx="3832800" cy="15274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хрящевых и костных рыб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911450" y="1891402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различия двух крупных групп рыб удобно увидеть в сравнении.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11450" y="2927325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Хрящевые и костные рыбы различаются строением скелета и жабр, а наличие плавательного пузыря характерно в основном для костных рыб.
</a:t>
            </a:r>
            <a:endParaRPr lang="en-US" sz="1187" dirty="0"/>
          </a:p>
        </p:txBody>
      </p:sp>
      <p:sp>
        <p:nvSpPr>
          <p:cNvPr id="8" name="Text 3"/>
          <p:cNvSpPr txBox="1"/>
          <p:nvPr/>
        </p:nvSpPr>
        <p:spPr>
          <a:xfrm>
            <a:off x="4911450" y="3981750"/>
            <a:ext cx="36522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биологии, 8 класс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251050"/>
            <a:ext cx="87954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Покровы тела и чешуя
</a:t>
            </a:r>
            <a:endParaRPr lang="en-US" sz="2100" dirty="0"/>
          </a:p>
        </p:txBody>
      </p:sp>
      <p:sp>
        <p:nvSpPr>
          <p:cNvPr id="8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24175" y="1293900"/>
            <a:ext cx="41982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Слизистый слой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рыб покрыта слизью, которая уменьшает трение при движении в воде. Она также защищает тело от микробов, повреждений и частично от высыхания.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24175" y="2268400"/>
            <a:ext cx="41982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Чешуйчатый покров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большинства рыб тело покрыто чешуёй, расположенной рядами и частично перекрывающей друг друга. Такой покров делает тело прочнее и помогает сохранять гибкость.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24175" y="3242900"/>
            <a:ext cx="41982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рыбы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мере роста рыбы увеличивается и её чешуя. Новые участки нарастают по краям, поэтому покров остаётся надёжной защитой на разных этапах жизни.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324175" y="4217400"/>
            <a:ext cx="41982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возраста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годичным кольцам на чешуе у некоторых видов можно приблизительно определить возраст. Этот способ похож на подсчёт колец на спиле дерева.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видов связано с разнообразием водоёмов и условиями жизни в них.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Морских видов больше всего, но пресноводные и проходные рыбы тоже широко распространены и имеют важное биологическое значение.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обобщения по зоологии для 8 класса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Среды обитания рыб
</a:t>
            </a:r>
            <a:endParaRPr lang="en-US" sz="2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рыба движется в воде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движений рыбы при плавании в водной среде.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80781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жабр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костных рыб жабры прикрыты жаберными крышками, а у хрящевых открываются отдельными щелями. Это различие связано со строением тела и способом вентиляции жабр.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6243625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дыхания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Эффективность жаберного дыхания зависит от температуры воды и количества кислорода в ней. Поэтому в тёплой или загрязнённой воде рыбе может дышаться труднее.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60925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воды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входит через рот и проходит к жабрам, где происходит обмен газов. Из неё рыба получает растворённый кислород, а углекислый газ выводит наружу.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Жаберное дыхание
</a:t>
            </a:r>
            <a:endParaRPr lang="en-US" sz="2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300" y="749358"/>
            <a:ext cx="3650100" cy="13188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300" y="2164808"/>
            <a:ext cx="3650100" cy="131888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300" y="3580258"/>
            <a:ext cx="3650100" cy="131888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53350" y="11534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Боковая линия — «датчик» воды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бокам тела у рыбы проходит боковая линия. Она улавливает колебания воды и помогает замечать приближение добычи, хищника или препятствия, даже когда видимость плохая. Благодаря этому рыба точно ориентируется в водном пространстве и быстро реагирует на движение рядом.
</a:t>
            </a:r>
            <a:endParaRPr lang="en-US" sz="953" dirty="0"/>
          </a:p>
        </p:txBody>
      </p:sp>
      <p:sp>
        <p:nvSpPr>
          <p:cNvPr id="10" name="Text 2"/>
          <p:cNvSpPr txBox="1"/>
          <p:nvPr/>
        </p:nvSpPr>
        <p:spPr>
          <a:xfrm>
            <a:off x="4153350" y="256890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Глаза в водной среде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Глаза рыб приспособлены к жизни под водой, где свет распространяется иначе, чем на суше. Они помогают различать объекты, направление движения и расстояние до них. Особенно важно это при поиске пищи, укрытий и в момент опасности.
</a:t>
            </a:r>
            <a:endParaRPr lang="en-US" sz="953" dirty="0"/>
          </a:p>
        </p:txBody>
      </p:sp>
      <p:sp>
        <p:nvSpPr>
          <p:cNvPr id="11" name="Text 3"/>
          <p:cNvSpPr txBox="1"/>
          <p:nvPr/>
        </p:nvSpPr>
        <p:spPr>
          <a:xfrm>
            <a:off x="4153350" y="39843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Запахи и ориентация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Обоняние для многих рыб не менее важно, чем зрение. По запаху они находят пищу, различают особенности среды и могут ориентироваться на большие расстояния. Поэтому у рыб хорошо развиты органы, связанные с восприятием химических сигналов в воде.
</a:t>
            </a:r>
            <a:endParaRPr lang="en-US" sz="953" dirty="0"/>
          </a:p>
        </p:txBody>
      </p:sp>
      <p:sp>
        <p:nvSpPr>
          <p:cNvPr id="12" name="Text 4"/>
          <p:cNvSpPr txBox="1"/>
          <p:nvPr/>
        </p:nvSpPr>
        <p:spPr>
          <a:xfrm>
            <a:off x="239600" y="251050"/>
            <a:ext cx="8730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чувств рыб
</a:t>
            </a:r>
            <a:endParaRPr lang="en-US" sz="2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 связан со строением рта, зубов и способом добычи пищи в воде.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Хищные и всеядные рыбы составляют основную долю, потому что такой тип питания встречается у многих водных видов.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776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теме; значения условные, для наглядного сравнения типов питания.
</a:t>
            </a:r>
            <a:endParaRPr lang="en-US" sz="776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питания рыб
</a:t>
            </a:r>
            <a:endParaRPr lang="en-US" sz="2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251050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и развитие
</a:t>
            </a:r>
            <a:endParaRPr lang="en-US" sz="2100" dirty="0"/>
          </a:p>
        </p:txBody>
      </p:sp>
      <p:sp>
        <p:nvSpPr>
          <p:cNvPr id="8" name="Text 1"/>
          <p:cNvSpPr txBox="1"/>
          <p:nvPr/>
        </p:nvSpPr>
        <p:spPr>
          <a:xfrm>
            <a:off x="1119975" y="2200875"/>
            <a:ext cx="2170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Нерест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Взрослые рыбы откладывают икру в воду или на подводные растения, где начинается новый цикл развития.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485675" y="717900"/>
            <a:ext cx="2425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Оплодотворение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большинства видов оплодотворение наружное: икринки и сперматозоиды встречаются в водной среде.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309900" y="3586350"/>
            <a:ext cx="2425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Развитие личинки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икры выходит личинка. Сначала она питается запасами желтка, затем начинает искать корм самостоятельно.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684825" y="1923550"/>
            <a:ext cx="2170500" cy="1209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Взрослая рыба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Молодая рыба растёт, становится половозрелой и снова участвует в размножении; у некоторых видов есть забота о потомстве.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рыбы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основана на последовательности основных стадий развития рыб в школьном курсе биологии.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2181" y="1162275"/>
            <a:ext cx="301388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98525" y="1162275"/>
            <a:ext cx="267900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51381" y="1162275"/>
            <a:ext cx="301388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20981" y="1162275"/>
            <a:ext cx="301388" cy="2679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74300" y="251050"/>
            <a:ext cx="8795400" cy="5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к жизни в воде
</a:t>
            </a:r>
            <a:endParaRPr lang="en-US" sz="2100" dirty="0"/>
          </a:p>
        </p:txBody>
      </p:sp>
      <p:sp>
        <p:nvSpPr>
          <p:cNvPr id="13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4" name="Text 2"/>
          <p:cNvSpPr txBox="1"/>
          <p:nvPr/>
        </p:nvSpPr>
        <p:spPr>
          <a:xfrm>
            <a:off x="3905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Плавательный пузырь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костных рыб этот орган помогает удерживаться на нужной глубине и экономить силы при плавании, не тратя энергию на постоянное движение вверх или вниз.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25601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Слизь и чешуя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Слизь уменьшает трение о воду и защищает кожу, а чешуя образует прочный покров, который помогает рыбе сохранять целостность тела и защищаться от повреждений.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47297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Защитная окраска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Тёмная спина и светлое брюхо делают рыбу менее заметной сверху и снизу, что особенно важно при встрече с хищниками в открытой воде.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68993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Гибкое тело и плавники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Обтекаемая форма, гибкий позвоночник и плавники вместе обеспечивают манёвренность, равновесие и быстрое продвижение в водной среде.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1000" y="2543279"/>
            <a:ext cx="3697800" cy="2430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5050" y="450100"/>
            <a:ext cx="3151200" cy="18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рыб разных видов
</a:t>
            </a:r>
            <a:endParaRPr lang="en-US" sz="2100" dirty="0"/>
          </a:p>
        </p:txBody>
      </p:sp>
      <p:sp>
        <p:nvSpPr>
          <p:cNvPr id="9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361275" y="428051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Костные рыбы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Окунь, щука, карась, сом, сельдь и лосось относятся к костным рыбам. У них обычно есть жаберные крышки, внутренний костный скелет и плавательный пузырь.
</a:t>
            </a:r>
            <a:endParaRPr lang="en-US" sz="1139" dirty="0"/>
          </a:p>
        </p:txBody>
      </p:sp>
      <p:sp>
        <p:nvSpPr>
          <p:cNvPr id="11" name="Text 3"/>
          <p:cNvSpPr txBox="1"/>
          <p:nvPr/>
        </p:nvSpPr>
        <p:spPr>
          <a:xfrm>
            <a:off x="4361275" y="1598161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 и мирные виды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Щука и окунь охотятся на добычу, а карась и сельдь чаще питаются мелкими организмами или растительной пищей. Поэтому форма рта и тела у них различается.
</a:t>
            </a:r>
            <a:endParaRPr lang="en-US" sz="1139" dirty="0"/>
          </a:p>
        </p:txBody>
      </p:sp>
      <p:sp>
        <p:nvSpPr>
          <p:cNvPr id="12" name="Text 4"/>
          <p:cNvSpPr txBox="1"/>
          <p:nvPr/>
        </p:nvSpPr>
        <p:spPr>
          <a:xfrm>
            <a:off x="4361275" y="2768270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и речные виды
</a:t>
            </a:r>
            <a:pPr algn="l" indent="0" marL="0">
              <a:lnSpc>
                <a:spcPct val="115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Сельдь, акула и скат связаны с морской водой, а карась, щука и сом чаще встречаются в пресных водоёмах, где условия жизни заметно отличаются.
</a:t>
            </a:r>
            <a:endParaRPr lang="en-US" sz="1163" dirty="0"/>
          </a:p>
        </p:txBody>
      </p:sp>
      <p:sp>
        <p:nvSpPr>
          <p:cNvPr id="13" name="Text 5"/>
          <p:cNvSpPr txBox="1"/>
          <p:nvPr/>
        </p:nvSpPr>
        <p:spPr>
          <a:xfrm>
            <a:off x="4361275" y="3938396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Хрящевые рыбы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Акула и скат выделяются хрящевым скелетом и жаберными щелями. Эти признаки показывают, что даже внутри одной группы рыб строение может сильно отличаться.
</a:t>
            </a:r>
            <a:endParaRPr lang="en-US" sz="113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нужны не только как продукт питания: их изучают в биологии, разводят в хозяйствах и содержат в аквариумах.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Основное значение связано с пищей и хозяйственным использованием, а аквакультура помогает получать рыбу более устойчиво.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629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теме; доли условные, использованы для наглядного сравнения направлений использования рыб.
</a:t>
            </a:r>
            <a:endParaRPr lang="en-US" sz="629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рыб для человека
</a:t>
            </a:r>
            <a:endParaRPr lang="en-US" sz="2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3925" y="2377943"/>
            <a:ext cx="3832800" cy="12231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150" y="4308275"/>
            <a:ext cx="4010400" cy="3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8 класс
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785900" y="1934002"/>
            <a:ext cx="3505500" cy="7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основных признаков двух групп рыб для школьного курса биологии.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85900" y="3036675"/>
            <a:ext cx="3505500" cy="7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Костные рыбы лучше приспособлены к регулированию плавучести, а хрящевые отличаются более простым строением жабр и скелета.
</a:t>
            </a:r>
            <a:endParaRPr lang="en-US" sz="1124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костных и хрящевых рыб
</a:t>
            </a:r>
            <a:endParaRPr lang="en-US" sz="2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725" y="2776955"/>
            <a:ext cx="318300" cy="2546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73325" y="2776955"/>
            <a:ext cx="318300" cy="2546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46456" y="523600"/>
            <a:ext cx="301388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16056" y="523600"/>
            <a:ext cx="301388" cy="267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74300" y="251050"/>
            <a:ext cx="4141200" cy="12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рыб в экосистемах
</a:t>
            </a:r>
            <a:endParaRPr lang="en-US" sz="2100" dirty="0"/>
          </a:p>
        </p:txBody>
      </p:sp>
      <p:sp>
        <p:nvSpPr>
          <p:cNvPr id="12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3" name="Text 2"/>
          <p:cNvSpPr txBox="1"/>
          <p:nvPr/>
        </p:nvSpPr>
        <p:spPr>
          <a:xfrm>
            <a:off x="357000" y="3235450"/>
            <a:ext cx="18828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Звено пищевой цепи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занимают разные уровни в пищевых цепях: одни поедают мелких животных и растения, другие сами служат пищей птицам, млекопитающим и более крупным рыбам.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2512975" y="3235450"/>
            <a:ext cx="18828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Поддержание равновесия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Питаясь мелкими организмами, рыбы помогают сдерживать их численность и сохраняют устойчивость водоёма, не позволяя одному виду слишком сильно размножиться.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691275" y="988725"/>
            <a:ext cx="18828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водной средой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Состояние рыб отражает качество воды: если условия ухудшаются, страдают и сами рыбы, и все организмы, которые зависят от них в экосистеме.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6894400" y="988725"/>
            <a:ext cx="18450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сокращения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рыб становится меньше, нарушаются пищевые связи, а некоторые хищники теряют привычный корм. Это может изменить весь облик водной экосистемы.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56110" y="992450"/>
            <a:ext cx="3887180" cy="4032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4300" y="251050"/>
            <a:ext cx="87954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рыб и водоёмов
</a:t>
            </a:r>
            <a:endParaRPr lang="en-US" sz="2100" dirty="0"/>
          </a:p>
        </p:txBody>
      </p:sp>
      <p:sp>
        <p:nvSpPr>
          <p:cNvPr id="9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324175" y="1293900"/>
            <a:ext cx="41982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Устранять загрязнение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Сточные воды, мусор и нефтепродукты ухудшают качество среды, поэтому очистка рек и озёр — одно из главных условий сохранения рыб и других водных организмов.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24175" y="2268400"/>
            <a:ext cx="41982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Ограничивать вылов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Браконьерство и чрезмерный вылов уменьшают численность видов. Нормы добычи, запрет на лов в период нереста и контроль помогают сохранить популяции.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24175" y="3242900"/>
            <a:ext cx="41982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Сохранять места обитания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Плотины и изменение русел нарушают миграции рыб. Охраняемые территории, рыбопропускные сооружения и бережное использование берегов снижают вред.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24175" y="4217400"/>
            <a:ext cx="41982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Разводить редкие виды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некоторых редких рыб используют искусственное разведение и последующий выпуск молоди в природные водоёмы, чтобы восстановить их численность.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98300" y="1604200"/>
            <a:ext cx="7299900" cy="18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 — водные позвоночные, чьё строение приспособлено к жизни в воде. Их изучение показывает, как плавники, жабры, чешуя и форма тела помогают выживать и жить в разных водоёмах.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7299900" cy="7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 надклассе Рыбы
</a:t>
            </a:r>
            <a:endParaRPr lang="en-US" sz="2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2026-06-01T10:58:59Z</dcterms:created>
  <dcterms:modified xsi:type="dcterms:W3CDTF">2026-06-01T10:58:59Z</dcterms:modified>
</cp:coreProperties>
</file>