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 и СМИ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Понимаем, как создаются сообщения и как им доверять.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 в повседневной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видим медиа каждый день: в ленте, в новостях, в видео и рекламе. Понимание того, кто и зачем создаёт сообщение, помогает не поддаваться эмоциям и делать более точные выводы.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094" y="1845684"/>
            <a:ext cx="339413" cy="38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944" y="1845684"/>
            <a:ext cx="339413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093" y="3527269"/>
            <a:ext cx="339413" cy="38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1943" y="3527269"/>
            <a:ext cx="339413" cy="38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медиа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Каналы информации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 — это каналы, через которые информация быстро доходит до большой аудитории. Они помогают сообщать о событиях, делиться знаниями и обсуждать важные темы.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СМИ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СМИ собирают новости, проверяют детали и публикуют материалы для читателей, зрителей и слушателей. Их задача — передавать сведения ясно, точно и своевременно.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Пользователи и платформы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Соцсети, блоги и видеоплатформы тоже участвуют в медиапотоке. Здесь информацию создают не только редакции, но и сами пользователи, поэтому проверка особенно важна.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и цель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любого сообщения есть автор, цель и адресат. Если понимать, кому оно адресовано и зачем создано, легче оценить его смысл и надёжность.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медиа нужны обществу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222775" y="2182945"/>
            <a:ext cx="3385500" cy="77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медиа люди обсуждают события, спорят, сравнивают мнения и ищут ответы. Это помогает обществу видеть разные точки зрения и лучше понимать друг друга.
</a:t>
            </a:r>
            <a:endParaRPr lang="en-US" sz="1046" dirty="0"/>
          </a:p>
        </p:txBody>
      </p:sp>
      <p:sp>
        <p:nvSpPr>
          <p:cNvPr id="10" name="Text 3"/>
          <p:cNvSpPr txBox="1"/>
          <p:nvPr/>
        </p:nvSpPr>
        <p:spPr>
          <a:xfrm>
            <a:off x="986622" y="1643569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 сообщают о событиях рядом и в мире. Благодаря им люди узнают новости быстрее, чем из разговоров или случайных слухов, и могут ориентироваться в происходящем.
</a:t>
            </a:r>
            <a:endParaRPr lang="en-US" sz="1046" dirty="0"/>
          </a:p>
        </p:txBody>
      </p:sp>
      <p:sp>
        <p:nvSpPr>
          <p:cNvPr id="11" name="Text 4"/>
          <p:cNvSpPr txBox="1"/>
          <p:nvPr/>
        </p:nvSpPr>
        <p:spPr>
          <a:xfrm>
            <a:off x="986622" y="2578500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учиться: объясняют сложные темы, показывают примеры, знакомят с открытиями и полезными советами. Поэтому медиа важны не только для общения, но и для образования.
</a:t>
            </a:r>
            <a:endParaRPr lang="en-US" sz="1046" dirty="0"/>
          </a:p>
        </p:txBody>
      </p:sp>
      <p:sp>
        <p:nvSpPr>
          <p:cNvPr id="12" name="Text 5"/>
          <p:cNvSpPr txBox="1"/>
          <p:nvPr/>
        </p:nvSpPr>
        <p:spPr>
          <a:xfrm>
            <a:off x="986622" y="3513431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Предупреждения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 предупреждают об опасностях и изменениях: погоде, правилах безопасности, важных объявлениях. Такая информация нужна, чтобы вовремя реагировать и принимать решения в повседневной жизни.
</a:t>
            </a:r>
            <a:endParaRPr lang="en-US" sz="103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675" y="1396607"/>
            <a:ext cx="3521100" cy="2833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медиапотока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00200" y="1775272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собирает информацию и превращает её в текст, фото, видео или аудио. От его выбора слов, фактов и примеров зависит, как читатель поймёт сообщение.
</a:t>
            </a:r>
            <a:endParaRPr lang="en-US" sz="873" dirty="0"/>
          </a:p>
        </p:txBody>
      </p:sp>
      <p:sp>
        <p:nvSpPr>
          <p:cNvPr id="11" name="Text 3"/>
          <p:cNvSpPr txBox="1"/>
          <p:nvPr/>
        </p:nvSpPr>
        <p:spPr>
          <a:xfrm>
            <a:off x="2918900" y="1775275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Платформа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Платформа или сайт доставляет контент аудитории. Правила площадки, алгоритмы и формат публикации влияют на то, кто увидит материал и насколько широко он распространится.
</a:t>
            </a:r>
            <a:endParaRPr lang="en-US" sz="759" dirty="0"/>
          </a:p>
        </p:txBody>
      </p:sp>
      <p:sp>
        <p:nvSpPr>
          <p:cNvPr id="12" name="Text 4"/>
          <p:cNvSpPr txBox="1"/>
          <p:nvPr/>
        </p:nvSpPr>
        <p:spPr>
          <a:xfrm>
            <a:off x="2918899" y="293181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Аудитория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Аудитория читает, смотрит, комментирует и делится материалами дальше. Реакция пользователей может усиливать популярность сообщения, а также влиять на будущие темы и подачу.
</a:t>
            </a:r>
            <a:endParaRPr lang="en-US" sz="759" dirty="0"/>
          </a:p>
        </p:txBody>
      </p:sp>
      <p:sp>
        <p:nvSpPr>
          <p:cNvPr id="13" name="Text 5"/>
          <p:cNvSpPr txBox="1"/>
          <p:nvPr/>
        </p:nvSpPr>
        <p:spPr>
          <a:xfrm>
            <a:off x="600204" y="293180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Редакция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Редакция проверяет материал, уточняет детали и исправляет ошибки. Здесь решают, что оставить, что сократить и как подать информацию так, чтобы она была понятной и точной.
</a:t>
            </a:r>
            <a:endParaRPr lang="en-US" sz="75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2163643"/>
            <a:ext cx="4332300" cy="13825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Каналы и форматы медиа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каналы и форматы по-разному подают информацию: одни дают быстрые сообщения, другие — подробный разбор.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 влияет на скорость подачи, объём текста и степень проверки фактов.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теме «Медиа и средства массовой информации»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новость от других материалов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707350" y="2038238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Новость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Новость сообщает главное: что произошло, где и когда это случилось, кто участвовал. Её задача — быстро и точно передать проверенный факт без лишних оценок.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703820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Репортаж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Репортаж показывает событие как будто изнутри: с живыми деталями, впечатлениями и атмосферой места. Он помогает увидеть не только факт, но и его окружение.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710652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Интервью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Интервью строится на вопросах и ответах конкретного человека. В таком материале важны позиция собеседника, его слова и точность цитат, а не пересказ от автора.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717469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и опыт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Комментарий, аналитика, пост и влог часто добавляют личный взгляд. В них могут сочетаться факты, выводы и эмоции, поэтому читателю важно быть внимательным.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2053068"/>
            <a:ext cx="4332300" cy="138251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 и мнение в сообщениях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два типа сообщений и запомните главный признак: факт можно проверить, а мнение отражает позицию автора.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опираются на проверяемые данные, а мнения выражают оценку или чувство.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теме «Факт и мнение»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Заголовки часто смешивают факты с эмоциями. Особо осторожно относитесь к словам-усилителям: они делают сообщение ярче, но не всегда точнее.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типа сообщений чаще всего смешиваются в одном заголовке.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медиаграмотности
</a:t>
            </a:r>
            <a:endParaRPr lang="en-US" sz="3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новости от события до публикации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материал проходит путь от события к читателю.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Источники: от свидетельства к публикации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864700" y="167098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Первичные источники
</a:t>
            </a:r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Первичный источник ближе всего к событию: это свидетель, документ, фотография, запись или официальный комментарий. Такие данные можно проверить по месту, времени и участникам.
</a:t>
            </a:r>
            <a:endParaRPr lang="en-US" sz="1157" dirty="0"/>
          </a:p>
        </p:txBody>
      </p:sp>
      <p:sp>
        <p:nvSpPr>
          <p:cNvPr id="11" name="Text 3"/>
          <p:cNvSpPr txBox="1"/>
          <p:nvPr/>
        </p:nvSpPr>
        <p:spPr>
          <a:xfrm>
            <a:off x="864707" y="3161866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1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Вторичный пересказ
</a:t>
            </a:r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Вторичный источник пересказывает уже найденную информацию: статью, пост, видео или новостной обзор. Он удобен для чтения, но может упростить детали или допустить ошибку.
</a:t>
            </a:r>
            <a:endParaRPr lang="en-US" sz="1261" dirty="0"/>
          </a:p>
        </p:txBody>
      </p:sp>
      <p:sp>
        <p:nvSpPr>
          <p:cNvPr id="12" name="Text 4"/>
          <p:cNvSpPr txBox="1"/>
          <p:nvPr/>
        </p:nvSpPr>
        <p:spPr>
          <a:xfrm>
            <a:off x="4791588" y="167098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искажения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расстояние между событием и сообщением, тем выше риск искажения. При пересказе теряются точные формулировки, контекст и важные детали, которые меняют смысл.
</a:t>
            </a:r>
            <a:endParaRPr lang="en-US" sz="1146" dirty="0"/>
          </a:p>
        </p:txBody>
      </p:sp>
      <p:sp>
        <p:nvSpPr>
          <p:cNvPr id="13" name="Text 5"/>
          <p:cNvSpPr txBox="1"/>
          <p:nvPr/>
        </p:nvSpPr>
        <p:spPr>
          <a:xfrm>
            <a:off x="4791600" y="3161881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близость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доверием полезно спросить: кто это видел сам, а кто только рассказал со слов других. Такой вопрос помогает отделить наблюдение от слуха.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Заголовок обещал «сенсацию», но в тексте не было ни даты, ни подтверждения. Читатель открыл материал из любопытства, хотя автор опирался только на намёк и эмоции.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Сенсация без доказательств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статье показали одну короткую фразу эксперта, убрав всё остальное. Из-за этого слова звучали резко и категорично, хотя в полном интервью смысл был совсем другим.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Цитата вне контекста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обложке было тревожное фото, которое не объясняло, где и когда снят кадр. Без подписи снимок выглядел убедительно, но мог относиться к другому событию.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Фото, которое вводит в заблуждение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материалы манипулируют вниманием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Фейки и непроверенная информация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222775" y="2182945"/>
            <a:ext cx="3385500" cy="77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Подтверждение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Ищи подтверждение в нескольких надёжных источниках и сравни факты. Если независимые материалы не совпадают или официальных сообщений нет, доверие к посту резко снижается.
</a:t>
            </a:r>
            <a:endParaRPr lang="en-US" sz="1046" dirty="0"/>
          </a:p>
        </p:txBody>
      </p:sp>
      <p:sp>
        <p:nvSpPr>
          <p:cNvPr id="10" name="Text 3"/>
          <p:cNvSpPr txBox="1"/>
          <p:nvPr/>
        </p:nvSpPr>
        <p:spPr>
          <a:xfrm>
            <a:off x="986622" y="1643569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Автор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проверь, кто опубликовал сообщение и есть ли у автора надёжная репутация. Анонимный пост или неизвестный канал не дают оснований сразу верить информации.
</a:t>
            </a:r>
            <a:endParaRPr lang="en-US" sz="1046" dirty="0"/>
          </a:p>
        </p:txBody>
      </p:sp>
      <p:sp>
        <p:nvSpPr>
          <p:cNvPr id="11" name="Text 4"/>
          <p:cNvSpPr txBox="1"/>
          <p:nvPr/>
        </p:nvSpPr>
        <p:spPr>
          <a:xfrm>
            <a:off x="986622" y="2578500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Источник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посмотри, указан ли источник и можно ли его открыть отдельно. Если ссылка ведёт в никуда, а доказательств нет, сообщение требует особой осторожности.
</a:t>
            </a:r>
            <a:endParaRPr lang="en-US" sz="1046" dirty="0"/>
          </a:p>
        </p:txBody>
      </p:sp>
      <p:sp>
        <p:nvSpPr>
          <p:cNvPr id="12" name="Text 5"/>
          <p:cNvSpPr txBox="1"/>
          <p:nvPr/>
        </p:nvSpPr>
        <p:spPr>
          <a:xfrm>
            <a:off x="986622" y="3513431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Контекст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Обязательно уточни дату, место и контекст события. Старое сообщение может казаться новым, а фраза без контекста часто меняет смысл и создаёт ложное впечатление.
</a:t>
            </a:r>
            <a:endParaRPr lang="en-US" sz="104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информации: 5 шагов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начинается с источника и заканчивается сравнением с независимыми подтверждениями.
</a:t>
            </a:r>
            <a:endParaRPr lang="en-US" sz="1375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675" y="1396607"/>
            <a:ext cx="3521100" cy="2833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ошибиться с фото и видео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00200" y="1775272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происхождение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 может быть настоящим, но взятым из другого события. Если не искать оригинал, легко перепутать место, время и смысл изображения.
</a:t>
            </a:r>
            <a:endParaRPr lang="en-US" sz="887" dirty="0"/>
          </a:p>
        </p:txBody>
      </p:sp>
      <p:sp>
        <p:nvSpPr>
          <p:cNvPr id="11" name="Text 3"/>
          <p:cNvSpPr txBox="1"/>
          <p:nvPr/>
        </p:nvSpPr>
        <p:spPr>
          <a:xfrm>
            <a:off x="2918900" y="1775275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Замечай ракурс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кадр можно подать так, чтобы он создавал нужное впечатление. Ракурс, обрезка и крупный план часто скрывают часть происходящего.
</a:t>
            </a:r>
            <a:endParaRPr lang="en-US" sz="887" dirty="0"/>
          </a:p>
        </p:txBody>
      </p:sp>
      <p:sp>
        <p:nvSpPr>
          <p:cNvPr id="12" name="Text 4"/>
          <p:cNvSpPr txBox="1"/>
          <p:nvPr/>
        </p:nvSpPr>
        <p:spPr>
          <a:xfrm>
            <a:off x="2918899" y="293181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источники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сверить изображение с несколькими источниками и найти исходную публикацию. Если версия расходится с другими материалами, к ней стоит относиться с осторожностью.
</a:t>
            </a:r>
            <a:endParaRPr lang="en-US" sz="759" dirty="0"/>
          </a:p>
        </p:txBody>
      </p:sp>
      <p:sp>
        <p:nvSpPr>
          <p:cNvPr id="13" name="Text 5"/>
          <p:cNvSpPr txBox="1"/>
          <p:nvPr/>
        </p:nvSpPr>
        <p:spPr>
          <a:xfrm>
            <a:off x="600204" y="293180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8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 дату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Подпись под фото или видео иногда устаревает быстрее самого файла. Важно смотреть дату публикации и не принимать старый материал за свежую новость.
</a:t>
            </a:r>
            <a:endParaRPr lang="en-US" sz="8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и пузырь фильтров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707350" y="2038238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Что запоминает платформа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замечает, что человек чаще открывает, лайкает и досматривает, и начинает показывать похожие материалы. Поэтому лента постепенно становится более однообразной.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411718" y="2038289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Почему лента сужается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ленте повторяются одни и те же темы и мнения, появляется «пузырь фильтров». Человек видит меньше разных взглядов и может думать, что все считают так же.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30121" y="2038289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Как выйти за пределы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расширить картину, полезно искать разные источники, подписываться на несколько точек зрения и не полагаться только на рекомендации ленты.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6219" y="1172034"/>
            <a:ext cx="339413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8975" y="1198518"/>
            <a:ext cx="376800" cy="3349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7525" y="2940997"/>
            <a:ext cx="376800" cy="376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08975" y="2940997"/>
            <a:ext cx="376800" cy="376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Реклама, продвижение и маркировка
</a:t>
            </a:r>
            <a:endParaRPr lang="en-US" sz="2250" dirty="0"/>
          </a:p>
        </p:txBody>
      </p:sp>
      <p:sp>
        <p:nvSpPr>
          <p:cNvPr id="13" name="Text 2"/>
          <p:cNvSpPr txBox="1"/>
          <p:nvPr/>
        </p:nvSpPr>
        <p:spPr>
          <a:xfrm>
            <a:off x="874525" y="1685259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Маркировка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материал рекламный, это должно быть понятно сразу. Маркировка помогает отличить оплачённое продвижение от обычной новости или обзора.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63750" y="1685258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рекламы
</a:t>
            </a:r>
            <a:pPr algn="l" indent="0" marL="0">
              <a:lnSpc>
                <a:spcPct val="90000"/>
              </a:lnSpc>
              <a:buNone/>
            </a:pPr>
            <a:r>
              <a:rPr lang="en-US" sz="12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Призыв купить, ссылка на товар и только положительные оценки часто показывают рекламу. В таком тексте обычно нет баланса мнений и критического анализа.
</a:t>
            </a:r>
            <a:endParaRPr lang="en-US" sz="1292" dirty="0"/>
          </a:p>
        </p:txBody>
      </p:sp>
      <p:sp>
        <p:nvSpPr>
          <p:cNvPr id="15" name="Text 4"/>
          <p:cNvSpPr txBox="1"/>
          <p:nvPr/>
        </p:nvSpPr>
        <p:spPr>
          <a:xfrm>
            <a:off x="874525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Скрытое продвижение
</a:t>
            </a:r>
            <a:pPr algn="l" indent="0" marL="0">
              <a:lnSpc>
                <a:spcPct val="90000"/>
              </a:lnSpc>
              <a:buNone/>
            </a:pPr>
            <a:r>
              <a:rPr lang="en-US" sz="12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Продвижение может быть скрытым, когда бренд упоминают как будто между делом. Если автор хвалит продукт без доказательств, стоит задуматься о цели текста.
</a:t>
            </a:r>
            <a:endParaRPr lang="en-US" sz="1254" dirty="0"/>
          </a:p>
        </p:txBody>
      </p:sp>
      <p:sp>
        <p:nvSpPr>
          <p:cNvPr id="16" name="Text 5"/>
          <p:cNvSpPr txBox="1"/>
          <p:nvPr/>
        </p:nvSpPr>
        <p:spPr>
          <a:xfrm>
            <a:off x="4863750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смысла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помогает понять, кто оплатил публикацию и зачем она появилась. Это защищает читателя от подмены новости рекламным сообщением.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Этика, права и личная безопасность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864700" y="167098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цитаты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медиа важно говорить точно и без лишних искажений. Цитату нельзя менять так, чтобы она меняла смысл слов другого человека.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4707" y="3161866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автора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Авторские права защищают текст, фото, музыку и видео. Нельзя брать чужие материалы без разрешения или ссылаться на них как на свои.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1588" y="167098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данные требуют осторожности: адрес, школа, номер телефона и другая частная информация не должны попадать в открытый доступ без согласия.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91600" y="3161881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Этика 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людям помогает избегать оскорблений, клеветы и лишнего давления. Ответственный автор думает не только о внимании, но и о последствиях публикации.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819608"/>
            <a:ext cx="4332300" cy="20705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Мини-кейс: проверяем тревожный заголовок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Заголовок звучит тревожно, но сам по себе ещё ничего не доказывает. Проверим его по ключевым пунктам и посмотрим, хватает ли оснований для вывода.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 не заменяет доказательства; без проверок заголовок остаётся слабым.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Чек-лист проверки информации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Медиаграмотность в действии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 полезны, когда мы умеем читать их внимательно. Проверяй источник, дату и контекст, различай факт и мнение, замечай рекламу и манипуляции — так информация становится безопаснее и понятнее.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2026-07-25T20:58:04Z</dcterms:created>
  <dcterms:modified xsi:type="dcterms:W3CDTF">2026-07-25T20:58:04Z</dcterms:modified>
</cp:coreProperties>
</file>