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jpeg"/><Relationship Id="rId4" Type="http://schemas.openxmlformats.org/officeDocument/2006/relationships/image" Target="../media/image-18-4.jpe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2891" y="314850"/>
            <a:ext cx="3696519" cy="4544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792025" y="1304657"/>
            <a:ext cx="3350400" cy="92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24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Противодействие экстремизму: безопасность, право и гражданская ответственность
</a:t>
            </a:r>
            <a:endParaRPr lang="en-US" sz="1824" dirty="0"/>
          </a:p>
        </p:txBody>
      </p:sp>
      <p:sp>
        <p:nvSpPr>
          <p:cNvPr id="5" name="Text 1"/>
          <p:cNvSpPr txBox="1"/>
          <p:nvPr/>
        </p:nvSpPr>
        <p:spPr>
          <a:xfrm>
            <a:off x="4768625" y="3117950"/>
            <a:ext cx="3350400" cy="1182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Безопасность начинается с понимания угроз, закона и личной ответственности.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4792025" y="938075"/>
            <a:ext cx="3303600" cy="19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53311" y="305650"/>
            <a:ext cx="4069277" cy="4544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34400" y="1026950"/>
            <a:ext cx="3240000" cy="80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Экстремизм: где проходят границы допустимого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934400" y="2983848"/>
            <a:ext cx="3240000" cy="1182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Экстремизм проявляется в насилии, унижении людей и попытках разрушить правопорядок. Подростки особенно уязвимы в сети, поэтому важно уметь распознавать манипуляции, понимать правовые границы и действовать безопасно.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2672" y="1935525"/>
            <a:ext cx="268200" cy="268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06280" y="1960185"/>
            <a:ext cx="273600" cy="21888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88484" y="1935525"/>
            <a:ext cx="234675" cy="268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89597" y="3431179"/>
            <a:ext cx="268200" cy="268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917355" y="3455839"/>
            <a:ext cx="273600" cy="21888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  <p:sp>
        <p:nvSpPr>
          <p:cNvPr id="9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формы экстремистской деятельности
</a:t>
            </a:r>
            <a:endParaRPr lang="en-US" sz="2200" dirty="0"/>
          </a:p>
        </p:txBody>
      </p:sp>
      <p:sp>
        <p:nvSpPr>
          <p:cNvPr id="10" name="Text 2"/>
          <p:cNvSpPr txBox="1"/>
          <p:nvPr/>
        </p:nvSpPr>
        <p:spPr>
          <a:xfrm>
            <a:off x="1342600" y="1987000"/>
            <a:ext cx="14211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59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Призывы к насилию
</a:t>
            </a:r>
            <a:pPr algn="l" indent="0" marL="0">
              <a:lnSpc>
                <a:spcPct val="115000"/>
              </a:lnSpc>
              <a:buNone/>
            </a:pPr>
            <a:r>
              <a:rPr lang="en-US" sz="33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59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Публичные призывы подталкивают к противоправным действиям и делают насилие допустимым способом решения конфликтов. Особенно опасны они тогда, когда адресованы широкой аудитории и распространяются через интернет.
</a:t>
            </a:r>
            <a:endParaRPr lang="en-US" sz="659" dirty="0"/>
          </a:p>
        </p:txBody>
      </p:sp>
      <p:sp>
        <p:nvSpPr>
          <p:cNvPr id="11" name="Text 3"/>
          <p:cNvSpPr txBox="1"/>
          <p:nvPr/>
        </p:nvSpPr>
        <p:spPr>
          <a:xfrm>
            <a:off x="4218900" y="1987000"/>
            <a:ext cx="14211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59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Разжигание ненависти
</a:t>
            </a:r>
            <a:pPr algn="l" indent="0" marL="0">
              <a:lnSpc>
                <a:spcPct val="115000"/>
              </a:lnSpc>
              <a:buNone/>
            </a:pPr>
            <a:r>
              <a:rPr lang="en-US" sz="33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59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Оскорбления и вражда по признаку национальности, религии, языка или происхождения разрушают уважение между людьми. Такие действия формируют атмосферу страха, разделения и взаимного недоверия.
</a:t>
            </a:r>
            <a:endParaRPr lang="en-US" sz="659" dirty="0"/>
          </a:p>
        </p:txBody>
      </p:sp>
      <p:sp>
        <p:nvSpPr>
          <p:cNvPr id="12" name="Text 4"/>
          <p:cNvSpPr txBox="1"/>
          <p:nvPr/>
        </p:nvSpPr>
        <p:spPr>
          <a:xfrm>
            <a:off x="7081650" y="1987000"/>
            <a:ext cx="14211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59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Запрещённая символика
</a:t>
            </a:r>
            <a:pPr algn="l" indent="0" marL="0">
              <a:lnSpc>
                <a:spcPct val="115000"/>
              </a:lnSpc>
              <a:buNone/>
            </a:pPr>
            <a:r>
              <a:rPr lang="en-US" sz="33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59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Демонстрация экстремистской символики используется для пропаганды и вербовки. Визуальные знаки часто подаются как игра или вызов, хотя за ними стоит поддержка опасной идеологии.
</a:t>
            </a:r>
            <a:endParaRPr lang="en-US" sz="659" dirty="0"/>
          </a:p>
        </p:txBody>
      </p:sp>
      <p:sp>
        <p:nvSpPr>
          <p:cNvPr id="13" name="Text 5"/>
          <p:cNvSpPr txBox="1"/>
          <p:nvPr/>
        </p:nvSpPr>
        <p:spPr>
          <a:xfrm>
            <a:off x="5599500" y="3482650"/>
            <a:ext cx="14211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59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Поддержка и финансирование
</a:t>
            </a:r>
            <a:pPr algn="l" indent="0" marL="0">
              <a:lnSpc>
                <a:spcPct val="115000"/>
              </a:lnSpc>
              <a:buNone/>
            </a:pPr>
            <a:r>
              <a:rPr lang="en-US" sz="33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59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Финансовая помощь радикальным группам делает их деятельность устойчивее и опаснее. Даже перевод средств или участие в сборе может иметь серьёзные правовые последствия для несовершеннолетнего.
</a:t>
            </a:r>
            <a:endParaRPr lang="en-US" sz="659" dirty="0"/>
          </a:p>
        </p:txBody>
      </p:sp>
      <p:sp>
        <p:nvSpPr>
          <p:cNvPr id="14" name="Text 6"/>
          <p:cNvSpPr txBox="1"/>
          <p:nvPr/>
        </p:nvSpPr>
        <p:spPr>
          <a:xfrm>
            <a:off x="2729975" y="3482650"/>
            <a:ext cx="14211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59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Радикальные сообщества
</a:t>
            </a:r>
            <a:pPr algn="l" indent="0" marL="0">
              <a:lnSpc>
                <a:spcPct val="115000"/>
              </a:lnSpc>
              <a:buNone/>
            </a:pPr>
            <a:r>
              <a:rPr lang="en-US" sz="33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59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Закрытые группы вовлекают подростков через чувство принадлежности, обещание силы и поддержку агрессии. Внутри таких сообществ нередко распространяют инструкции, списки целей и запрещённые материалы.
</a:t>
            </a:r>
            <a:endParaRPr lang="en-US" sz="659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200" y="2496909"/>
            <a:ext cx="4418400" cy="115658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511525" y="2089700"/>
            <a:ext cx="28335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нормы показывают, что за экстремистские действия предусмотрены разные виды ответственности.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Нормы права и ответственность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5511525" y="3284956"/>
            <a:ext cx="28335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Правовые последствия зависят от формы действия, но любая экстремистская активность влечёт санкции.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4150728"/>
            <a:ext cx="36486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УК РФ, КоАП РФ, Федеральный закон № 114-ФЗ
</a:t>
            </a:r>
            <a:endParaRPr lang="en-US" sz="7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19000" y="1455018"/>
            <a:ext cx="3704100" cy="339301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75200" y="2225050"/>
            <a:ext cx="2922600" cy="82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Поведенческие изменения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Тревогу вызывает резкая смена круга общения, отказ от прежних интересов и усиление агрессивной речи. Подросток становится закрытым, чаще спорит и противопоставляет себя семье или школе.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распознается радикализация подростков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775200" y="3255776"/>
            <a:ext cx="2922600" cy="82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59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Сигналы цифрового риска
</a:t>
            </a:r>
            <a:pPr algn="l" indent="0" marL="0">
              <a:lnSpc>
                <a:spcPct val="115000"/>
              </a:lnSpc>
              <a:buNone/>
            </a:pPr>
            <a:r>
              <a:rPr lang="en-US" sz="477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9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Опасным признаком является рост времени в закрытых чатах, интерес к насильственной символике и оправдание жестокости. Особенно важно заметить момент, когда любопытство превращается в устойчивое принятие радикальных идей.
</a:t>
            </a:r>
            <a:endParaRPr lang="en-US" sz="859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2923" y="2022025"/>
            <a:ext cx="7474453" cy="2206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5" name="Text 1"/>
          <p:cNvSpPr txBox="1"/>
          <p:nvPr/>
        </p:nvSpPr>
        <p:spPr>
          <a:xfrm>
            <a:off x="775200" y="544625"/>
            <a:ext cx="75699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Профилактика в школе и дома
</a:t>
            </a:r>
            <a:endParaRPr lang="en-US" sz="1800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977775"/>
            <a:ext cx="7569900" cy="20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раннего реагирования на тревожные изменения поведения и опасный контент
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Интернет как среда вербовки и распространения радикальных идей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775200" y="1830525"/>
            <a:ext cx="3315000" cy="94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Анонимность, закрытые чаты и игровые сообщества помогают радикальным группам скрывать реальную цель. Подростку предлагают «свою» среду, где агрессия выглядит нормой и получает одобрение.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6" name="Text 3"/>
          <p:cNvSpPr txBox="1"/>
          <p:nvPr/>
        </p:nvSpPr>
        <p:spPr>
          <a:xfrm>
            <a:off x="5030100" y="1830525"/>
            <a:ext cx="3315000" cy="94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Воздействие строится на обещании исключительности, противопоставлении «своих» и «чужих», а также на культивировании силы и мести. Так человек постепенно привыкает к идее насилия как допустимого выбора.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5030100" y="3495400"/>
            <a:ext cx="3315000" cy="94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Цифровая среда особенно опасна скоростью распространения контента и сложностью проверки источника. Один репост или переход по ссылке может быстро втянуть подростка в нежелательный круг общения.
</a:t>
            </a:r>
            <a:endParaRPr lang="en-US" sz="1000" dirty="0"/>
          </a:p>
        </p:txBody>
      </p:sp>
      <p:sp>
        <p:nvSpPr>
          <p:cNvPr id="8" name="Text 5"/>
          <p:cNvSpPr txBox="1"/>
          <p:nvPr/>
        </p:nvSpPr>
        <p:spPr>
          <a:xfrm>
            <a:off x="775200" y="3495400"/>
            <a:ext cx="3315000" cy="94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маскировки используют мемы, короткие видео, поддельные аккаунты и нарезки без контекста. Пропаганда часто подаётся как шутка, спор или «честная правда», что снижает настороженность.
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200" y="2071217"/>
            <a:ext cx="4120500" cy="196736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951418" y="2069400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Риск возрастает, когда подросток ищет признание, но не получает его в реальном окружении.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Факторы риска вовлечения молодежи в экстремистскую среду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5951418" y="3264647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уязвимости связаны с изоляцией, травлей и ложными объяснениями проблем, которые подменяют поддержку радикальной средой.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4130424"/>
            <a:ext cx="36486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факторов профилактики экстремизма в подростковой среде
</a:t>
            </a:r>
            <a:endParaRPr lang="en-US" sz="7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работает профилактика экстремизма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704825" y="1884650"/>
            <a:ext cx="2046900" cy="250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Правовое просвещение помогает отличать мнение от правонарушения и понимать последствия экстремистских действий. Подросток быстрее замечает границы допустимого поведения и не поддаётся ложным оправданиям насилия.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3548550" y="1884650"/>
            <a:ext cx="2046900" cy="250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Медиаграмотность, критическое мышление и анализ фейков снижают влияние манипуляций в сети. Умение проверять источник, контекст и факты делает подростка менее уязвимым для пропаганды и давления.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6392275" y="1884650"/>
            <a:ext cx="2046900" cy="250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Психологическая поддержка, уважительное общение и навыки мирного решения конфликтов уменьшают внутреннее напряжение. Когда у подростка есть доверие к взрослым, риск ухода в радикальную среду заметно ниже.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17904" y="1846057"/>
            <a:ext cx="4882592" cy="15294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75125" y="4153868"/>
            <a:ext cx="3648600" cy="4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Эффективная профилактика возможна только при согласованных действиях семьи, школы, специалистов и государства.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участвует в противодействии экстремизму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4696556" y="4153868"/>
            <a:ext cx="3648600" cy="4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участник решает свою задачу, а вместе они создают раннее предупреждение и защиту подростка.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3428740"/>
            <a:ext cx="3751500" cy="1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Система профилактики экстремизма в РФ
</a:t>
            </a:r>
            <a:endParaRPr lang="en-US" sz="7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24350" y="335483"/>
            <a:ext cx="4798800" cy="451293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75200" y="906775"/>
            <a:ext cx="2772600" cy="97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Медиаграмотность как защита от манипуляции
</a:t>
            </a:r>
            <a:endParaRPr lang="en-US" sz="1800" dirty="0"/>
          </a:p>
        </p:txBody>
      </p:sp>
      <p:sp>
        <p:nvSpPr>
          <p:cNvPr id="6" name="Text 1"/>
          <p:cNvSpPr txBox="1"/>
          <p:nvPr/>
        </p:nvSpPr>
        <p:spPr>
          <a:xfrm>
            <a:off x="971755" y="2503425"/>
            <a:ext cx="2576100" cy="79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Проверяйте, кто опубликовал материал, когда он вышел и есть ли первоисточник. Если новость подтверждается только одним каналом, вероятность манипуляции заметно выше.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971750" y="3503602"/>
            <a:ext cx="2576100" cy="79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Осторожности требуют кликбейт, эмоциональное давление, вырванные из контекста цитаты и фальшивые аккаунты. Сравнение нескольких источников помогает распознать подмену фактов и ложные выводы.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200" y="2071217"/>
            <a:ext cx="4120500" cy="196736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951418" y="2069400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разовый рискованный поступок может повлечь долгие ограничения для учёбы, общения и будущей карьеры.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Последствия экстремизма для человека и общества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5951418" y="3264647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Наибольший ущерб связан с насилием и уголовными последствиями; социальные и репутационные потери также затрагивают дальнейшую жизнь.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4130424"/>
            <a:ext cx="36486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положений УК РФ, КоАП РФ и материалов по профилактике экстремизма
</a:t>
            </a:r>
            <a:endParaRPr lang="en-US" sz="7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семьи в раннем предупреждении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775200" y="1690850"/>
            <a:ext cx="56751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Спокойный ежедневный разговор помогает заметить перемены раньше, чем они станут устойчивыми. Важно интересоваться друзьями, школьными делами и тем, что подросток смотрит и обсуждает онлайн.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775200" y="2802100"/>
            <a:ext cx="56751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Чёткие, но разумные правила пользования интернетом снижают риск скрытного общения с радикальными сообществами. Эффективнее работают договорённости, чем тотальный контроль и унижение.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775200" y="3913350"/>
            <a:ext cx="56751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появляются изоляция, резкая агрессия или тревожные высказывания, семья должна реагировать сразу. Поддержка взрослых создаёт безопасное пространство, где проще остановить опасное влияние.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2923" y="2022025"/>
            <a:ext cx="7474453" cy="2206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5" name="Text 1"/>
          <p:cNvSpPr txBox="1"/>
          <p:nvPr/>
        </p:nvSpPr>
        <p:spPr>
          <a:xfrm>
            <a:off x="775200" y="544625"/>
            <a:ext cx="75699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действий при обнаружении угрозы
</a:t>
            </a:r>
            <a:endParaRPr lang="en-US" sz="1800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977775"/>
            <a:ext cx="7569900" cy="20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шагов при обнаружении опасного контента или призывов к насилию в сети и в школьной среде.
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и социальные корни экстремизма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775200" y="1643025"/>
            <a:ext cx="5638800" cy="46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Экстремизм усиливается там, где люди ощущают несправедливость, бессилие и отсутствие законных способов защитить свои интересы. На этом фоне радикальные идеи кажутся быстрым ответом.
</a:t>
            </a:r>
            <a:endParaRPr lang="en-US" sz="900" dirty="0"/>
          </a:p>
        </p:txBody>
      </p:sp>
      <p:sp>
        <p:nvSpPr>
          <p:cNvPr id="5" name="Text 2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6" name="Text 3"/>
          <p:cNvSpPr txBox="1"/>
          <p:nvPr/>
        </p:nvSpPr>
        <p:spPr>
          <a:xfrm>
            <a:off x="775200" y="2482225"/>
            <a:ext cx="5638800" cy="46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подростков особенно опасно стремление к простому объяснению сложных проблем. Группа, обещающая признание и силу, нередко воспринимается как замена реальной поддержки.
</a:t>
            </a:r>
            <a:endParaRPr lang="en-US" sz="900" dirty="0"/>
          </a:p>
        </p:txBody>
      </p:sp>
      <p:sp>
        <p:nvSpPr>
          <p:cNvPr id="7" name="Text 4"/>
          <p:cNvSpPr txBox="1"/>
          <p:nvPr/>
        </p:nvSpPr>
        <p:spPr>
          <a:xfrm>
            <a:off x="775200" y="3321425"/>
            <a:ext cx="5638800" cy="46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Пропаганда вражды использует страхи, обиды и конфликты идентичности. Она переводит личное напряжение в ненависть к «чужим» и оправдание насилия.
</a:t>
            </a:r>
            <a:endParaRPr lang="en-US" sz="900" dirty="0"/>
          </a:p>
        </p:txBody>
      </p:sp>
      <p:sp>
        <p:nvSpPr>
          <p:cNvPr id="8" name="Text 5"/>
          <p:cNvSpPr txBox="1"/>
          <p:nvPr/>
        </p:nvSpPr>
        <p:spPr>
          <a:xfrm>
            <a:off x="775200" y="4160625"/>
            <a:ext cx="5638800" cy="46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слабее доверие к школе, семье и обществу, тем легче навязать радикальную картину мира. Поэтому профилактика должна укреплять доверие и навыки мирного решения конфликтов.
</a:t>
            </a:r>
            <a:endParaRPr lang="en-US" sz="9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200" y="2071217"/>
            <a:ext cx="4120500" cy="196736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951418" y="2069400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Меры действуют сильнее, если применяются последовательно, а не только после появления явной угрозы.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меры профилактики работают на разных этапах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5951418" y="3264647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раннем этапе важнее просвещение и поддержка; при росте риска усиливается роль контроля и правового реагирования.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4130424"/>
            <a:ext cx="36486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подходов к профилактике экстремизма в образовании и правоприменении
</a:t>
            </a:r>
            <a:endParaRPr lang="en-US" sz="7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948882" y="1814975"/>
            <a:ext cx="2370300" cy="151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ориентир позволяет отделить спор и мирный протест от призывов к насилию, унижения и координации противоправных действий.
</a:t>
            </a:r>
            <a:endParaRPr lang="en-US" sz="900" dirty="0"/>
          </a:p>
        </p:txBody>
      </p:sp>
      <p:sp>
        <p:nvSpPr>
          <p:cNvPr id="4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5948882" y="3700625"/>
            <a:ext cx="23703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13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Конституция РФ, ст. 29; Федеральный закон № 114-ФЗ «О противодействии экстремистской деятельности»
</a:t>
            </a:r>
            <a:endParaRPr lang="en-US" sz="613" dirty="0"/>
          </a:p>
        </p:txBody>
      </p:sp>
      <p:sp>
        <p:nvSpPr>
          <p:cNvPr id="6" name="Text 3"/>
          <p:cNvSpPr txBox="1"/>
          <p:nvPr/>
        </p:nvSpPr>
        <p:spPr>
          <a:xfrm>
            <a:off x="807725" y="1202675"/>
            <a:ext cx="4182000" cy="1410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endParaRPr lang="en-US" sz="7200" dirty="0"/>
          </a:p>
        </p:txBody>
      </p:sp>
      <p:sp>
        <p:nvSpPr>
          <p:cNvPr id="7" name="Text 4"/>
          <p:cNvSpPr txBox="1"/>
          <p:nvPr/>
        </p:nvSpPr>
        <p:spPr>
          <a:xfrm>
            <a:off x="807725" y="2808299"/>
            <a:ext cx="4182000" cy="10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критерия помогают отличить законное высказывание от экстремистского
</a:t>
            </a:r>
            <a:endParaRPr lang="en-US" sz="1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7741" y="2958289"/>
            <a:ext cx="2847996" cy="185787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48003" y="2958289"/>
            <a:ext cx="2847996" cy="185787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88619" y="2958289"/>
            <a:ext cx="2847996" cy="185787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5200" y="526332"/>
            <a:ext cx="7569900" cy="35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Позитивные альтернативы радикальному влиянию
</a:t>
            </a:r>
            <a:endParaRPr lang="en-US" sz="1800" dirty="0"/>
          </a:p>
        </p:txBody>
      </p:sp>
      <p:sp>
        <p:nvSpPr>
          <p:cNvPr id="8" name="Text 1"/>
          <p:cNvSpPr txBox="1"/>
          <p:nvPr/>
        </p:nvSpPr>
        <p:spPr>
          <a:xfrm>
            <a:off x="624415" y="1453475"/>
            <a:ext cx="222898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Волонтёрство вместо агрессии
</a:t>
            </a:r>
            <a:pPr algn="l" indent="0" marL="0">
              <a:lnSpc>
                <a:spcPct val="115000"/>
              </a:lnSpc>
              <a:buNone/>
            </a:pPr>
            <a:r>
              <a:rPr lang="en-US" sz="63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уроков ребята собирают помощь для приюта и работают одной командой. Совместное дело даёт ощущение нужности, а результат виден сразу и не требует вражды с окружающими.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464678" y="1453475"/>
            <a:ext cx="222898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Спорт как школа уважения
</a:t>
            </a:r>
            <a:pPr algn="l" indent="0" marL="0">
              <a:lnSpc>
                <a:spcPct val="115000"/>
              </a:lnSpc>
              <a:buNone/>
            </a:pPr>
            <a:r>
              <a:rPr lang="en-US" sz="63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секции подросток учится держать дисциплину, принимать правила и добиваться результата честно. Поддержка тренера и команды помогает переживать неудачи без желания искать виноватых.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6305294" y="1453475"/>
            <a:ext cx="222898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4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проект, который объединяет
</a:t>
            </a:r>
            <a:pPr algn="l" indent="0" marL="0">
              <a:lnSpc>
                <a:spcPct val="115000"/>
              </a:lnSpc>
              <a:buNone/>
            </a:pPr>
            <a:r>
              <a:rPr lang="en-US" sz="563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4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Исследовательская группа готовит презентацию о безопасности в интернете и обсуждает реальные случаи манипуляции. Здесь важно мнение каждого, а признание приходит через полезную работу и ответственность.
</a:t>
            </a:r>
            <a:endParaRPr lang="en-US" sz="884" dirty="0"/>
          </a:p>
        </p:txBody>
      </p:sp>
      <p:sp>
        <p:nvSpPr>
          <p:cNvPr id="11" name="Text 4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200" y="2269492"/>
            <a:ext cx="4418400" cy="161141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511525" y="2089700"/>
            <a:ext cx="28335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правила помогают быстро остановить опасный контакт и не распространить запрещённый контент.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Чек-лист безопасного поведения в сети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5511525" y="3284956"/>
            <a:ext cx="28335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правило — не вовлекаться в опасный контент и сразу передавать информацию взрослым или ответственным службам.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4150728"/>
            <a:ext cx="36486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Принципы цифровой безопасности и профилактики противоправного контента
</a:t>
            </a:r>
            <a:endParaRPr lang="en-US" sz="7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011000" y="1029062"/>
            <a:ext cx="7122000" cy="180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Ответственность каждого — основа противодействия экстремизму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1011000" y="3020478"/>
            <a:ext cx="4395600" cy="1144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Противодействие экстремизму начинается с личной бдительности, правовой культуры и уважения к людям. Когда семья, школа и государство действуют вместе, у радикальных идей остаётся меньше пространства.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2026-05-21T05:35:50Z</dcterms:created>
  <dcterms:modified xsi:type="dcterms:W3CDTF">2026-05-21T05:35:50Z</dcterms:modified>
</cp:coreProperties>
</file>