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image" Target="../media/image-17-11.png"/><Relationship Id="rId12" Type="http://schemas.openxmlformats.org/officeDocument/2006/relationships/image" Target="../media/image-17-12.png"/><Relationship Id="rId13" Type="http://schemas.openxmlformats.org/officeDocument/2006/relationships/image" Target="../media/image-17-13.png"/><Relationship Id="rId14" Type="http://schemas.openxmlformats.org/officeDocument/2006/relationships/image" Target="../media/image-17-14.png"/><Relationship Id="rId15" Type="http://schemas.openxmlformats.org/officeDocument/2006/relationships/image" Target="../media/image-1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«вторая столица» России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городов России: история с 1703 года, набережные Невы, наука, культура и транспорт.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значение города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стоит на северо-западе России: у истока Невы из Ладожского озера и в устье перед Финским заливом Балтийского моря. Реки и каналы на низменных островах сделали город удобным для порта, судостроения и торговли с Европой.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город возник на берегах Невы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50000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1703 — основание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Пётр I основал Санкт-Петербург в 1703 году во время Северной войны. Первой крепостью стала Петропавловская крепость на Заячьем острове.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544604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1712 — столица империи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1712 году столицу Российской империи перенесли в Санкт-Петербург. Город быстро начал развиваться как административный и стратегический центр.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639207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война — выбор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города связано с задачей закрепиться у Балтийского моря. Так Россия усиливала связи с другими государствами и укрепляла международное положение.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733811" y="1903300"/>
            <a:ext cx="19602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1700-е — первые шаги городской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Возведение крепости и укреплений подтолкнуло строительство города. Появлялись дороги, пристани и службы, которые обеспечивали рост и безопасность поселений.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на воде: реки, острова и мосты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каналы и низменные острова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расположен более чем на 40 островах. Территорию пересекают Нева, Мойка, Фонтанка и множество каналов, поэтому город легко узнаётся по «водной» картинке. Эта сеть влияет на планировку.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узнаваемый городской пейзаж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около 800 мостов, включая знаменитые разводные. Для визуального ряда особенно подходят панорама Невы, Дворцовый мост, набережные и Петропавловская крепость. Водные маршруты исторически поддерживали связь и торговлю.
</a:t>
            </a:r>
            <a:endParaRPr lang="en-US" sz="10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Санкт-Петербурга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 город восстанавливался и наращивал жильё, а затем рост стал более стабильным, хотя и менялся по периодам.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Санкт-Петербург рос десятилетиями и оставался одним из крупнейших городов Европы. Самые заметные изменения связаны с историческими потрясениями и восстановлением.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значения по переписям и оценкам (публичные статистические сводки); точные цифры по годам могут отличаться в разных источниках.
</a:t>
            </a:r>
            <a:endParaRPr lang="en-US" sz="57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17325" y="1162275"/>
            <a:ext cx="5709351" cy="1939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истории города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даты, которые меняли роль Санкт-Петербурга: от основания и столицы до памяти о блокаде и возвращения исторического названия.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укреплял значение города: как политического, затем культурного и исторического центра, а также как места памяти о трагических событиях.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исторических дат (общеизвестные факты школьного курса истории).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48524"/>
            <a:ext cx="357600" cy="357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50275"/>
            <a:ext cx="357600" cy="286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880507"/>
            <a:ext cx="357600" cy="35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58158" y="3534182"/>
            <a:ext cx="334425" cy="3822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как часть облика города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 барокко, классицизм и ампир
</a:t>
            </a:r>
            <a:pPr algn="l" indent="0" marL="0">
              <a:lnSpc>
                <a:spcPct val="115000"/>
              </a:lnSpc>
              <a:buNone/>
            </a:pPr>
            <a:r>
              <a:rPr lang="en-US" sz="235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облике Санкт-Петербурга заметны разные архитектурные эпохи. Барокко создаёт праздничную «пластичность», классицизм добавляет строгие формы, а ампир подчёркивает торжественность. Вместе они формируют единый характер города.
</a:t>
            </a:r>
            <a:endParaRPr lang="en-US" sz="730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Доменико Трезини и ранний Петербург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Доменико Трезини одним из первых задал городской «каркас» в начале XVIII века. Его решения помогали быстро строить и укреплять новые кварталы. Так закладывался фундамент будущего имперского стиля.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Бартоломео Растрелли и пышность форм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Бартоломео Растрелли известен работами, где много света, деталей и выразительных фасадов. Его подход усилил парадный образ города. Похожее настроение узнаётся в ансамблях, рассчитанных на торжественные виды.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2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Росси и целостные ансамбли
</a:t>
            </a:r>
            <a:pPr algn="l" indent="0" marL="0">
              <a:lnSpc>
                <a:spcPct val="115000"/>
              </a:lnSpc>
              <a:buNone/>
            </a:pPr>
            <a:r>
              <a:rPr lang="en-US" sz="229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Росси проектировал здания и пространство так, чтобы они «смотрелись вместе». Он усиливал эффект перспектив и площадей, связывая улицы с главными объектами. В результате городские виды становятся логичными и запоминающимися.
</a:t>
            </a:r>
            <a:endParaRPr lang="en-US" sz="712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4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Огюст Монферран и крупные купола
</a:t>
            </a:r>
            <a:pPr algn="l" indent="0" marL="0">
              <a:lnSpc>
                <a:spcPct val="115000"/>
              </a:lnSpc>
              <a:buNone/>
            </a:pPr>
            <a:r>
              <a:rPr lang="en-US" sz="23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Огюст Монферран работал над сооружениями, которые стали символами высоты и масштаба. Его стиль заметен в монументальных формах и продуманной композиции. Такие здания подчёркивают роль Петербурга как архитектурной витрины империи.
</a:t>
            </a:r>
            <a:endParaRPr lang="en-US" sz="71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театры Санкт-Петербурга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Эрмитаж: коллекция на миллионы сюжетов
</a:t>
            </a:r>
            <a:pPr algn="l" indent="0" marL="0">
              <a:lnSpc>
                <a:spcPct val="115000"/>
              </a:lnSpc>
              <a:buNone/>
            </a:pPr>
            <a:r>
              <a:rPr lang="en-US" sz="2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Интерьеры и залы Государственного Эрмитажа часто напоминают путешествие по эпохам. В музее хранится более 3 миллионов экспонатов, поэтому посетители находят и живопись, и историю, и редкие предметы. Атмосфера дворцовых пространств делает экскурсию особенно кинематографичной.
</a:t>
            </a:r>
            <a:endParaRPr lang="en-US" sz="781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музей: взгляд на национальное искусство
</a:t>
            </a:r>
            <a:pPr algn="l" indent="0" marL="0">
              <a:lnSpc>
                <a:spcPct val="115000"/>
              </a:lnSpc>
              <a:buNone/>
            </a:pPr>
            <a:r>
              <a:rPr lang="en-US" sz="2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музей собирает крупные произведения русского искусства и помогает увидеть его развитие по времени. Здесь удобно прослеживать, как менялись темы, стили и художественные приёмы. Для иллюстраций подойдут фасады музея или внутренние экспозиции с картинами.
</a:t>
            </a:r>
            <a:endParaRPr lang="en-US" sz="76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Петербург: сцена как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Мариинский и Михайловский театры создают в городе особый ритм, где музыка и драматургия становятся «городскими событиями». Санкт-Петербургская филармония добавляет классике отдельное звучание. Сцена, кулисы и вечерний свет позволяют показать театральность Петербурга в кадре.
</a:t>
            </a:r>
            <a:endParaRPr lang="en-US" sz="76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достопримечательности и интерес туристов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Туристы чаще всего выбирают места, где сочетаются история, дворцовая архитектура и культурные события. Это помогает городу удерживать высокий спрос круглый год.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«группу лидеров» среди объектов. Точные доли по процентам в задании не приведены, поэтому значения на слайде — условные для визуального сравнения.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Формулировка на основе перечня основных объектов (Эрмитаж, Петергоф, Исаакиевский собор, Петропавловская крепость, Русский музей, Мариинский театр); точные процентные доли не указаны.
</a:t>
            </a:r>
            <a:endParaRPr lang="en-US" sz="57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147" y="186114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30525" y="1821275"/>
            <a:ext cx="398700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21275"/>
            <a:ext cx="398700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55649" y="1808825"/>
            <a:ext cx="370650" cy="423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образование и подготовка кадров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Университеты и сильная база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работают Санкт-Петербургский государственный университет, Политехнический университет Петра Великого и ИТМО. Они готовят специалистов для разных отраслей, от инженерии до информационных технологий. В городе развита академическая среда.
</a:t>
            </a:r>
            <a:endParaRPr lang="en-US" sz="672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Десятки научно-исследовательских институтов
</a:t>
            </a:r>
            <a:pPr algn="l" indent="0" marL="0">
              <a:lnSpc>
                <a:spcPct val="115000"/>
              </a:lnSpc>
              <a:buNone/>
            </a:pPr>
            <a:r>
              <a:rPr lang="en-US" sz="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вузов, в городе ведут работу десятки научно-исследовательских институтов. Такая сеть помогает быстрее превращать идеи в практические разработки. Она поддерживает сотрудничество между учёными, инженерами и промышленностью.
</a:t>
            </a:r>
            <a:endParaRPr lang="en-US" sz="672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в математике, физике и медицине
</a:t>
            </a:r>
            <a:pPr algn="l" indent="0" marL="0">
              <a:lnSpc>
                <a:spcPct val="115000"/>
              </a:lnSpc>
              <a:buNone/>
            </a:pPr>
            <a:r>
              <a:rPr lang="en-US" sz="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известен сильными традициями в математике и физике, а также в медицинских исследованиях. Эти направления развиваются благодаря научным школам и накопленному опыту преподавателей. Город поддерживает преемственность знаний.
</a:t>
            </a:r>
            <a:endParaRPr lang="en-US" sz="672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Кораблестроение и инженерное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направления, связанные с кораблестроением и инженерными решениями. Доступ к опыту промышленности и портовой инфраструктуре помогает учебным программам оставаться прикладными. Так формируются практические навыки специалистов.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Связанные с городом учёные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исторически связан с именами Дмитрия Менделеева, Ивана Павлова и Владимира Бехтерева. Их вклад относится к разным областям науки, но в целом укреплял авторитет города как центра знаний. Их достижения остаются частью школьной программы.
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Санкт-Петербург стал транспортным узлом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транспортного развития города (Балтика → порт/верфи → железные дороги → метро → аэропорт Пулково → современные магистрали).
</a:t>
            </a:r>
            <a:endParaRPr lang="en-US" sz="8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Блокада длилась 872 дня — с 8 сентября 1941 года по 27 января 1944 года. Город продолжал работать, а снабжение поддерживала «Дорога жизни» через Ладожское озеро.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872 дня
</a:t>
            </a:r>
            <a:endParaRPr lang="en-US" sz="6834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времени город выдерживал осаду, сохраняя работу учреждений и жизни людей в тяжелейших условиях.
</a:t>
            </a:r>
            <a:endParaRPr lang="en-US" sz="1867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периоде блокады Ленинграда (8.09.1941—27.01.1944).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и Москва: сравнение столичных функций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сравнение того, какую роль города играют в стране сегодня и в исторической памяти.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роли дополняют друг друга: Москва больше про управление, Петербург — про науку, культуру и морскую инфраструктуру.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общедоступных характеристик городов (статус столицы и профиль крупнейших отраслей).
</a:t>
            </a:r>
            <a:endParaRPr lang="en-US" sz="67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2300" y="1351787"/>
            <a:ext cx="4121700" cy="1110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1700" y="2466199"/>
            <a:ext cx="4122300" cy="111108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1700" y="3580665"/>
            <a:ext cx="4122300" cy="111108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Пригороды Петербурга: дворцы и парки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55250" y="15164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Петергоф: как фонтаны становятся сценой летнего праздника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Петергофе дворцы и фонтаны образуют целостный ансамбль, который видно даже с дальних перспектив. На прогулке особенно ощущается размах и ритм воды: она «рисует» пространство, подчеркивая торжественный характер императорской эпохи.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5250" y="2630889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Царское Село: дворец, где хочется замедлить шаг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Царском Селе притягивает Екатерининский дворец и знаменитая Янтарная комната. Здесь архитектура и интерьерные детали создают ощущение светлой сказки — как будто время работает по старинным правилам и приглашает к внимательному осмотру.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455250" y="3745350"/>
            <a:ext cx="3661200" cy="7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Павловск: парк, где главный маршрут — среди пейзажей
</a:t>
            </a:r>
            <a:pPr algn="l" indent="0" marL="0">
              <a:lnSpc>
                <a:spcPct val="115000"/>
              </a:lnSpc>
              <a:buNone/>
            </a:pPr>
            <a:r>
              <a:rPr lang="en-US" sz="2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Павловск славится большим пейзажным парком, который меняет настроение на каждом повороте. Прогулка превращается в историю: тропы ведут к видам на зелёные пространства, а ландшафт помогает понять, какой была «живая» культура отдыха при дворе.
</a:t>
            </a:r>
            <a:endParaRPr lang="en-US" sz="89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привлекает туристов в Санкт-Петербурге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музеев и дворцов, город ценят за прогулочные маршруты по воде: мосты, набережные и каналы делают впечатления «многослойными» даже в один день.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объекты и сезонный свет (белые ночи) вместе формируют устойчивый спрос, поэтому интерес распределяется между «постоянным» и «временным» аттракторами.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4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о мотивах посещения туристами (без привязки к одной публикации); цифры на диаграмме — ориентировочные для иллюстрации структуры интереса.
</a:t>
            </a:r>
            <a:endParaRPr lang="en-US" sz="5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конца мая до середины июля в Санкт-Петербурге наблюдаются белые ночи: вечерние сумерки почти не наступают. Это связано с северным положением и продолжительностью светового дня.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1,5 месяца
</a:t>
            </a:r>
            <a:endParaRPr lang="en-US" sz="4887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 летнему солнцестоянию и длинный день дают городу заметное «окно света», которое туристы любят за ночные прогулки.
</a:t>
            </a:r>
            <a:endParaRPr lang="en-US" sz="1670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наблюдения и описание белых ночей в метеорологической и краеведческой практике (период конец мая — середина июля).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46579" y="1568391"/>
            <a:ext cx="357600" cy="317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46570" y="2250275"/>
            <a:ext cx="357600" cy="2860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446570" y="2900373"/>
            <a:ext cx="357600" cy="317867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446570" y="3546482"/>
            <a:ext cx="357600" cy="3576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2446570" y="4212460"/>
            <a:ext cx="357600" cy="3576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современные отрасли экономики
</a:t>
            </a:r>
            <a:endParaRPr lang="en-US" sz="2400" dirty="0"/>
          </a:p>
        </p:txBody>
      </p:sp>
      <p:sp>
        <p:nvSpPr>
          <p:cNvPr id="1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9" name="Text 2"/>
          <p:cNvSpPr txBox="1"/>
          <p:nvPr/>
        </p:nvSpPr>
        <p:spPr>
          <a:xfrm>
            <a:off x="3113280" y="1491916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сохраняет значимую роль в строительстве и обслуживании судов. Морская инфраструктура и опыт инженеров поддерживают предприятия, работающие для экономики страны.
</a:t>
            </a:r>
            <a:endParaRPr lang="en-US" sz="737" dirty="0"/>
          </a:p>
        </p:txBody>
      </p:sp>
      <p:sp>
        <p:nvSpPr>
          <p:cNvPr id="20" name="Text 3"/>
          <p:cNvSpPr txBox="1"/>
          <p:nvPr/>
        </p:nvSpPr>
        <p:spPr>
          <a:xfrm>
            <a:off x="3113269" y="2157905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 и инженерные разработки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развиты отрасли, связанные с созданием точных приборов и технологических систем. Здесь важны образование, научные школы и сотрудничество с промышленностью.
</a:t>
            </a:r>
            <a:endParaRPr lang="en-US" sz="737" dirty="0"/>
          </a:p>
        </p:txBody>
      </p:sp>
      <p:sp>
        <p:nvSpPr>
          <p:cNvPr id="21" name="Text 4"/>
          <p:cNvSpPr txBox="1"/>
          <p:nvPr/>
        </p:nvSpPr>
        <p:spPr>
          <a:xfrm>
            <a:off x="3113269" y="2823894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Производства в сфере лекарств и медицинских технологий требуют стабильной научной и технологической базы. На уровне города этому помогает наличие профильных кадров и исследований.
</a:t>
            </a:r>
            <a:endParaRPr lang="en-US" sz="737" dirty="0"/>
          </a:p>
        </p:txBody>
      </p:sp>
      <p:sp>
        <p:nvSpPr>
          <p:cNvPr id="22" name="Text 5"/>
          <p:cNvSpPr txBox="1"/>
          <p:nvPr/>
        </p:nvSpPr>
        <p:spPr>
          <a:xfrm>
            <a:off x="3113269" y="3489871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индустрия поддерживает продовольственную инфраструктуру региона и обеспечивает выпуск продукции для внутреннего спроса. Значимую роль играют логистика и переработка сырья.
</a:t>
            </a:r>
            <a:endParaRPr lang="en-US" sz="737" dirty="0"/>
          </a:p>
        </p:txBody>
      </p:sp>
      <p:sp>
        <p:nvSpPr>
          <p:cNvPr id="23" name="Text 6"/>
          <p:cNvSpPr txBox="1"/>
          <p:nvPr/>
        </p:nvSpPr>
        <p:spPr>
          <a:xfrm>
            <a:off x="3113269" y="4155848"/>
            <a:ext cx="3635100" cy="4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Информационные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237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ИТ-направления развиваются благодаря кадрам из университетов и научных организаций. Технопарки и проектная работа помогают превращать разработки в практические сервисы.
</a:t>
            </a:r>
            <a:endParaRPr lang="en-US" sz="7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3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Санкт-Петербург называют «второй столицей»
</a:t>
            </a:r>
            <a:endParaRPr lang="en-US" sz="2365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статуса: имперское основание → политическая роль → сохранение учреждений → рост науки и инфраструктуры → высокий культурный статус.
</a:t>
            </a:r>
            <a:endParaRPr lang="en-US" sz="8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в литературе, кино и школьной географии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кино и прозе город узнаётся по деталям — каналам, мостам, дворцам и строгой планировке. Эти элементы помогают создавать особое настроение и узнаваемый фон 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школьной географии Петербург обычно связывают с Северо‑Западом России, Балтикой и крупными транспортными путями. Так формируется связь между картой и историей.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Петербурга сильный литературный «голос»: его часто упоминают в произведениях Александра Пушкина, Николая Гоголя, Фёдора Достоевского и Александра Блока.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города складывается из истории страны, красоты архитектуры и северного характера: сочетание воды, ветра и света делает Петербург символом культурной традиции.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центр, который связывает эпохи и маршруты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крупнейший исторический, культурный, научный и транспортный центр России. Положение у Балтийского моря, столичное прошлое и память о блокаде делают его «второй столицей».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2026-05-11T21:54:22Z</dcterms:created>
  <dcterms:modified xsi:type="dcterms:W3CDTF">2026-05-11T21:54:22Z</dcterms:modified>
</cp:coreProperties>
</file>