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64700" y="1651"/>
            <a:ext cx="5279400" cy="514019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89625" y="270000"/>
            <a:ext cx="34803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289625" y="701025"/>
            <a:ext cx="4088700" cy="18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 как часть речи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289632" y="3759006"/>
            <a:ext cx="3504600" cy="111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Действие, состояние и изменение в живой русской речи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64700" y="1651"/>
            <a:ext cx="5279400" cy="514019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6200" y="270000"/>
            <a:ext cx="35160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изучать глагол в 7 классе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76200" y="2114275"/>
            <a:ext cx="3117000" cy="15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 помогает точно передать, что происходит, когда и как развивается действие. Без него трудно строить связный рассказ и разбирать предложение. Именно поэтому важно уверенно определять его формы и признаки.
</a:t>
            </a:r>
            <a:endParaRPr lang="en-US" sz="957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7" name="Text 1"/>
          <p:cNvSpPr txBox="1"/>
          <p:nvPr/>
        </p:nvSpPr>
        <p:spPr>
          <a:xfrm>
            <a:off x="276200" y="270000"/>
            <a:ext cx="8597700" cy="6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обозначает глагол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273188" y="1991600"/>
            <a:ext cx="28014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Действие
</a:t>
            </a:r>
            <a:pPr algn="l" indent="0" marL="0">
              <a:lnSpc>
                <a:spcPct val="115000"/>
              </a:lnSpc>
              <a:buNone/>
            </a:pPr>
            <a:r>
              <a:rPr lang="en-US" sz="6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Глаголы называют то, что делает предмет или лицо: читать, бежать, рисовать. Такие слова помогают показать движение, работу, речь и другие активные действия в предложении.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171298" y="1991605"/>
            <a:ext cx="28014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Состояние
</a:t>
            </a:r>
            <a:pPr algn="l" indent="0" marL="0">
              <a:lnSpc>
                <a:spcPct val="115000"/>
              </a:lnSpc>
              <a:buNone/>
            </a:pPr>
            <a:r>
              <a:rPr lang="en-US" sz="6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глаголы обозначают не действие, а состояние: спать, молчать, болеть. Они показывают, как чувствует себя человек или предмет в определённый момент.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069413" y="1991605"/>
            <a:ext cx="28014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
</a:t>
            </a:r>
            <a:pPr algn="l" indent="0" marL="0">
              <a:lnSpc>
                <a:spcPct val="115000"/>
              </a:lnSpc>
              <a:buNone/>
            </a:pPr>
            <a:r>
              <a:rPr lang="en-US" sz="6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 может передавать изменение признака или состояния: краснеть, темнеть, взрослеть. С помощью таких слов легко показать, как что-то становится иным во времени.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000" y="2004434"/>
            <a:ext cx="4794300" cy="130433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27900" y="270000"/>
            <a:ext cx="32490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Вопросы, по которым распознаётся глагол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5625625" y="1581524"/>
            <a:ext cx="32490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 помогает быстро узнать глагол и понять его форму.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5621075" y="2690599"/>
            <a:ext cx="32490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вопросу можно определить не только часть речи, но и форму глагола: неопределённую, настоящего или будущего времени.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270000" y="4721388"/>
            <a:ext cx="3561900" cy="152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по русскому языку для 7 класса; вопросы к формам глагола
</a:t>
            </a:r>
            <a:endParaRPr lang="en-US" sz="757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13522" y="0"/>
            <a:ext cx="3229756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270000" y="270000"/>
            <a:ext cx="5474100" cy="57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Неопределённая форма глагола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508887" y="1196412"/>
            <a:ext cx="4896300" cy="82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это такое
</a:t>
            </a:r>
            <a:pPr algn="l" indent="0" marL="0">
              <a:lnSpc>
                <a:spcPct val="115000"/>
              </a:lnSpc>
              <a:buNone/>
            </a:pPr>
            <a:r>
              <a:rPr lang="en-US" sz="498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Неопределённая форма называет действие вообще, без указания на время, лицо и число. Она отвечает на вопросы что делать? и что сделать? , поэтому легко узнаётся в тексте.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508887" y="2080242"/>
            <a:ext cx="4896300" cy="82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Показатель формы
</a:t>
            </a:r>
            <a:pPr algn="l" indent="0" marL="0">
              <a:lnSpc>
                <a:spcPct val="115000"/>
              </a:lnSpc>
              <a:buNone/>
            </a:pPr>
            <a:r>
              <a:rPr lang="en-US" sz="498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неопределённая форма оканчивается на -ть, -ти или -чь: играть, нести, беречь. Эти окончания помогают отличить её от других форм глагола.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508887" y="2964065"/>
            <a:ext cx="4896300" cy="82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используется
</a:t>
            </a:r>
            <a:pPr algn="l" indent="0" marL="0">
              <a:lnSpc>
                <a:spcPct val="115000"/>
              </a:lnSpc>
              <a:buNone/>
            </a:pPr>
            <a:r>
              <a:rPr lang="en-US" sz="498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в неопределённой форме глаголы обычно приводятся в словарях и учебниках. Это удобно, потому что одна форма представляет всё слово и помогает запомнить его особенности.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10775" y="3847887"/>
            <a:ext cx="4896300" cy="82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в речи
</a:t>
            </a:r>
            <a:pPr algn="l" indent="0" marL="0">
              <a:lnSpc>
                <a:spcPct val="115000"/>
              </a:lnSpc>
              <a:buNone/>
            </a:pPr>
            <a:r>
              <a:rPr lang="en-US" sz="498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Инфинитивы встречаются в правилах, заданиях и инструкциях: читать, записать, помочь. Они часто служат основой для образования других форм глагола в речи.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80770" y="1165600"/>
            <a:ext cx="4792160" cy="2982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70000"/>
            <a:ext cx="8604000" cy="62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времени глагола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74550" y="1581562"/>
            <a:ext cx="32490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Времена помогают понять, когда происходит действие, и связать его с другими событиями в предложении.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270000" y="2690637"/>
            <a:ext cx="32490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каждого времени своя задача: настоящее показывает действие сейчас, прошедшее — уже случившееся, будущее — то, что произойдёт позже.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274550" y="4355850"/>
            <a:ext cx="3249000" cy="419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Русский язык, 7 класс: формы времени глагола
</a:t>
            </a:r>
            <a:endParaRPr lang="en-US" sz="757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270000"/>
            <a:ext cx="78153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Лицо и число глагола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469425" y="1517900"/>
            <a:ext cx="35340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1-е лицо
</a:t>
            </a:r>
            <a:pPr algn="l" indent="0" marL="0">
              <a:lnSpc>
                <a:spcPct val="115000"/>
              </a:lnSpc>
              <a:buNone/>
            </a:pPr>
            <a:r>
              <a:rPr lang="en-US" sz="5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первого лица показывает, что действие связано с говорящим: я читаю, мы читаем. Она помогает понять, кто именно выполняет действие в речи.
</a:t>
            </a:r>
            <a:endParaRPr lang="en-US" sz="1157" dirty="0"/>
          </a:p>
        </p:txBody>
      </p:sp>
      <p:sp>
        <p:nvSpPr>
          <p:cNvPr id="10" name="Text 3"/>
          <p:cNvSpPr txBox="1"/>
          <p:nvPr/>
        </p:nvSpPr>
        <p:spPr>
          <a:xfrm>
            <a:off x="469375" y="3220375"/>
            <a:ext cx="35340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3-е лицо
</a:t>
            </a:r>
            <a:pPr algn="l" indent="0" marL="0">
              <a:lnSpc>
                <a:spcPct val="115000"/>
              </a:lnSpc>
              <a:buNone/>
            </a:pPr>
            <a:r>
              <a:rPr lang="en-US" sz="5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Третье лицо называют, когда действие выполняет не говорящий и не собеседник: он читает, они читают. Эта форма особенно часто используется в повествовании и описании.
</a:t>
            </a:r>
            <a:endParaRPr lang="en-US" sz="1157" dirty="0"/>
          </a:p>
        </p:txBody>
      </p:sp>
      <p:sp>
        <p:nvSpPr>
          <p:cNvPr id="11" name="Text 4"/>
          <p:cNvSpPr txBox="1"/>
          <p:nvPr/>
        </p:nvSpPr>
        <p:spPr>
          <a:xfrm>
            <a:off x="4820849" y="1517900"/>
            <a:ext cx="35340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2-е лицо
</a:t>
            </a:r>
            <a:pPr algn="l" indent="0" marL="0">
              <a:lnSpc>
                <a:spcPct val="115000"/>
              </a:lnSpc>
              <a:buNone/>
            </a:pPr>
            <a:r>
              <a:rPr lang="en-US" sz="5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Второе лицо указывает на собеседника: ты читаешь, вы читаете. Такие формы часто встречаются в обращении, вопросах и заданиях, где нужно дать указание или совет.
</a:t>
            </a:r>
            <a:endParaRPr lang="en-US" sz="1157" dirty="0"/>
          </a:p>
        </p:txBody>
      </p:sp>
      <p:sp>
        <p:nvSpPr>
          <p:cNvPr id="12" name="Text 5"/>
          <p:cNvSpPr txBox="1"/>
          <p:nvPr/>
        </p:nvSpPr>
        <p:spPr>
          <a:xfrm>
            <a:off x="4822900" y="3220375"/>
            <a:ext cx="35340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
</a:t>
            </a:r>
            <a:pPr algn="l" indent="0" marL="0">
              <a:lnSpc>
                <a:spcPct val="115000"/>
              </a:lnSpc>
              <a:buNone/>
            </a:pPr>
            <a:r>
              <a:rPr lang="en-US" sz="5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показывает, один ли субъект действует или несколько. Сравнение форм помогает быстро увидеть различие: читаю — читаем, читаешь — читаете, читает — читают.
</a:t>
            </a:r>
            <a:endParaRPr lang="en-US" sz="1157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123" y="1426575"/>
            <a:ext cx="8603753" cy="33729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270000"/>
            <a:ext cx="8604000" cy="3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определить форму глагола
</a:t>
            </a:r>
            <a:endParaRPr lang="en-US" sz="2000" dirty="0"/>
          </a:p>
        </p:txBody>
      </p:sp>
      <p:sp>
        <p:nvSpPr>
          <p:cNvPr id="4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70000" y="690550"/>
            <a:ext cx="8604000" cy="2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при разборе глагола в предложении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2123" y="1967500"/>
            <a:ext cx="233400" cy="233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85605" y="1959550"/>
            <a:ext cx="218137" cy="2493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70000"/>
            <a:ext cx="8604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 глагола: несовершенный и совершенный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875275" y="1959550"/>
            <a:ext cx="3276900" cy="15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Несовершенный вид
</a:t>
            </a:r>
            <a:pPr algn="l" indent="0" marL="0">
              <a:lnSpc>
                <a:spcPct val="115000"/>
              </a:lnSpc>
              <a:buNone/>
            </a:pPr>
            <a:r>
              <a:rPr lang="en-US" sz="5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Показывает действие как процесс, повторение или длительность: читать, писать, смотреть. Такой вид отвечает на вопрос что делать? и помогает увидеть действие в развитии.
</a:t>
            </a:r>
            <a:endParaRPr lang="en-US" sz="1257" dirty="0"/>
          </a:p>
        </p:txBody>
      </p:sp>
      <p:sp>
        <p:nvSpPr>
          <p:cNvPr id="9" name="Text 3"/>
          <p:cNvSpPr txBox="1"/>
          <p:nvPr/>
        </p:nvSpPr>
        <p:spPr>
          <a:xfrm>
            <a:off x="5081050" y="1959550"/>
            <a:ext cx="3276900" cy="15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Совершенный вид
</a:t>
            </a:r>
            <a:pPr algn="l" indent="0" marL="0">
              <a:lnSpc>
                <a:spcPct val="115000"/>
              </a:lnSpc>
              <a:buNone/>
            </a:pPr>
            <a:r>
              <a:rPr lang="en-US" sz="5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Показывает завершённое действие или результат: прочитать, написать, посмотреть. Он отвечает на вопрос что сделать? и подчёркивает, что действие уже доведено до конца.
</a:t>
            </a:r>
            <a:endParaRPr lang="en-US" sz="1257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26770" y="919100"/>
            <a:ext cx="7490659" cy="2037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70000"/>
            <a:ext cx="8604000" cy="4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глаголов несовершенного и совершенного вида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83838" y="3711102"/>
            <a:ext cx="32490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 вопросу и смыслу помогает быстро отличить один вид от другого.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5111162" y="3686502"/>
            <a:ext cx="32490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действие важно как процесс, выбирают несовершенный вид; если важен итог, используется совершенный вид.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783850" y="3149788"/>
            <a:ext cx="3561900" cy="152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Русский язык, 7 класс: вид глагола и видовые пары
</a:t>
            </a:r>
            <a:endParaRPr lang="en-US" sz="757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07479" y="0"/>
            <a:ext cx="473664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276200" y="270000"/>
            <a:ext cx="38475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Спряжение глаголов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450580" y="2311532"/>
            <a:ext cx="3481500" cy="7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основных типа
</a:t>
            </a:r>
            <a:pPr algn="l" indent="0" marL="0">
              <a:lnSpc>
                <a:spcPct val="115000"/>
              </a:lnSpc>
              <a:buNone/>
            </a:pPr>
            <a:r>
              <a:rPr lang="en-US" sz="5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русском языке чаще всего выделяют два спряжения. К 1-му относятся формы типа читаю, читаешь, читает, а ко 2-му — строю, строишь, строит и другие похожие формы.
</a:t>
            </a:r>
            <a:endParaRPr lang="en-US" sz="1094" dirty="0"/>
          </a:p>
        </p:txBody>
      </p:sp>
      <p:sp>
        <p:nvSpPr>
          <p:cNvPr id="11" name="Text 3"/>
          <p:cNvSpPr txBox="1"/>
          <p:nvPr/>
        </p:nvSpPr>
        <p:spPr>
          <a:xfrm>
            <a:off x="450580" y="3199856"/>
            <a:ext cx="3481500" cy="7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это нужно
</a:t>
            </a:r>
            <a:pPr algn="l" indent="0" marL="0">
              <a:lnSpc>
                <a:spcPct val="115000"/>
              </a:lnSpc>
              <a:buNone/>
            </a:pPr>
            <a:r>
              <a:rPr lang="en-US" sz="50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Знание спряжения особенно важно в безударных окончаниях, когда буква не слышится отчётливо. Тогда именно правило помогает выбрать нужное окончание и проверить написание по образцу формы.
</a:t>
            </a:r>
            <a:endParaRPr lang="en-US" sz="1046" dirty="0"/>
          </a:p>
        </p:txBody>
      </p:sp>
      <p:sp>
        <p:nvSpPr>
          <p:cNvPr id="12" name="Text 4"/>
          <p:cNvSpPr txBox="1"/>
          <p:nvPr/>
        </p:nvSpPr>
        <p:spPr>
          <a:xfrm>
            <a:off x="450580" y="1423200"/>
            <a:ext cx="3481500" cy="7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спряжение
</a:t>
            </a:r>
            <a:pPr algn="l" indent="0" marL="0">
              <a:lnSpc>
                <a:spcPct val="115000"/>
              </a:lnSpc>
              <a:buNone/>
            </a:pPr>
            <a:r>
              <a:rPr lang="en-US" sz="50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Спряжение показывает, какие личные окончания получает глагол в настоящем и будущем времени. По нему можно правильно изменить слово по лицам и числам и избежать ошибок в написании окончаний.
</a:t>
            </a:r>
            <a:endParaRPr lang="en-US" sz="1046" dirty="0"/>
          </a:p>
        </p:txBody>
      </p:sp>
      <p:sp>
        <p:nvSpPr>
          <p:cNvPr id="13" name="Text 5"/>
          <p:cNvSpPr txBox="1"/>
          <p:nvPr/>
        </p:nvSpPr>
        <p:spPr>
          <a:xfrm>
            <a:off x="450580" y="4088183"/>
            <a:ext cx="3481500" cy="7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работать на уроке
</a:t>
            </a:r>
            <a:pPr algn="l" indent="0" marL="0">
              <a:lnSpc>
                <a:spcPct val="115000"/>
              </a:lnSpc>
              <a:buNone/>
            </a:pPr>
            <a:r>
              <a:rPr lang="en-US" sz="50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определяют форму глагола, затем проверяют личное окончание и сопоставляют его с типом спряжения. Такой порядок помогает быстрее выполнять упражнения и уверенно разбирать слова в тексте.
</a:t>
            </a:r>
            <a:endParaRPr lang="en-US" sz="1046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80770" y="1165600"/>
            <a:ext cx="4792160" cy="2982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70000"/>
            <a:ext cx="8604000" cy="62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Личные окончания 1-го и 2-го спряжения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74550" y="1581562"/>
            <a:ext cx="32490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Сходные начальные формы скрывают разные окончания, поэтому важно сопоставлять их по лицам. Это помогает при письме и разборе слов в тексте.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270000" y="2690637"/>
            <a:ext cx="32490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1-го и 2-го спряжения совпадает только форма 1-го лица единственного числа, а остальные окончания различаются чётко и системно.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274550" y="4355850"/>
            <a:ext cx="3249000" cy="419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правило по русскому языку: личные окончания глаголов 1-го и 2-го спряжения
</a:t>
            </a:r>
            <a:endParaRPr lang="en-US" sz="757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70000"/>
            <a:ext cx="8604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 и число в прошедшем времени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1694050"/>
            <a:ext cx="2400600" cy="136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Единственное число: мужской род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действие относится к одному предмету мужского рода, глагол принимает форму на -л: читал, приехал, построил. Эта форма помогает согласовать сказуемое с подлежащим.
</a:t>
            </a:r>
            <a:endParaRPr lang="en-US" sz="1057" dirty="0"/>
          </a:p>
        </p:txBody>
      </p:sp>
      <p:sp>
        <p:nvSpPr>
          <p:cNvPr id="9" name="Text 3"/>
          <p:cNvSpPr txBox="1"/>
          <p:nvPr/>
        </p:nvSpPr>
        <p:spPr>
          <a:xfrm>
            <a:off x="3003550" y="1694050"/>
            <a:ext cx="2400600" cy="136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Единственное число: женский и средний род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женском роде употребляется форма на -ла: читала, пришла. При среднем роде — на -ло: читало, светило. Род определяется по существительному или местоимению в предложении.
</a:t>
            </a:r>
            <a:endParaRPr lang="en-US" sz="1057" dirty="0"/>
          </a:p>
        </p:txBody>
      </p:sp>
      <p:sp>
        <p:nvSpPr>
          <p:cNvPr id="10" name="Text 4"/>
          <p:cNvSpPr txBox="1"/>
          <p:nvPr/>
        </p:nvSpPr>
        <p:spPr>
          <a:xfrm>
            <a:off x="5737100" y="1694050"/>
            <a:ext cx="2400600" cy="136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Множественное число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действие выполняют несколько лиц или предметов, используется форма множественного числа: читали, пришли, построили. В этих формах род уже не различается, важным остаётся только число.
</a:t>
            </a:r>
            <a:endParaRPr lang="en-US" sz="1057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276200" y="270000"/>
            <a:ext cx="8597700" cy="6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Возвратные глаголы
</a:t>
            </a:r>
            <a:endParaRPr lang="en-US" sz="2000" dirty="0"/>
          </a:p>
        </p:txBody>
      </p:sp>
      <p:sp>
        <p:nvSpPr>
          <p:cNvPr id="9" name="Text 2"/>
          <p:cNvSpPr txBox="1"/>
          <p:nvPr/>
        </p:nvSpPr>
        <p:spPr>
          <a:xfrm>
            <a:off x="276200" y="1991600"/>
            <a:ext cx="20952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 формы
</a:t>
            </a:r>
            <a:pPr algn="l" indent="0" marL="0">
              <a:lnSpc>
                <a:spcPct val="115000"/>
              </a:lnSpc>
              <a:buNone/>
            </a:pPr>
            <a:r>
              <a:rPr lang="en-US" sz="5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Возвратные глаголы легко узнать по суффиксу -ся или -сь. Этот признак сохраняется во всех формах слова и помогает отличить такие глаголы от невозвратных.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2443743" y="1991605"/>
            <a:ext cx="20952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действия
</a:t>
            </a:r>
            <a:pPr algn="l" indent="0" marL="0">
              <a:lnSpc>
                <a:spcPct val="115000"/>
              </a:lnSpc>
              <a:buNone/>
            </a:pPr>
            <a:r>
              <a:rPr lang="en-US" sz="5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глаголы могут обозначать действие, направленное на самого говорящего, взаимное действие или внутреннее состояние. Например, умываться, встречаться и бояться передают разные оттенки смысла.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4611290" y="1991605"/>
            <a:ext cx="20952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встречаются
</a:t>
            </a:r>
            <a:pPr algn="l" indent="0" marL="0">
              <a:lnSpc>
                <a:spcPct val="115000"/>
              </a:lnSpc>
              <a:buNone/>
            </a:pPr>
            <a:r>
              <a:rPr lang="en-US" sz="5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Возвратные формы часто используются и в разговорной, и в книжной речи. Они помогают точнее описывать поведение, чувства и привычные действия персонажей или самого говорящего.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6778840" y="1991605"/>
            <a:ext cx="20952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не ошибиться
</a:t>
            </a:r>
            <a:pPr algn="l" indent="0" marL="0">
              <a:lnSpc>
                <a:spcPct val="115000"/>
              </a:lnSpc>
              <a:buNone/>
            </a:pPr>
            <a:r>
              <a:rPr lang="en-US" sz="5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разборе нужно сначала определить начальную форму, а затем обратить внимание на -ся или -сь. Это важно, потому что суффикс не исчезает при изменении глагола.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270000"/>
            <a:ext cx="78153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Переходные и непереходные глаголы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469425" y="1517900"/>
            <a:ext cx="35340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Переходные глаголы
</a:t>
            </a:r>
            <a:pPr algn="l" indent="0" marL="0">
              <a:lnSpc>
                <a:spcPct val="115000"/>
              </a:lnSpc>
              <a:buNone/>
            </a:pPr>
            <a:r>
              <a:rPr lang="en-US" sz="5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Переходные глаголы называют действие, которое направлено на предмет и может иметь прямое дополнение: читать книгу, строить дом, писать письмо. Без такого дополнения смысл часто остаётся неполным.
</a:t>
            </a:r>
            <a:endParaRPr lang="en-US" sz="1157" dirty="0"/>
          </a:p>
        </p:txBody>
      </p:sp>
      <p:sp>
        <p:nvSpPr>
          <p:cNvPr id="10" name="Text 3"/>
          <p:cNvSpPr txBox="1"/>
          <p:nvPr/>
        </p:nvSpPr>
        <p:spPr>
          <a:xfrm>
            <a:off x="469375" y="3220375"/>
            <a:ext cx="35340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со словосочетанием
</a:t>
            </a:r>
            <a:pPr algn="l" indent="0" marL="0">
              <a:lnSpc>
                <a:spcPct val="115000"/>
              </a:lnSpc>
              <a:buNone/>
            </a:pPr>
            <a:r>
              <a:rPr lang="en-US" sz="5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Различие между этими группами помогает правильно строить словосочетания и понимать, какие слова связаны друг с другом. Это особенно полезно при синтаксическом разборе предложения.
</a:t>
            </a:r>
            <a:endParaRPr lang="en-US" sz="1157" dirty="0"/>
          </a:p>
        </p:txBody>
      </p:sp>
      <p:sp>
        <p:nvSpPr>
          <p:cNvPr id="11" name="Text 4"/>
          <p:cNvSpPr txBox="1"/>
          <p:nvPr/>
        </p:nvSpPr>
        <p:spPr>
          <a:xfrm>
            <a:off x="4820849" y="1517900"/>
            <a:ext cx="35340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Непереходные глаголы
</a:t>
            </a:r>
            <a:pPr algn="l" indent="0" marL="0">
              <a:lnSpc>
                <a:spcPct val="115000"/>
              </a:lnSpc>
              <a:buNone/>
            </a:pPr>
            <a:r>
              <a:rPr lang="en-US" sz="5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Непереходные глаголы не сочетаются с прямым дополнением: спать, идти, смеяться, расти. Они называют действие или состояние само по себе, без указания объекта.
</a:t>
            </a:r>
            <a:endParaRPr lang="en-US" sz="1157" dirty="0"/>
          </a:p>
        </p:txBody>
      </p:sp>
      <p:sp>
        <p:nvSpPr>
          <p:cNvPr id="12" name="Text 5"/>
          <p:cNvSpPr txBox="1"/>
          <p:nvPr/>
        </p:nvSpPr>
        <p:spPr>
          <a:xfrm>
            <a:off x="4822900" y="3220375"/>
            <a:ext cx="35340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Практическая проверка
</a:t>
            </a:r>
            <a:pPr algn="l" indent="0" marL="0">
              <a:lnSpc>
                <a:spcPct val="115000"/>
              </a:lnSpc>
              <a:buNone/>
            </a:pPr>
            <a:r>
              <a:rPr lang="en-US" sz="5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к глаголу можно без предлога задать вопрос к предмету, чаще всего он переходный. Если такой связи нет, глагол относится к непереходным.
</a:t>
            </a:r>
            <a:endParaRPr lang="en-US" sz="1157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000" y="2004434"/>
            <a:ext cx="4794300" cy="130433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27900" y="270000"/>
            <a:ext cx="32490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орфограммы в глаголах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5625625" y="1581524"/>
            <a:ext cx="32490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глаголах чаще всего нужно проверять форму слова и опираться на правило, а не на звучание. Это помогает избежать типичных ошибок.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5621075" y="2690599"/>
            <a:ext cx="32490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всех трёх случаях решающим становится определение формы глагола. Сначала вопрос, потом грамматический признак — так выбирается правильное написание.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270000" y="4721388"/>
            <a:ext cx="3561900" cy="152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орфографии русского языка для глаголов
</a:t>
            </a:r>
            <a:endParaRPr lang="en-US" sz="757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123" y="1426575"/>
            <a:ext cx="8603753" cy="33729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270000"/>
            <a:ext cx="8604000" cy="3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различать -тся и -ться
</a:t>
            </a:r>
            <a:endParaRPr lang="en-US" sz="2000" dirty="0"/>
          </a:p>
        </p:txBody>
      </p:sp>
      <p:sp>
        <p:nvSpPr>
          <p:cNvPr id="4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70000" y="690550"/>
            <a:ext cx="8604000" cy="2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строится на вопросе к слову и определении его формы.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80770" y="1165600"/>
            <a:ext cx="4792160" cy="2982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70000"/>
            <a:ext cx="8604000" cy="62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глаголов в тексте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74550" y="1581562"/>
            <a:ext cx="32490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точнее подобраны глаголы, тем легче понять ход событий и настроение текста. Они связывают предложения и делают изложение последовательным.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270000" y="2690637"/>
            <a:ext cx="32490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повествовании преобладают глаголы прошедшего времени, а в побуждающих текстах — формы приказа или совета. Именно глагол задаёт тон всему сообщению.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274550" y="4355850"/>
            <a:ext cx="3249000" cy="419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Наблюдение за типами учебных текстов: рассказ, сказка, инструкция, правило, совет
</a:t>
            </a:r>
            <a:endParaRPr lang="en-US" sz="757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2400" y="1675625"/>
            <a:ext cx="260100" cy="346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59067" y="1704625"/>
            <a:ext cx="324900" cy="288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48158" y="1719065"/>
            <a:ext cx="324900" cy="25992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69633" y="1675625"/>
            <a:ext cx="260100" cy="3468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70000"/>
            <a:ext cx="8604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Повелительное наклонение глагола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2366023"/>
            <a:ext cx="2036700" cy="15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Побуждение
</a:t>
            </a:r>
            <a:pPr algn="l" indent="0" marL="0">
              <a:lnSpc>
                <a:spcPct val="115000"/>
              </a:lnSpc>
              <a:buNone/>
            </a:pPr>
            <a:r>
              <a:rPr lang="en-US" sz="2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Повелительное наклонение используется, когда нужно попросить, посоветовать или предложить действие. Оно звучит коротко и ясно, поэтому удобно для устных обращений и письменных инструкций.
</a:t>
            </a:r>
            <a:endParaRPr lang="en-US" sz="1057" dirty="0"/>
          </a:p>
        </p:txBody>
      </p:sp>
      <p:sp>
        <p:nvSpPr>
          <p:cNvPr id="9" name="Text 3"/>
          <p:cNvSpPr txBox="1"/>
          <p:nvPr/>
        </p:nvSpPr>
        <p:spPr>
          <a:xfrm>
            <a:off x="2459081" y="2366023"/>
            <a:ext cx="2036700" cy="15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учебных заданиях
</a:t>
            </a:r>
            <a:pPr algn="l" indent="0" marL="0">
              <a:lnSpc>
                <a:spcPct val="115000"/>
              </a:lnSpc>
              <a:buNone/>
            </a:pPr>
            <a:r>
              <a:rPr lang="en-US" sz="2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формы часто встречаются в упражнениях, памятках и правилах. Они помогают быстро понять, что от ученика требуется сделать прямо сейчас, без лишних объяснений.
</a:t>
            </a:r>
            <a:endParaRPr lang="en-US" sz="1057" dirty="0"/>
          </a:p>
        </p:txBody>
      </p:sp>
      <p:sp>
        <p:nvSpPr>
          <p:cNvPr id="10" name="Text 4"/>
          <p:cNvSpPr txBox="1"/>
          <p:nvPr/>
        </p:nvSpPr>
        <p:spPr>
          <a:xfrm>
            <a:off x="4648162" y="2366023"/>
            <a:ext cx="2036700" cy="15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общении
</a:t>
            </a:r>
            <a:pPr algn="l" indent="0" marL="0">
              <a:lnSpc>
                <a:spcPct val="115000"/>
              </a:lnSpc>
              <a:buNone/>
            </a:pPr>
            <a:r>
              <a:rPr lang="en-US" sz="2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разговоре повелительные формы делают речь живой и конкретной: читай, слушай, подойди. Они могут звучать мягко как совет или строго как приказ.
</a:t>
            </a:r>
            <a:endParaRPr lang="en-US" sz="1057" dirty="0"/>
          </a:p>
        </p:txBody>
      </p:sp>
      <p:sp>
        <p:nvSpPr>
          <p:cNvPr id="11" name="Text 5"/>
          <p:cNvSpPr txBox="1"/>
          <p:nvPr/>
        </p:nvSpPr>
        <p:spPr>
          <a:xfrm>
            <a:off x="6837243" y="2366023"/>
            <a:ext cx="2036700" cy="15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распознать
</a:t>
            </a:r>
            <a:pPr algn="l" indent="0" marL="0">
              <a:lnSpc>
                <a:spcPct val="115000"/>
              </a:lnSpc>
              <a:buNone/>
            </a:pPr>
            <a:r>
              <a:rPr lang="en-US" sz="2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Обычно такие глаголы стоят без подлежащего и выражают обращение к собеседнику. По смыслу сразу видно, что говорящий побуждает к действию или приглашает его выполнить.
</a:t>
            </a:r>
            <a:endParaRPr lang="en-US" sz="1057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89625" y="1084998"/>
            <a:ext cx="7012800" cy="1392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 — основа действия в речи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289625" y="2690125"/>
            <a:ext cx="4487100" cy="13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 помогает назвать действие, состояние и изменение, а также точно показать время, лицо, число, вид и спряжение. Если помнить правила, писать и разбирать слова становится гораздо легче.
</a:t>
            </a:r>
            <a:endParaRPr lang="en-US" sz="1057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2026-05-28T16:16:08Z</dcterms:created>
  <dcterms:modified xsi:type="dcterms:W3CDTF">2026-05-28T16:16:08Z</dcterms:modified>
</cp:coreProperties>
</file>