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slideLayout" Target="../slideLayouts/slideLayout1.xml"/><Relationship Id="rId7"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jpe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slideLayout" Target="../slideLayouts/slideLayout1.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image" Target="../media/image-15-8.png"/><Relationship Id="rId9" Type="http://schemas.openxmlformats.org/officeDocument/2006/relationships/image" Target="../media/image-15-9.png"/><Relationship Id="rId10" Type="http://schemas.openxmlformats.org/officeDocument/2006/relationships/image" Target="../media/image-15-10.png"/><Relationship Id="rId11" Type="http://schemas.openxmlformats.org/officeDocument/2006/relationships/image" Target="../media/image-15-11.png"/><Relationship Id="rId12" Type="http://schemas.openxmlformats.org/officeDocument/2006/relationships/image" Target="../media/image-15-12.png"/><Relationship Id="rId13" Type="http://schemas.openxmlformats.org/officeDocument/2006/relationships/image" Target="../media/image-15-13.png"/><Relationship Id="rId14" Type="http://schemas.openxmlformats.org/officeDocument/2006/relationships/slideLayout" Target="../slideLayouts/slideLayout1.xml"/><Relationship Id="rId1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jpeg"/><Relationship Id="rId4" Type="http://schemas.openxmlformats.org/officeDocument/2006/relationships/image" Target="../media/image-16-4.png"/><Relationship Id="rId5" Type="http://schemas.openxmlformats.org/officeDocument/2006/relationships/image" Target="../media/image-16-5.jpe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jpeg"/><Relationship Id="rId4" Type="http://schemas.openxmlformats.org/officeDocument/2006/relationships/image" Target="../media/image-19-4.png"/><Relationship Id="rId5" Type="http://schemas.openxmlformats.org/officeDocument/2006/relationships/image" Target="../media/image-19-5.jpeg"/><Relationship Id="rId6" Type="http://schemas.openxmlformats.org/officeDocument/2006/relationships/image" Target="../media/image-19-6.png"/><Relationship Id="rId7" Type="http://schemas.openxmlformats.org/officeDocument/2006/relationships/image" Target="../media/image-19-7.jpeg"/><Relationship Id="rId8" Type="http://schemas.openxmlformats.org/officeDocument/2006/relationships/image" Target="../media/image-19-8.png"/><Relationship Id="rId9" Type="http://schemas.openxmlformats.org/officeDocument/2006/relationships/slideLayout" Target="../slideLayouts/slideLayout1.xml"/><Relationship Id="rId10"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264800" y="50"/>
            <a:ext cx="287815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903950" y="777900"/>
            <a:ext cx="4204500" cy="4098600"/>
          </a:xfrm>
          <a:prstGeom prst="rect">
            <a:avLst/>
          </a:prstGeom>
          <a:noFill/>
          <a:ln/>
        </p:spPr>
        <p:txBody>
          <a:bodyPr wrap="square" lIns="0" tIns="0" rIns="0" bIns="0" rtlCol="0" anchor="ctr"/>
          <a:lstStyle/>
          <a:p>
            <a:pPr algn="l" indent="0" marL="0">
              <a:lnSpc>
                <a:spcPct val="100000"/>
              </a:lnSpc>
              <a:buNone/>
            </a:pPr>
            <a:r>
              <a:rPr lang="en-US" sz="3800" b="1" dirty="0">
                <a:solidFill>
                  <a:srgbClr val="B62D04"/>
                </a:solidFill>
                <a:latin typeface="Arial" pitchFamily="34" charset="0"/>
                <a:ea typeface="Arial" pitchFamily="34" charset="-122"/>
                <a:cs typeface="Arial" pitchFamily="34" charset="-120"/>
              </a:rPr>
              <a:t>Притяжение Земли
</a:t>
            </a:r>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Узнаем, почему всё остаётся на Земле и не улетает в космос.
</a:t>
            </a:r>
            <a:endParaRPr lang="en-US" sz="3800" dirty="0"/>
          </a:p>
        </p:txBody>
      </p:sp>
      <p:sp>
        <p:nvSpPr>
          <p:cNvPr id="6" name="Text 1"/>
          <p:cNvSpPr txBox="1"/>
          <p:nvPr/>
        </p:nvSpPr>
        <p:spPr>
          <a:xfrm>
            <a:off x="1903950" y="217325"/>
            <a:ext cx="4204500" cy="3891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762500" y="1055225"/>
            <a:ext cx="3974400" cy="39123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650850" y="1375825"/>
            <a:ext cx="3677700" cy="32175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Мы не видим силу тяжести, но замечаем её постоянно: предметы падают, вода остаётся в лужах, а мы уверенно стоим на полу, а не парим по комнате, как шарик с гелием.
</a:t>
            </a:r>
            <a:endParaRPr lang="en-US" sz="1400" dirty="0"/>
          </a:p>
        </p:txBody>
      </p:sp>
      <p:sp>
        <p:nvSpPr>
          <p:cNvPr id="6" name="Text 1"/>
          <p:cNvSpPr txBox="1"/>
          <p:nvPr/>
        </p:nvSpPr>
        <p:spPr>
          <a:xfrm>
            <a:off x="650850" y="402000"/>
            <a:ext cx="7752300" cy="375900"/>
          </a:xfrm>
          <a:prstGeom prst="rect">
            <a:avLst/>
          </a:prstGeom>
          <a:noFill/>
          <a:ln/>
        </p:spPr>
        <p:txBody>
          <a:bodyPr wrap="square" lIns="0" tIns="0" rIns="0" bIns="0" rtlCol="0" anchor="ctr"/>
          <a:lstStyle/>
          <a:p>
            <a:pPr algn="l" indent="0" marL="0">
              <a:lnSpc>
                <a:spcPct val="100000"/>
              </a:lnSpc>
              <a:buNone/>
            </a:pPr>
            <a:r>
              <a:rPr lang="en-US" sz="2400" b="1" dirty="0">
                <a:solidFill>
                  <a:srgbClr val="3850A4"/>
                </a:solidFill>
                <a:latin typeface="Arial" pitchFamily="34" charset="0"/>
                <a:ea typeface="Arial" pitchFamily="34" charset="-122"/>
                <a:cs typeface="Arial" pitchFamily="34" charset="-120"/>
              </a:rPr>
              <a:t>Притяжение рядом с нами каждый день
</a:t>
            </a:r>
            <a:endParaRPr lang="en-US" sz="2400" dirty="0"/>
          </a:p>
        </p:txBody>
      </p:sp>
      <p:sp>
        <p:nvSpPr>
          <p:cNvPr id="7" name="Text 2"/>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14125" y="202050"/>
            <a:ext cx="6474000" cy="865800"/>
          </a:xfrm>
          <a:prstGeom prst="rect">
            <a:avLst/>
          </a:prstGeom>
          <a:noFill/>
          <a:ln/>
        </p:spPr>
        <p:txBody>
          <a:bodyPr wrap="square" lIns="0" tIns="0" rIns="0" bIns="0" rtlCol="0" anchor="t"/>
          <a:lstStyle/>
          <a:p>
            <a:pPr algn="l" indent="0" marL="0">
              <a:lnSpc>
                <a:spcPct val="100000"/>
              </a:lnSpc>
              <a:buNone/>
            </a:pPr>
            <a:r>
              <a:rPr lang="en-US" sz="2000" b="1" dirty="0">
                <a:solidFill>
                  <a:srgbClr val="3850A4"/>
                </a:solidFill>
                <a:latin typeface="Arial" pitchFamily="34" charset="0"/>
                <a:ea typeface="Arial" pitchFamily="34" charset="-122"/>
                <a:cs typeface="Arial" pitchFamily="34" charset="-120"/>
              </a:rPr>
              <a:t>Что такое притяжение Земли
</a:t>
            </a:r>
            <a:endParaRPr lang="en-US" sz="2000" dirty="0"/>
          </a:p>
        </p:txBody>
      </p:sp>
      <p:sp>
        <p:nvSpPr>
          <p:cNvPr id="8"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3</a:t>
            </a:r>
            <a:endParaRPr lang="en-US" sz="1000" dirty="0"/>
          </a:p>
        </p:txBody>
      </p:sp>
      <p:sp>
        <p:nvSpPr>
          <p:cNvPr id="9" name="Text 2"/>
          <p:cNvSpPr txBox="1"/>
          <p:nvPr/>
        </p:nvSpPr>
        <p:spPr>
          <a:xfrm>
            <a:off x="694100" y="1229900"/>
            <a:ext cx="3740400" cy="1438775"/>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Невидимая сила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Притяжение Земли — это сила, которая действует на всё вокруг нас. Её не видно, но именно она тянет предметы к поверхности планеты каждый день.
</a:t>
            </a:r>
            <a:endParaRPr lang="en-US" sz="1400" dirty="0"/>
          </a:p>
        </p:txBody>
      </p:sp>
      <p:sp>
        <p:nvSpPr>
          <p:cNvPr id="10" name="Text 3"/>
          <p:cNvSpPr txBox="1"/>
          <p:nvPr/>
        </p:nvSpPr>
        <p:spPr>
          <a:xfrm>
            <a:off x="694255" y="2937802"/>
            <a:ext cx="3740400" cy="1438775"/>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Действует на всё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Она влияет на карандаш, книгу, мяч, лист бумаги и человека. Неважно, большой предмет или маленький: Земля притягивает их всех.
</a:t>
            </a:r>
            <a:endParaRPr lang="en-US" sz="1400" dirty="0"/>
          </a:p>
        </p:txBody>
      </p:sp>
      <p:sp>
        <p:nvSpPr>
          <p:cNvPr id="11" name="Text 4"/>
          <p:cNvSpPr txBox="1"/>
          <p:nvPr/>
        </p:nvSpPr>
        <p:spPr>
          <a:xfrm>
            <a:off x="4996450" y="1229900"/>
            <a:ext cx="3740400" cy="1438775"/>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Ближе — заметнее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Чем ближе предмет находится к Земле, тем яснее видно её действие. Поэтому вещи не зависают в воздухе, а стремятся вниз.
</a:t>
            </a:r>
            <a:endParaRPr lang="en-US" sz="1400" dirty="0"/>
          </a:p>
        </p:txBody>
      </p:sp>
      <p:sp>
        <p:nvSpPr>
          <p:cNvPr id="12" name="Text 5"/>
          <p:cNvSpPr txBox="1"/>
          <p:nvPr/>
        </p:nvSpPr>
        <p:spPr>
          <a:xfrm>
            <a:off x="4996605" y="2937802"/>
            <a:ext cx="3740400" cy="1438775"/>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Почему это важно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Без притяжения предметы не оставались бы рядом с Землёй. Мы бы не могли спокойно ходить, а вода и воздух не удерживались бы около планеты.
</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092375" y="1539549"/>
            <a:ext cx="3051600" cy="275955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14125" y="301821"/>
            <a:ext cx="8423100" cy="525300"/>
          </a:xfrm>
          <a:prstGeom prst="rect">
            <a:avLst/>
          </a:prstGeom>
          <a:noFill/>
          <a:ln/>
        </p:spPr>
        <p:txBody>
          <a:bodyPr wrap="square" lIns="0" tIns="0" rIns="0" bIns="0" rtlCol="0" anchor="ctr"/>
          <a:lstStyle/>
          <a:p>
            <a:pPr algn="l" indent="0" marL="0">
              <a:lnSpc>
                <a:spcPct val="100000"/>
              </a:lnSpc>
              <a:buNone/>
            </a:pPr>
            <a:r>
              <a:rPr lang="en-US" sz="2000" b="1" dirty="0">
                <a:solidFill>
                  <a:srgbClr val="FDF8E5"/>
                </a:solidFill>
                <a:latin typeface="Arial" pitchFamily="34" charset="0"/>
                <a:ea typeface="Arial" pitchFamily="34" charset="-122"/>
                <a:cs typeface="Arial" pitchFamily="34" charset="-120"/>
              </a:rPr>
              <a:t>Почему яблоко и мяч падают вниз
</a:t>
            </a:r>
            <a:endParaRPr lang="en-US" sz="2000" dirty="0"/>
          </a:p>
        </p:txBody>
      </p:sp>
      <p:sp>
        <p:nvSpPr>
          <p:cNvPr id="8"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4</a:t>
            </a:r>
            <a:endParaRPr lang="en-US" sz="1000" dirty="0"/>
          </a:p>
        </p:txBody>
      </p:sp>
      <p:sp>
        <p:nvSpPr>
          <p:cNvPr id="9" name="Text 2"/>
          <p:cNvSpPr txBox="1"/>
          <p:nvPr/>
        </p:nvSpPr>
        <p:spPr>
          <a:xfrm>
            <a:off x="505300" y="1350825"/>
            <a:ext cx="4134205" cy="79296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Предмет отпустили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Если яблоко сорвалось с ветки или мяч выскользнул из рук, их уже ничто не держит. Тогда сила тяжести начинает тянуть их к земле.
</a:t>
            </a:r>
            <a:endParaRPr lang="en-US" sz="1400" dirty="0"/>
          </a:p>
        </p:txBody>
      </p:sp>
      <p:sp>
        <p:nvSpPr>
          <p:cNvPr id="10" name="Text 3"/>
          <p:cNvSpPr txBox="1"/>
          <p:nvPr/>
        </p:nvSpPr>
        <p:spPr>
          <a:xfrm>
            <a:off x="505300" y="2522838"/>
            <a:ext cx="4134205" cy="79296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Направление только вниз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Земля притягивает предметы к себе, поэтому падение идёт вниз, а не в сторону или вверх. Именно так ведут себя почти все предметы вокруг нас.
</a:t>
            </a:r>
            <a:endParaRPr lang="en-US" sz="1400" dirty="0"/>
          </a:p>
        </p:txBody>
      </p:sp>
      <p:sp>
        <p:nvSpPr>
          <p:cNvPr id="11" name="Text 4"/>
          <p:cNvSpPr txBox="1"/>
          <p:nvPr/>
        </p:nvSpPr>
        <p:spPr>
          <a:xfrm>
            <a:off x="505300" y="3694863"/>
            <a:ext cx="4134205" cy="79296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Одинаковое правило для всех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Яблоко, мяч, кубик и карандаш подчиняются одному закону. Как только опора исчезает, они начинают двигаться к поверхности Земли.
</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71900" y="289393"/>
            <a:ext cx="8200200" cy="501300"/>
          </a:xfrm>
          <a:prstGeom prst="rect">
            <a:avLst/>
          </a:prstGeom>
          <a:noFill/>
          <a:ln/>
        </p:spPr>
        <p:txBody>
          <a:bodyPr wrap="square" lIns="0" tIns="0" rIns="0" bIns="0" rtlCol="0" anchor="ctr"/>
          <a:lstStyle/>
          <a:p>
            <a:pPr algn="l" indent="0" marL="0">
              <a:lnSpc>
                <a:spcPct val="100000"/>
              </a:lnSpc>
              <a:buNone/>
            </a:pPr>
            <a:r>
              <a:rPr lang="en-US" sz="2000" b="1" dirty="0">
                <a:solidFill>
                  <a:srgbClr val="B62D04"/>
                </a:solidFill>
                <a:latin typeface="Arial" pitchFamily="34" charset="0"/>
                <a:ea typeface="Arial" pitchFamily="34" charset="-122"/>
                <a:cs typeface="Arial" pitchFamily="34" charset="-120"/>
              </a:rPr>
              <a:t>Земля тянет всё, но не слишком сильно
</a:t>
            </a:r>
            <a:endParaRPr lang="en-US" sz="2000" dirty="0"/>
          </a:p>
        </p:txBody>
      </p:sp>
      <p:sp>
        <p:nvSpPr>
          <p:cNvPr id="7"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5</a:t>
            </a:r>
            <a:endParaRPr lang="en-US" sz="1000" dirty="0"/>
          </a:p>
        </p:txBody>
      </p:sp>
      <p:sp>
        <p:nvSpPr>
          <p:cNvPr id="8" name="Text 2"/>
          <p:cNvSpPr txBox="1"/>
          <p:nvPr/>
        </p:nvSpPr>
        <p:spPr>
          <a:xfrm>
            <a:off x="837764" y="1336698"/>
            <a:ext cx="2164503" cy="312262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Поднять можно руками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Сила тяжести есть всегда, но человек умеет её преодолевать. Поэтому мы легко поднимаем тетрадь, пенал или стул с помощью собственных мышц.
</a:t>
            </a:r>
            <a:endParaRPr lang="en-US" sz="1400" dirty="0"/>
          </a:p>
        </p:txBody>
      </p:sp>
      <p:sp>
        <p:nvSpPr>
          <p:cNvPr id="9" name="Text 3"/>
          <p:cNvSpPr txBox="1"/>
          <p:nvPr/>
        </p:nvSpPr>
        <p:spPr>
          <a:xfrm>
            <a:off x="3672482" y="1336698"/>
            <a:ext cx="2164503" cy="312262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Тяжёлое поднимать труднее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Чем больше масса предмета, тем сильнее Земля тянет его вниз. Поэтому тяжёлый портфель или ведро поднять сложнее, чем лёгкий карандаш.
</a:t>
            </a:r>
            <a:endParaRPr lang="en-US" sz="1400" dirty="0"/>
          </a:p>
        </p:txBody>
      </p:sp>
      <p:sp>
        <p:nvSpPr>
          <p:cNvPr id="10" name="Text 4"/>
          <p:cNvSpPr txBox="1"/>
          <p:nvPr/>
        </p:nvSpPr>
        <p:spPr>
          <a:xfrm>
            <a:off x="6507211" y="1336698"/>
            <a:ext cx="2164503" cy="312262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Мышцы помогают нам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Когда мы поднимаем вещи, наши мышцы работают против притяжения. Они словно говорят: «Ничего, справимся!» — и поднимают предмет вверх.
</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32600" y="253600"/>
            <a:ext cx="7486800" cy="525300"/>
          </a:xfrm>
          <a:prstGeom prst="rect">
            <a:avLst/>
          </a:prstGeom>
          <a:noFill/>
          <a:ln/>
        </p:spPr>
        <p:txBody>
          <a:bodyPr wrap="square" lIns="0" tIns="0" rIns="0" bIns="0" rtlCol="0" anchor="ctr"/>
          <a:lstStyle/>
          <a:p>
            <a:pPr algn="l" indent="0" marL="0">
              <a:lnSpc>
                <a:spcPct val="100000"/>
              </a:lnSpc>
              <a:buNone/>
            </a:pPr>
            <a:r>
              <a:rPr lang="en-US" sz="2000" b="1" dirty="0">
                <a:solidFill>
                  <a:srgbClr val="B62D04"/>
                </a:solidFill>
                <a:latin typeface="Arial" pitchFamily="34" charset="0"/>
                <a:ea typeface="Arial" pitchFamily="34" charset="-122"/>
                <a:cs typeface="Arial" pitchFamily="34" charset="-120"/>
              </a:rPr>
              <a:t>Что такое масса и вес
</a:t>
            </a:r>
            <a:endParaRPr lang="en-US" sz="2000" dirty="0"/>
          </a:p>
        </p:txBody>
      </p:sp>
      <p:sp>
        <p:nvSpPr>
          <p:cNvPr id="8"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6</a:t>
            </a:r>
            <a:endParaRPr lang="en-US" sz="1000" dirty="0"/>
          </a:p>
        </p:txBody>
      </p:sp>
      <p:sp>
        <p:nvSpPr>
          <p:cNvPr id="9" name="Text 2"/>
          <p:cNvSpPr txBox="1"/>
          <p:nvPr/>
        </p:nvSpPr>
        <p:spPr>
          <a:xfrm>
            <a:off x="1122675" y="1125476"/>
            <a:ext cx="2996903" cy="150969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Масса предмета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Масса показывает, сколько вещества находится в предмете. Она связана с самим предметом и не меняется, если перенести его в другое место.
</a:t>
            </a:r>
            <a:endParaRPr lang="en-US" sz="1400" dirty="0"/>
          </a:p>
        </p:txBody>
      </p:sp>
      <p:sp>
        <p:nvSpPr>
          <p:cNvPr id="10" name="Text 3"/>
          <p:cNvSpPr txBox="1"/>
          <p:nvPr/>
        </p:nvSpPr>
        <p:spPr>
          <a:xfrm>
            <a:off x="5032272" y="1126618"/>
            <a:ext cx="2996903" cy="150969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Вес и притяжение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Вес показывает, как сильно Земля тянет предмет к себе. Именно поэтому вес зависит от силы тяжести, а не только от самого предмета.
</a:t>
            </a:r>
            <a:endParaRPr lang="en-US" sz="1400" dirty="0"/>
          </a:p>
        </p:txBody>
      </p:sp>
      <p:sp>
        <p:nvSpPr>
          <p:cNvPr id="11" name="Text 4"/>
          <p:cNvSpPr txBox="1"/>
          <p:nvPr/>
        </p:nvSpPr>
        <p:spPr>
          <a:xfrm>
            <a:off x="1122675" y="3103476"/>
            <a:ext cx="2996903" cy="150969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Рюкзак остаётся рюкзаком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Один и тот же рюкзак сохраняет свою массу везде. Но его вес может немного измениться, если место находится выше или ниже над Землёй.
</a:t>
            </a:r>
            <a:endParaRPr lang="en-US" sz="1400" dirty="0"/>
          </a:p>
        </p:txBody>
      </p:sp>
      <p:sp>
        <p:nvSpPr>
          <p:cNvPr id="12" name="Text 5"/>
          <p:cNvSpPr txBox="1"/>
          <p:nvPr/>
        </p:nvSpPr>
        <p:spPr>
          <a:xfrm>
            <a:off x="5032272" y="3104618"/>
            <a:ext cx="2996903" cy="150969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Запомнить просто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Масса — это «сколько вещества», а вес — «как тянет Земля». Эти слова похожи, но обозначают разные вещи, и это важно не перепутать.
</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092375" y="1539549"/>
            <a:ext cx="3051600" cy="275955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14125" y="301821"/>
            <a:ext cx="8423100" cy="525300"/>
          </a:xfrm>
          <a:prstGeom prst="rect">
            <a:avLst/>
          </a:prstGeom>
          <a:noFill/>
          <a:ln/>
        </p:spPr>
        <p:txBody>
          <a:bodyPr wrap="square" lIns="0" tIns="0" rIns="0" bIns="0" rtlCol="0" anchor="ctr"/>
          <a:lstStyle/>
          <a:p>
            <a:pPr algn="l" indent="0" marL="0">
              <a:lnSpc>
                <a:spcPct val="100000"/>
              </a:lnSpc>
              <a:buNone/>
            </a:pPr>
            <a:r>
              <a:rPr lang="en-US" sz="2000" b="1" dirty="0">
                <a:solidFill>
                  <a:srgbClr val="FDF8E5"/>
                </a:solidFill>
                <a:latin typeface="Arial" pitchFamily="34" charset="0"/>
                <a:ea typeface="Arial" pitchFamily="34" charset="-122"/>
                <a:cs typeface="Arial" pitchFamily="34" charset="-120"/>
              </a:rPr>
              <a:t>Как притяжение помогает дождю и снегу
</a:t>
            </a:r>
            <a:endParaRPr lang="en-US" sz="2000" dirty="0"/>
          </a:p>
        </p:txBody>
      </p:sp>
      <p:sp>
        <p:nvSpPr>
          <p:cNvPr id="8"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7</a:t>
            </a:r>
            <a:endParaRPr lang="en-US" sz="1000" dirty="0"/>
          </a:p>
        </p:txBody>
      </p:sp>
      <p:sp>
        <p:nvSpPr>
          <p:cNvPr id="9" name="Text 2"/>
          <p:cNvSpPr txBox="1"/>
          <p:nvPr/>
        </p:nvSpPr>
        <p:spPr>
          <a:xfrm>
            <a:off x="505300" y="1350825"/>
            <a:ext cx="4134205" cy="79296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Капли идут вниз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Капли дождя не висят в облаках бесконечно. Сила тяжести тянет их вниз, и они возвращаются на землю, чтобы напоить растения и лужи.
</a:t>
            </a:r>
            <a:endParaRPr lang="en-US" sz="1400" dirty="0"/>
          </a:p>
        </p:txBody>
      </p:sp>
      <p:sp>
        <p:nvSpPr>
          <p:cNvPr id="10" name="Text 3"/>
          <p:cNvSpPr txBox="1"/>
          <p:nvPr/>
        </p:nvSpPr>
        <p:spPr>
          <a:xfrm>
            <a:off x="505300" y="2522838"/>
            <a:ext cx="4134205" cy="79296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Снежинки тоже падают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Снежинки очень лёгкие, но Земля всё равно притягивает их. Поэтому зимой они медленно кружатся в воздухе и потом опускаются на землю.
</a:t>
            </a:r>
            <a:endParaRPr lang="en-US" sz="1400" dirty="0"/>
          </a:p>
        </p:txBody>
      </p:sp>
      <p:sp>
        <p:nvSpPr>
          <p:cNvPr id="11" name="Text 4"/>
          <p:cNvSpPr txBox="1"/>
          <p:nvPr/>
        </p:nvSpPr>
        <p:spPr>
          <a:xfrm>
            <a:off x="505300" y="3694863"/>
            <a:ext cx="4134205" cy="792966"/>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Вода путешествует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Притяжение помогает воде двигаться по природе: из облаков — вниз, на землю, потом в ручьи, реки и снова в море. Настоящее водное путешествие!
</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95075" y="1421909"/>
            <a:ext cx="7748700" cy="3569733"/>
          </a:xfrm>
          <a:prstGeom prst="rect">
            <a:avLst/>
          </a:prstGeom>
        </p:spPr>
      </p:pic>
      <p:sp>
        <p:nvSpPr>
          <p:cNvPr id="4"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8</a:t>
            </a:r>
            <a:endParaRPr lang="en-US" sz="1000" dirty="0"/>
          </a:p>
        </p:txBody>
      </p:sp>
      <p:sp>
        <p:nvSpPr>
          <p:cNvPr id="5" name="Text 1"/>
          <p:cNvSpPr txBox="1"/>
          <p:nvPr/>
        </p:nvSpPr>
        <p:spPr>
          <a:xfrm>
            <a:off x="238125" y="129875"/>
            <a:ext cx="8205600" cy="552000"/>
          </a:xfrm>
          <a:prstGeom prst="rect">
            <a:avLst/>
          </a:prstGeom>
          <a:noFill/>
          <a:ln/>
        </p:spPr>
        <p:txBody>
          <a:bodyPr wrap="square" lIns="0" tIns="0" rIns="0" bIns="0" rtlCol="0" anchor="t"/>
          <a:lstStyle/>
          <a:p>
            <a:pPr algn="l" indent="0" marL="0">
              <a:lnSpc>
                <a:spcPct val="100000"/>
              </a:lnSpc>
              <a:buNone/>
            </a:pPr>
            <a:r>
              <a:rPr lang="en-US" sz="2400" b="1" dirty="0">
                <a:solidFill>
                  <a:srgbClr val="B62D04"/>
                </a:solidFill>
                <a:latin typeface="Arial" pitchFamily="34" charset="0"/>
                <a:ea typeface="Arial" pitchFamily="34" charset="-122"/>
                <a:cs typeface="Arial" pitchFamily="34" charset="-120"/>
              </a:rPr>
              <a:t>Путь падающего предмета
</a:t>
            </a:r>
            <a:endParaRPr lang="en-US" sz="2400" dirty="0"/>
          </a:p>
        </p:txBody>
      </p:sp>
      <p:sp>
        <p:nvSpPr>
          <p:cNvPr id="6" name="Text 2"/>
          <p:cNvSpPr txBox="1"/>
          <p:nvPr/>
        </p:nvSpPr>
        <p:spPr>
          <a:xfrm>
            <a:off x="238125" y="774550"/>
            <a:ext cx="8205600" cy="552000"/>
          </a:xfrm>
          <a:prstGeom prst="rect">
            <a:avLst/>
          </a:prstGeom>
          <a:noFill/>
          <a:ln/>
        </p:spPr>
        <p:txBody>
          <a:bodyPr wrap="square" lIns="0" tIns="0" rIns="0" bIns="0" rtlCol="0" anchor="t"/>
          <a:lstStyle/>
          <a:p>
            <a:pPr algn="l" indent="0" marL="0">
              <a:lnSpc>
                <a:spcPct val="100000"/>
              </a:lnSpc>
              <a:buNone/>
            </a:pPr>
            <a:r>
              <a:rPr lang="en-US" sz="1301" i="1" dirty="0">
                <a:solidFill>
                  <a:srgbClr val="000000"/>
                </a:solidFill>
                <a:latin typeface="Arial" pitchFamily="34" charset="0"/>
                <a:ea typeface="Arial" pitchFamily="34" charset="-122"/>
                <a:cs typeface="Arial" pitchFamily="34" charset="-120"/>
              </a:rPr>
              <a:t>Схема показывает последовательность событий при падении предмета под действием силы тяжести.
</a:t>
            </a:r>
            <a:endParaRPr lang="en-US" sz="130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32600" y="253600"/>
            <a:ext cx="7486800" cy="525300"/>
          </a:xfrm>
          <a:prstGeom prst="rect">
            <a:avLst/>
          </a:prstGeom>
          <a:noFill/>
          <a:ln/>
        </p:spPr>
        <p:txBody>
          <a:bodyPr wrap="square" lIns="0" tIns="0" rIns="0" bIns="0" rtlCol="0" anchor="ctr"/>
          <a:lstStyle/>
          <a:p>
            <a:pPr algn="l" indent="0" marL="0">
              <a:lnSpc>
                <a:spcPct val="100000"/>
              </a:lnSpc>
              <a:buNone/>
            </a:pPr>
            <a:r>
              <a:rPr lang="en-US" sz="2000" b="1" dirty="0">
                <a:solidFill>
                  <a:srgbClr val="B62D04"/>
                </a:solidFill>
                <a:latin typeface="Arial" pitchFamily="34" charset="0"/>
                <a:ea typeface="Arial" pitchFamily="34" charset="-122"/>
                <a:cs typeface="Arial" pitchFamily="34" charset="-120"/>
              </a:rPr>
              <a:t>Почему мы не чувствуем притяжение каждую секунду
</a:t>
            </a:r>
            <a:endParaRPr lang="en-US" sz="2000" dirty="0"/>
          </a:p>
        </p:txBody>
      </p:sp>
      <p:sp>
        <p:nvSpPr>
          <p:cNvPr id="8"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9</a:t>
            </a:r>
            <a:endParaRPr lang="en-US" sz="1000" dirty="0"/>
          </a:p>
        </p:txBody>
      </p:sp>
      <p:sp>
        <p:nvSpPr>
          <p:cNvPr id="9" name="Text 2"/>
          <p:cNvSpPr txBox="1"/>
          <p:nvPr/>
        </p:nvSpPr>
        <p:spPr>
          <a:xfrm>
            <a:off x="1122675" y="1125476"/>
            <a:ext cx="2996903" cy="150969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Привыкли с рождения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Сила тяжести действует на нас с самого рождения, поэтому мы к ней привыкаем. Она работает постоянно, как надёжный невидимый помощник.
</a:t>
            </a:r>
            <a:endParaRPr lang="en-US" sz="1400" dirty="0"/>
          </a:p>
        </p:txBody>
      </p:sp>
      <p:sp>
        <p:nvSpPr>
          <p:cNvPr id="10" name="Text 3"/>
          <p:cNvSpPr txBox="1"/>
          <p:nvPr/>
        </p:nvSpPr>
        <p:spPr>
          <a:xfrm>
            <a:off x="5032272" y="1126618"/>
            <a:ext cx="2996903" cy="150969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Она незаметная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Притяжение не щекочет, не шумит и не толкает. Оно просто тянет всё вниз тихо и спокойно, поэтому мы обычно его не замечаем.
</a:t>
            </a:r>
            <a:endParaRPr lang="en-US" sz="1400" dirty="0"/>
          </a:p>
        </p:txBody>
      </p:sp>
      <p:sp>
        <p:nvSpPr>
          <p:cNvPr id="11" name="Text 4"/>
          <p:cNvSpPr txBox="1"/>
          <p:nvPr/>
        </p:nvSpPr>
        <p:spPr>
          <a:xfrm>
            <a:off x="1122675" y="3103476"/>
            <a:ext cx="2996903" cy="150969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Замечаем в движении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Когда мы прыгаем, роняем предметы или несём тяжёлый рюкзак, притяжение становится заметнее. Тогда мы ясно чувствуем, что Земля не дремлет.
</a:t>
            </a:r>
            <a:endParaRPr lang="en-US" sz="1400" dirty="0"/>
          </a:p>
        </p:txBody>
      </p:sp>
      <p:sp>
        <p:nvSpPr>
          <p:cNvPr id="12" name="Text 5"/>
          <p:cNvSpPr txBox="1"/>
          <p:nvPr/>
        </p:nvSpPr>
        <p:spPr>
          <a:xfrm>
            <a:off x="5032272" y="3104618"/>
            <a:ext cx="2996903" cy="150969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Наклон и спуск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На горке или склоне притяжение тоже помогает нам заметить себя. Всё стремится вниз, а значит, Земля аккуратно напоминает о своей силе.
</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10</a:t>
            </a:r>
            <a:endParaRPr lang="en-US" sz="1000" dirty="0"/>
          </a:p>
        </p:txBody>
      </p:sp>
      <p:sp>
        <p:nvSpPr>
          <p:cNvPr id="8" name="Text 1"/>
          <p:cNvSpPr txBox="1"/>
          <p:nvPr/>
        </p:nvSpPr>
        <p:spPr>
          <a:xfrm>
            <a:off x="645575" y="381000"/>
            <a:ext cx="7746900" cy="433800"/>
          </a:xfrm>
          <a:prstGeom prst="rect">
            <a:avLst/>
          </a:prstGeom>
          <a:noFill/>
          <a:ln/>
        </p:spPr>
        <p:txBody>
          <a:bodyPr wrap="square" lIns="0" tIns="0" rIns="0" bIns="0" rtlCol="0" anchor="ctr"/>
          <a:lstStyle/>
          <a:p>
            <a:pPr algn="l" indent="0" marL="0">
              <a:lnSpc>
                <a:spcPct val="100000"/>
              </a:lnSpc>
              <a:buNone/>
            </a:pPr>
            <a:r>
              <a:rPr lang="en-US" sz="2400" b="1" dirty="0">
                <a:solidFill>
                  <a:srgbClr val="B62D04"/>
                </a:solidFill>
                <a:latin typeface="Arial" pitchFamily="34" charset="0"/>
                <a:ea typeface="Arial" pitchFamily="34" charset="-122"/>
                <a:cs typeface="Arial" pitchFamily="34" charset="-120"/>
              </a:rPr>
              <a:t>Где притяжение Земли заметнее
</a:t>
            </a:r>
            <a:endParaRPr lang="en-US" sz="2400" dirty="0"/>
          </a:p>
        </p:txBody>
      </p:sp>
      <p:sp>
        <p:nvSpPr>
          <p:cNvPr id="9" name="Text 2"/>
          <p:cNvSpPr txBox="1"/>
          <p:nvPr/>
        </p:nvSpPr>
        <p:spPr>
          <a:xfrm>
            <a:off x="928599" y="3061547"/>
            <a:ext cx="1541100" cy="1163100"/>
          </a:xfrm>
          <a:prstGeom prst="rect">
            <a:avLst/>
          </a:prstGeom>
          <a:noFill/>
          <a:ln/>
        </p:spPr>
        <p:txBody>
          <a:bodyPr wrap="square" lIns="0" tIns="0" rIns="0" bIns="0" rtlCol="0" anchor="t"/>
          <a:lstStyle/>
          <a:p>
            <a:pPr algn="ctr" indent="0" marL="0">
              <a:lnSpc>
                <a:spcPct val="100000"/>
              </a:lnSpc>
              <a:buNone/>
            </a:pPr>
            <a:r>
              <a:rPr lang="en-US" sz="1200" b="1" dirty="0">
                <a:solidFill>
                  <a:srgbClr val="000000"/>
                </a:solidFill>
                <a:latin typeface="Arial" pitchFamily="34" charset="0"/>
                <a:ea typeface="Arial" pitchFamily="34" charset="-122"/>
                <a:cs typeface="Arial" pitchFamily="34" charset="-120"/>
              </a:rPr>
              <a:t>У поверхности Земли
</a:t>
            </a:r>
            <a:pPr algn="ctr"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Здесь сила тяжести заметнее всего. Именно поэтому мы твёрдо стоим на земле, а предметы легко падают вниз, если их отпустить.
</a:t>
            </a:r>
            <a:endParaRPr lang="en-US" sz="1200" dirty="0"/>
          </a:p>
        </p:txBody>
      </p:sp>
      <p:sp>
        <p:nvSpPr>
          <p:cNvPr id="10" name="Text 3"/>
          <p:cNvSpPr txBox="1"/>
          <p:nvPr/>
        </p:nvSpPr>
        <p:spPr>
          <a:xfrm>
            <a:off x="2936949" y="1599572"/>
            <a:ext cx="1541100" cy="1163100"/>
          </a:xfrm>
          <a:prstGeom prst="rect">
            <a:avLst/>
          </a:prstGeom>
          <a:noFill/>
          <a:ln/>
        </p:spPr>
        <p:txBody>
          <a:bodyPr wrap="square" lIns="0" tIns="0" rIns="0" bIns="0" rtlCol="0" anchor="t"/>
          <a:lstStyle/>
          <a:p>
            <a:pPr algn="ctr" indent="0" marL="0">
              <a:lnSpc>
                <a:spcPct val="100000"/>
              </a:lnSpc>
              <a:buNone/>
            </a:pPr>
            <a:r>
              <a:rPr lang="en-US" sz="1200" b="1" dirty="0">
                <a:solidFill>
                  <a:srgbClr val="000000"/>
                </a:solidFill>
                <a:latin typeface="Arial" pitchFamily="34" charset="0"/>
                <a:ea typeface="Arial" pitchFamily="34" charset="-122"/>
                <a:cs typeface="Arial" pitchFamily="34" charset="-120"/>
              </a:rPr>
              <a:t>Высоко над землёй
</a:t>
            </a:r>
            <a:pPr algn="ctr"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Чем выше мы поднимаемся, тем притяжение становится немного слабее. Разница маленькая, но её можно заметить в очень высоких местах.
</a:t>
            </a:r>
            <a:endParaRPr lang="en-US" sz="1200" dirty="0"/>
          </a:p>
        </p:txBody>
      </p:sp>
      <p:sp>
        <p:nvSpPr>
          <p:cNvPr id="11" name="Text 4"/>
          <p:cNvSpPr txBox="1"/>
          <p:nvPr/>
        </p:nvSpPr>
        <p:spPr>
          <a:xfrm>
            <a:off x="4022349" y="3453247"/>
            <a:ext cx="1541100" cy="1163100"/>
          </a:xfrm>
          <a:prstGeom prst="rect">
            <a:avLst/>
          </a:prstGeom>
          <a:noFill/>
          <a:ln/>
        </p:spPr>
        <p:txBody>
          <a:bodyPr wrap="square" lIns="0" tIns="0" rIns="0" bIns="0" rtlCol="0" anchor="t"/>
          <a:lstStyle/>
          <a:p>
            <a:pPr algn="ctr" indent="0" marL="0">
              <a:lnSpc>
                <a:spcPct val="100000"/>
              </a:lnSpc>
              <a:buNone/>
            </a:pPr>
            <a:r>
              <a:rPr lang="en-US" sz="1200" b="1" dirty="0">
                <a:solidFill>
                  <a:srgbClr val="000000"/>
                </a:solidFill>
                <a:latin typeface="Arial" pitchFamily="34" charset="0"/>
                <a:ea typeface="Arial" pitchFamily="34" charset="-122"/>
                <a:cs typeface="Arial" pitchFamily="34" charset="-120"/>
              </a:rPr>
              <a:t>В горах
</a:t>
            </a:r>
            <a:pPr algn="ctr" indent="0" marL="0">
              <a:lnSpc>
                <a:spcPct val="100000"/>
              </a:lnSpc>
              <a:buNone/>
            </a:pPr>
            <a:r>
              <a:rPr lang="en-US" sz="400" dirty="0">
                <a:solidFill>
                  <a:srgbClr val="000000"/>
                </a:solidFill>
                <a:latin typeface="Arial" pitchFamily="34" charset="0"/>
                <a:ea typeface="Arial" pitchFamily="34" charset="-122"/>
                <a:cs typeface="Arial" pitchFamily="34" charset="-120"/>
              </a:rPr>
              <a:t>
</a:t>
            </a:r>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В горах предметы могут весить чуть-чуть меньше, чем у моря. Это не чудо, а обычное действие силы тяжести на разной высоте.
</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647421" y="1229925"/>
            <a:ext cx="2485008" cy="26814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14125" y="202050"/>
            <a:ext cx="4002600" cy="865800"/>
          </a:xfrm>
          <a:prstGeom prst="rect">
            <a:avLst/>
          </a:prstGeom>
          <a:noFill/>
          <a:ln/>
        </p:spPr>
        <p:txBody>
          <a:bodyPr wrap="square" lIns="0" tIns="0" rIns="0" bIns="0" rtlCol="0" anchor="t"/>
          <a:lstStyle/>
          <a:p>
            <a:pPr algn="l" indent="0" marL="0">
              <a:lnSpc>
                <a:spcPct val="100000"/>
              </a:lnSpc>
              <a:buNone/>
            </a:pPr>
            <a:r>
              <a:rPr lang="en-US" sz="2000" b="1" dirty="0">
                <a:solidFill>
                  <a:srgbClr val="FDF8E5"/>
                </a:solidFill>
                <a:latin typeface="Arial" pitchFamily="34" charset="0"/>
                <a:ea typeface="Arial" pitchFamily="34" charset="-122"/>
                <a:cs typeface="Arial" pitchFamily="34" charset="-120"/>
              </a:rPr>
              <a:t>Прыжок и возвращение на землю
</a:t>
            </a:r>
            <a:endParaRPr lang="en-US" sz="2000" dirty="0"/>
          </a:p>
        </p:txBody>
      </p:sp>
      <p:sp>
        <p:nvSpPr>
          <p:cNvPr id="10"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11</a:t>
            </a:r>
            <a:endParaRPr lang="en-US" sz="1000" dirty="0"/>
          </a:p>
        </p:txBody>
      </p:sp>
      <p:sp>
        <p:nvSpPr>
          <p:cNvPr id="11" name="Text 2"/>
          <p:cNvSpPr txBox="1"/>
          <p:nvPr/>
        </p:nvSpPr>
        <p:spPr>
          <a:xfrm>
            <a:off x="694100" y="1229972"/>
            <a:ext cx="3622500" cy="801320"/>
          </a:xfrm>
          <a:prstGeom prst="rect">
            <a:avLst/>
          </a:prstGeom>
          <a:noFill/>
          <a:ln/>
        </p:spPr>
        <p:txBody>
          <a:bodyPr wrap="square" lIns="0" tIns="0" rIns="0" bIns="0" rtlCol="0" anchor="t"/>
          <a:lstStyle/>
          <a:p>
            <a:pPr algn="l" indent="0" marL="0">
              <a:lnSpc>
                <a:spcPct val="100000"/>
              </a:lnSpc>
              <a:buNone/>
            </a:pPr>
            <a:r>
              <a:rPr lang="en-US" sz="1262" b="1" dirty="0">
                <a:solidFill>
                  <a:srgbClr val="FDF8E5"/>
                </a:solidFill>
                <a:latin typeface="Arial" pitchFamily="34" charset="0"/>
                <a:ea typeface="Arial" pitchFamily="34" charset="-122"/>
                <a:cs typeface="Arial" pitchFamily="34" charset="-120"/>
              </a:rPr>
              <a:t>Приседание перед прыжком
</a:t>
            </a:r>
            <a:pPr algn="l" indent="0" marL="0">
              <a:lnSpc>
                <a:spcPct val="100000"/>
              </a:lnSpc>
              <a:buNone/>
            </a:pPr>
            <a:r>
              <a:rPr lang="en-US" sz="721" dirty="0">
                <a:solidFill>
                  <a:srgbClr val="FDF8E5"/>
                </a:solidFill>
                <a:latin typeface="Arial" pitchFamily="34" charset="0"/>
                <a:ea typeface="Arial" pitchFamily="34" charset="-122"/>
                <a:cs typeface="Arial" pitchFamily="34" charset="-120"/>
              </a:rPr>
              <a:t>
</a:t>
            </a:r>
            <a:pPr algn="l" indent="0" marL="0">
              <a:lnSpc>
                <a:spcPct val="100000"/>
              </a:lnSpc>
              <a:buNone/>
            </a:pPr>
            <a:r>
              <a:rPr lang="en-US" sz="1082" dirty="0">
                <a:solidFill>
                  <a:srgbClr val="FDF8E5"/>
                </a:solidFill>
                <a:latin typeface="Arial" pitchFamily="34" charset="0"/>
                <a:ea typeface="Arial" pitchFamily="34" charset="-122"/>
                <a:cs typeface="Arial" pitchFamily="34" charset="-120"/>
              </a:rPr>
              <a:t>Сначала человек немного приседает и готовится к прыжку. Ноги накапливают силу, а тело становится пружинкой. Это помогает оттолкнуться от пола и подняться вверх на несколько мгновений.
</a:t>
            </a:r>
            <a:endParaRPr lang="en-US" sz="1262" dirty="0"/>
          </a:p>
        </p:txBody>
      </p:sp>
      <p:sp>
        <p:nvSpPr>
          <p:cNvPr id="12" name="Text 3"/>
          <p:cNvSpPr txBox="1"/>
          <p:nvPr/>
        </p:nvSpPr>
        <p:spPr>
          <a:xfrm>
            <a:off x="694250" y="2181186"/>
            <a:ext cx="3622500" cy="801320"/>
          </a:xfrm>
          <a:prstGeom prst="rect">
            <a:avLst/>
          </a:prstGeom>
          <a:noFill/>
          <a:ln/>
        </p:spPr>
        <p:txBody>
          <a:bodyPr wrap="square" lIns="0" tIns="0" rIns="0" bIns="0" rtlCol="0" anchor="t"/>
          <a:lstStyle/>
          <a:p>
            <a:pPr algn="l" indent="0" marL="0">
              <a:lnSpc>
                <a:spcPct val="100000"/>
              </a:lnSpc>
              <a:buNone/>
            </a:pPr>
            <a:r>
              <a:rPr lang="en-US" sz="1262" b="1" dirty="0">
                <a:solidFill>
                  <a:srgbClr val="FDF8E5"/>
                </a:solidFill>
                <a:latin typeface="Arial" pitchFamily="34" charset="0"/>
                <a:ea typeface="Arial" pitchFamily="34" charset="-122"/>
                <a:cs typeface="Arial" pitchFamily="34" charset="-120"/>
              </a:rPr>
              <a:t>Отталкивание вверх
</a:t>
            </a:r>
            <a:pPr algn="l" indent="0" marL="0">
              <a:lnSpc>
                <a:spcPct val="100000"/>
              </a:lnSpc>
              <a:buNone/>
            </a:pPr>
            <a:r>
              <a:rPr lang="en-US" sz="721" dirty="0">
                <a:solidFill>
                  <a:srgbClr val="FDF8E5"/>
                </a:solidFill>
                <a:latin typeface="Arial" pitchFamily="34" charset="0"/>
                <a:ea typeface="Arial" pitchFamily="34" charset="-122"/>
                <a:cs typeface="Arial" pitchFamily="34" charset="-120"/>
              </a:rPr>
              <a:t>
</a:t>
            </a:r>
            <a:pPr algn="l" indent="0" marL="0">
              <a:lnSpc>
                <a:spcPct val="100000"/>
              </a:lnSpc>
              <a:buNone/>
            </a:pPr>
            <a:r>
              <a:rPr lang="en-US" sz="1082" dirty="0">
                <a:solidFill>
                  <a:srgbClr val="FDF8E5"/>
                </a:solidFill>
                <a:latin typeface="Arial" pitchFamily="34" charset="0"/>
                <a:ea typeface="Arial" pitchFamily="34" charset="-122"/>
                <a:cs typeface="Arial" pitchFamily="34" charset="-120"/>
              </a:rPr>
              <a:t>Затем ноги резко толкают тело от земли. Человек взлетает вверх, но недалеко и ненадолго. Притяжение Земли всё равно продолжает действовать и уже начинает возвращать его обратно.
</a:t>
            </a:r>
            <a:endParaRPr lang="en-US" sz="1262" dirty="0"/>
          </a:p>
        </p:txBody>
      </p:sp>
      <p:sp>
        <p:nvSpPr>
          <p:cNvPr id="13" name="Text 4"/>
          <p:cNvSpPr txBox="1"/>
          <p:nvPr/>
        </p:nvSpPr>
        <p:spPr>
          <a:xfrm>
            <a:off x="694250" y="3132386"/>
            <a:ext cx="3622500" cy="801320"/>
          </a:xfrm>
          <a:prstGeom prst="rect">
            <a:avLst/>
          </a:prstGeom>
          <a:noFill/>
          <a:ln/>
        </p:spPr>
        <p:txBody>
          <a:bodyPr wrap="square" lIns="0" tIns="0" rIns="0" bIns="0" rtlCol="0" anchor="t"/>
          <a:lstStyle/>
          <a:p>
            <a:pPr algn="l" indent="0" marL="0">
              <a:lnSpc>
                <a:spcPct val="100000"/>
              </a:lnSpc>
              <a:buNone/>
            </a:pPr>
            <a:r>
              <a:rPr lang="en-US" sz="1262" b="1" dirty="0">
                <a:solidFill>
                  <a:srgbClr val="FDF8E5"/>
                </a:solidFill>
                <a:latin typeface="Arial" pitchFamily="34" charset="0"/>
                <a:ea typeface="Arial" pitchFamily="34" charset="-122"/>
                <a:cs typeface="Arial" pitchFamily="34" charset="-120"/>
              </a:rPr>
              <a:t>Полет в воздухе
</a:t>
            </a:r>
            <a:pPr algn="l" indent="0" marL="0">
              <a:lnSpc>
                <a:spcPct val="100000"/>
              </a:lnSpc>
              <a:buNone/>
            </a:pPr>
            <a:r>
              <a:rPr lang="en-US" sz="721" dirty="0">
                <a:solidFill>
                  <a:srgbClr val="FDF8E5"/>
                </a:solidFill>
                <a:latin typeface="Arial" pitchFamily="34" charset="0"/>
                <a:ea typeface="Arial" pitchFamily="34" charset="-122"/>
                <a:cs typeface="Arial" pitchFamily="34" charset="-120"/>
              </a:rPr>
              <a:t>
</a:t>
            </a:r>
            <a:pPr algn="l" indent="0" marL="0">
              <a:lnSpc>
                <a:spcPct val="100000"/>
              </a:lnSpc>
              <a:buNone/>
            </a:pPr>
            <a:r>
              <a:rPr lang="en-US" sz="1082" dirty="0">
                <a:solidFill>
                  <a:srgbClr val="FDF8E5"/>
                </a:solidFill>
                <a:latin typeface="Arial" pitchFamily="34" charset="0"/>
                <a:ea typeface="Arial" pitchFamily="34" charset="-122"/>
                <a:cs typeface="Arial" pitchFamily="34" charset="-120"/>
              </a:rPr>
              <a:t>В верхней точке прыжка движение на миг замедляется. Кажется, будто человек почти завис в воздухе. Но сила тяжести не исчезает и тихо тянет его вниз без всякого отдыха.
</a:t>
            </a:r>
            <a:endParaRPr lang="en-US" sz="1262" dirty="0"/>
          </a:p>
        </p:txBody>
      </p:sp>
      <p:sp>
        <p:nvSpPr>
          <p:cNvPr id="14" name="Text 5"/>
          <p:cNvSpPr txBox="1"/>
          <p:nvPr/>
        </p:nvSpPr>
        <p:spPr>
          <a:xfrm>
            <a:off x="694250" y="4083586"/>
            <a:ext cx="3622500" cy="801320"/>
          </a:xfrm>
          <a:prstGeom prst="rect">
            <a:avLst/>
          </a:prstGeom>
          <a:noFill/>
          <a:ln/>
        </p:spPr>
        <p:txBody>
          <a:bodyPr wrap="square" lIns="0" tIns="0" rIns="0" bIns="0" rtlCol="0" anchor="t"/>
          <a:lstStyle/>
          <a:p>
            <a:pPr algn="l" indent="0" marL="0">
              <a:lnSpc>
                <a:spcPct val="100000"/>
              </a:lnSpc>
              <a:buNone/>
            </a:pPr>
            <a:r>
              <a:rPr lang="en-US" sz="1262" b="1" dirty="0">
                <a:solidFill>
                  <a:srgbClr val="FDF8E5"/>
                </a:solidFill>
                <a:latin typeface="Arial" pitchFamily="34" charset="0"/>
                <a:ea typeface="Arial" pitchFamily="34" charset="-122"/>
                <a:cs typeface="Arial" pitchFamily="34" charset="-120"/>
              </a:rPr>
              <a:t>Приземление обратно
</a:t>
            </a:r>
            <a:pPr algn="l" indent="0" marL="0">
              <a:lnSpc>
                <a:spcPct val="100000"/>
              </a:lnSpc>
              <a:buNone/>
            </a:pPr>
            <a:r>
              <a:rPr lang="en-US" sz="721" dirty="0">
                <a:solidFill>
                  <a:srgbClr val="FDF8E5"/>
                </a:solidFill>
                <a:latin typeface="Arial" pitchFamily="34" charset="0"/>
                <a:ea typeface="Arial" pitchFamily="34" charset="-122"/>
                <a:cs typeface="Arial" pitchFamily="34" charset="-120"/>
              </a:rPr>
              <a:t>
</a:t>
            </a:r>
            <a:pPr algn="l" indent="0" marL="0">
              <a:lnSpc>
                <a:spcPct val="100000"/>
              </a:lnSpc>
              <a:buNone/>
            </a:pPr>
            <a:r>
              <a:rPr lang="en-US" sz="1082" dirty="0">
                <a:solidFill>
                  <a:srgbClr val="FDF8E5"/>
                </a:solidFill>
                <a:latin typeface="Arial" pitchFamily="34" charset="0"/>
                <a:ea typeface="Arial" pitchFamily="34" charset="-122"/>
                <a:cs typeface="Arial" pitchFamily="34" charset="-120"/>
              </a:rPr>
              <a:t>Потом ноги снова касаются пола, и прыжок заканчивается. Земля как будто говорит: «Добро пожаловать обратно!». Так каждый прыжок показывает обычную работу земного притяжения.
</a:t>
            </a:r>
            <a:endParaRPr lang="en-US" sz="1262"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71900" y="289393"/>
            <a:ext cx="8200200" cy="501300"/>
          </a:xfrm>
          <a:prstGeom prst="rect">
            <a:avLst/>
          </a:prstGeom>
          <a:noFill/>
          <a:ln/>
        </p:spPr>
        <p:txBody>
          <a:bodyPr wrap="square" lIns="0" tIns="0" rIns="0" bIns="0" rtlCol="0" anchor="ctr"/>
          <a:lstStyle/>
          <a:p>
            <a:pPr algn="l" indent="0" marL="0">
              <a:lnSpc>
                <a:spcPct val="100000"/>
              </a:lnSpc>
              <a:buNone/>
            </a:pPr>
            <a:r>
              <a:rPr lang="en-US" sz="2000" b="1" dirty="0">
                <a:solidFill>
                  <a:srgbClr val="B62D04"/>
                </a:solidFill>
                <a:latin typeface="Arial" pitchFamily="34" charset="0"/>
                <a:ea typeface="Arial" pitchFamily="34" charset="-122"/>
                <a:cs typeface="Arial" pitchFamily="34" charset="-120"/>
              </a:rPr>
              <a:t>Притяжение удерживает воздух и воду
</a:t>
            </a:r>
            <a:endParaRPr lang="en-US" sz="2000" dirty="0"/>
          </a:p>
        </p:txBody>
      </p:sp>
      <p:sp>
        <p:nvSpPr>
          <p:cNvPr id="7"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12</a:t>
            </a:r>
            <a:endParaRPr lang="en-US" sz="1000" dirty="0"/>
          </a:p>
        </p:txBody>
      </p:sp>
      <p:sp>
        <p:nvSpPr>
          <p:cNvPr id="8" name="Text 2"/>
          <p:cNvSpPr txBox="1"/>
          <p:nvPr/>
        </p:nvSpPr>
        <p:spPr>
          <a:xfrm>
            <a:off x="837764" y="1336698"/>
            <a:ext cx="2164503" cy="312262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Воздух рядом с Землёй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Земля притягивает к себе воздух, поэтому вокруг неё есть атмосфера. Мы дышим именно благодаря этому невидимому «объятию». Без него воздух не задержался бы рядом с планетой.
</a:t>
            </a:r>
            <a:endParaRPr lang="en-US" sz="1400" dirty="0"/>
          </a:p>
        </p:txBody>
      </p:sp>
      <p:sp>
        <p:nvSpPr>
          <p:cNvPr id="9" name="Text 3"/>
          <p:cNvSpPr txBox="1"/>
          <p:nvPr/>
        </p:nvSpPr>
        <p:spPr>
          <a:xfrm>
            <a:off x="3672482" y="1336698"/>
            <a:ext cx="2164503" cy="312262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Вода остаётся на планете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Сила тяжести удерживает воду в морях, реках, озёрах и лужах. Капли не улетают в небо, а остаются там, где они нужны растениям, животным и людям.
</a:t>
            </a:r>
            <a:endParaRPr lang="en-US" sz="1400" dirty="0"/>
          </a:p>
        </p:txBody>
      </p:sp>
      <p:sp>
        <p:nvSpPr>
          <p:cNvPr id="10" name="Text 4"/>
          <p:cNvSpPr txBox="1"/>
          <p:nvPr/>
        </p:nvSpPr>
        <p:spPr>
          <a:xfrm>
            <a:off x="6507211" y="1336698"/>
            <a:ext cx="2164503" cy="312262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Жизнь становится возможной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Когда рядом есть воздух и вода, на Земле могут жить люди, животные и растения. Поэтому притяжение помогает не только предметам падать, но и целой планете быть живой.
</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14125" y="115700"/>
            <a:ext cx="8423100" cy="525300"/>
          </a:xfrm>
          <a:prstGeom prst="rect">
            <a:avLst/>
          </a:prstGeom>
          <a:noFill/>
          <a:ln/>
        </p:spPr>
        <p:txBody>
          <a:bodyPr wrap="square" lIns="0" tIns="0" rIns="0" bIns="0" rtlCol="0" anchor="ctr"/>
          <a:lstStyle/>
          <a:p>
            <a:pPr algn="l" indent="0" marL="0">
              <a:lnSpc>
                <a:spcPct val="100000"/>
              </a:lnSpc>
              <a:buNone/>
            </a:pPr>
            <a:r>
              <a:rPr lang="en-US" sz="2000" b="1" dirty="0">
                <a:solidFill>
                  <a:srgbClr val="FDF8E5"/>
                </a:solidFill>
                <a:latin typeface="Arial" pitchFamily="34" charset="0"/>
                <a:ea typeface="Arial" pitchFamily="34" charset="-122"/>
                <a:cs typeface="Arial" pitchFamily="34" charset="-120"/>
              </a:rPr>
              <a:t>Перо и камень падают по-разному
</a:t>
            </a:r>
            <a:endParaRPr lang="en-US" sz="2000" dirty="0"/>
          </a:p>
        </p:txBody>
      </p:sp>
      <p:sp>
        <p:nvSpPr>
          <p:cNvPr id="7"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13</a:t>
            </a:r>
            <a:endParaRPr lang="en-US" sz="1000" dirty="0"/>
          </a:p>
        </p:txBody>
      </p:sp>
      <p:sp>
        <p:nvSpPr>
          <p:cNvPr id="8" name="Text 2"/>
          <p:cNvSpPr txBox="1"/>
          <p:nvPr/>
        </p:nvSpPr>
        <p:spPr>
          <a:xfrm>
            <a:off x="591400" y="1325950"/>
            <a:ext cx="2246732" cy="30633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Оба тянет Земля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И перо, и камень Земля тянет к себе одинаково по направлению: вниз. Это значит, что сила тяжести действует на оба предмета, даже если они совсем разные.
</a:t>
            </a:r>
            <a:endParaRPr lang="en-US" sz="1400" dirty="0"/>
          </a:p>
        </p:txBody>
      </p:sp>
      <p:sp>
        <p:nvSpPr>
          <p:cNvPr id="9" name="Text 3"/>
          <p:cNvSpPr txBox="1"/>
          <p:nvPr/>
        </p:nvSpPr>
        <p:spPr>
          <a:xfrm>
            <a:off x="3448637" y="1325950"/>
            <a:ext cx="2246732" cy="30633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Воздух замедляет перо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Лёгкое перо в воздухе часто летит медленно и может кружиться. Ему мешает воздух, который словно мягко подталкивает его и не даёт быстро упасть прямо вниз.
</a:t>
            </a:r>
            <a:endParaRPr lang="en-US" sz="1400" dirty="0"/>
          </a:p>
        </p:txBody>
      </p:sp>
      <p:sp>
        <p:nvSpPr>
          <p:cNvPr id="10" name="Text 4"/>
          <p:cNvSpPr txBox="1"/>
          <p:nvPr/>
        </p:nvSpPr>
        <p:spPr>
          <a:xfrm>
            <a:off x="6305862" y="1325950"/>
            <a:ext cx="2246732" cy="30633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Камень падает быстрее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Камень обычно падает быстрее, потому что он плотнее и сильнее движется вниз. Воздух его тормозит меньше, поэтому падение получается заметнее и короче.
</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95075" y="1421909"/>
            <a:ext cx="7748700" cy="3569733"/>
          </a:xfrm>
          <a:prstGeom prst="rect">
            <a:avLst/>
          </a:prstGeom>
        </p:spPr>
      </p:pic>
      <p:sp>
        <p:nvSpPr>
          <p:cNvPr id="4"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14</a:t>
            </a:r>
            <a:endParaRPr lang="en-US" sz="1000" dirty="0"/>
          </a:p>
        </p:txBody>
      </p:sp>
      <p:sp>
        <p:nvSpPr>
          <p:cNvPr id="5" name="Text 1"/>
          <p:cNvSpPr txBox="1"/>
          <p:nvPr/>
        </p:nvSpPr>
        <p:spPr>
          <a:xfrm>
            <a:off x="238125" y="129875"/>
            <a:ext cx="8205600" cy="552000"/>
          </a:xfrm>
          <a:prstGeom prst="rect">
            <a:avLst/>
          </a:prstGeom>
          <a:noFill/>
          <a:ln/>
        </p:spPr>
        <p:txBody>
          <a:bodyPr wrap="square" lIns="0" tIns="0" rIns="0" bIns="0" rtlCol="0" anchor="t"/>
          <a:lstStyle/>
          <a:p>
            <a:pPr algn="l" indent="0" marL="0">
              <a:lnSpc>
                <a:spcPct val="100000"/>
              </a:lnSpc>
              <a:buNone/>
            </a:pPr>
            <a:r>
              <a:rPr lang="en-US" sz="2400" b="1" dirty="0">
                <a:solidFill>
                  <a:srgbClr val="B62D04"/>
                </a:solidFill>
                <a:latin typeface="Arial" pitchFamily="34" charset="0"/>
                <a:ea typeface="Arial" pitchFamily="34" charset="-122"/>
                <a:cs typeface="Arial" pitchFamily="34" charset="-120"/>
              </a:rPr>
              <a:t>От массы предмета к его весу
</a:t>
            </a:r>
            <a:endParaRPr lang="en-US" sz="2400" dirty="0"/>
          </a:p>
        </p:txBody>
      </p:sp>
      <p:sp>
        <p:nvSpPr>
          <p:cNvPr id="6" name="Text 2"/>
          <p:cNvSpPr txBox="1"/>
          <p:nvPr/>
        </p:nvSpPr>
        <p:spPr>
          <a:xfrm>
            <a:off x="238125" y="774550"/>
            <a:ext cx="8205600" cy="552000"/>
          </a:xfrm>
          <a:prstGeom prst="rect">
            <a:avLst/>
          </a:prstGeom>
          <a:noFill/>
          <a:ln/>
        </p:spPr>
        <p:txBody>
          <a:bodyPr wrap="square" lIns="0" tIns="0" rIns="0" bIns="0" rtlCol="0" anchor="t"/>
          <a:lstStyle/>
          <a:p>
            <a:pPr algn="l" indent="0" marL="0">
              <a:lnSpc>
                <a:spcPct val="100000"/>
              </a:lnSpc>
              <a:buNone/>
            </a:pPr>
            <a:r>
              <a:rPr lang="en-US" sz="1301" i="1" dirty="0">
                <a:solidFill>
                  <a:srgbClr val="000000"/>
                </a:solidFill>
                <a:latin typeface="Arial" pitchFamily="34" charset="0"/>
                <a:ea typeface="Arial" pitchFamily="34" charset="-122"/>
                <a:cs typeface="Arial" pitchFamily="34" charset="-120"/>
              </a:rPr>
              <a:t>Схема показывает, как масса связана с действием силы тяжести и появлением веса.
</a:t>
            </a:r>
            <a:endParaRPr lang="en-US" sz="130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099880" y="1581445"/>
            <a:ext cx="233100" cy="2331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369417" y="1581445"/>
            <a:ext cx="233100" cy="2331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1129017" y="3418395"/>
            <a:ext cx="174825" cy="2331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pic>
        <p:nvPicPr>
          <p:cNvPr id="14" name="Image 12" descr="preencoded.png">    </p:cNvPr>
          <p:cNvPicPr>
            <a:picLocks noChangeAspect="1"/>
          </p:cNvPicPr>
          <p:nvPr/>
        </p:nvPicPr>
        <p:blipFill>
          <a:blip r:embed="rId13"/>
          <a:stretch>
            <a:fillRect/>
          </a:stretch>
        </p:blipFill>
        <p:spPr>
          <a:xfrm>
            <a:off x="5369405" y="3418395"/>
            <a:ext cx="233100" cy="233100"/>
          </a:xfrm>
          <a:prstGeom prst="rect">
            <a:avLst/>
          </a:prstGeom>
        </p:spPr>
      </p:pic>
      <p:sp>
        <p:nvSpPr>
          <p:cNvPr id="15"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15</a:t>
            </a:r>
            <a:endParaRPr lang="en-US" sz="1000" dirty="0"/>
          </a:p>
        </p:txBody>
      </p:sp>
      <p:sp>
        <p:nvSpPr>
          <p:cNvPr id="16" name="Text 1"/>
          <p:cNvSpPr txBox="1"/>
          <p:nvPr/>
        </p:nvSpPr>
        <p:spPr>
          <a:xfrm>
            <a:off x="608600" y="179300"/>
            <a:ext cx="7917900" cy="750600"/>
          </a:xfrm>
          <a:prstGeom prst="rect">
            <a:avLst/>
          </a:prstGeom>
          <a:noFill/>
          <a:ln/>
        </p:spPr>
        <p:txBody>
          <a:bodyPr wrap="square" lIns="0" tIns="0" rIns="0" bIns="0" rtlCol="0" anchor="ctr"/>
          <a:lstStyle/>
          <a:p>
            <a:pPr algn="l" indent="0" marL="0">
              <a:lnSpc>
                <a:spcPct val="100000"/>
              </a:lnSpc>
              <a:buNone/>
            </a:pPr>
            <a:r>
              <a:rPr lang="en-US" sz="2400" b="1" dirty="0">
                <a:solidFill>
                  <a:srgbClr val="3850A4"/>
                </a:solidFill>
                <a:latin typeface="Arial" pitchFamily="34" charset="0"/>
                <a:ea typeface="Arial" pitchFamily="34" charset="-122"/>
                <a:cs typeface="Arial" pitchFamily="34" charset="-120"/>
              </a:rPr>
              <a:t>Безопасные опыты о притяжении дома и в классе
</a:t>
            </a:r>
            <a:endParaRPr lang="en-US" sz="2400" dirty="0"/>
          </a:p>
        </p:txBody>
      </p:sp>
      <p:sp>
        <p:nvSpPr>
          <p:cNvPr id="17" name="Text 2"/>
          <p:cNvSpPr txBox="1"/>
          <p:nvPr/>
        </p:nvSpPr>
        <p:spPr>
          <a:xfrm>
            <a:off x="1823124" y="1279977"/>
            <a:ext cx="2308800" cy="3147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Отпустить мяч
</a:t>
            </a:r>
            <a:endParaRPr lang="en-US" sz="1300" dirty="0"/>
          </a:p>
        </p:txBody>
      </p:sp>
      <p:sp>
        <p:nvSpPr>
          <p:cNvPr id="18" name="Text 3"/>
          <p:cNvSpPr txBox="1"/>
          <p:nvPr/>
        </p:nvSpPr>
        <p:spPr>
          <a:xfrm>
            <a:off x="1823050" y="1632575"/>
            <a:ext cx="2308800" cy="7755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Возьмите мяч, поднимите его и отпустите. Он сразу полетит вниз, потому что Земля тянет его к себе. Такой опыт очень простой, но отлично показывает силу тяжести.
</a:t>
            </a:r>
            <a:endParaRPr lang="en-US" sz="1100" dirty="0"/>
          </a:p>
        </p:txBody>
      </p:sp>
      <p:sp>
        <p:nvSpPr>
          <p:cNvPr id="19" name="Text 4"/>
          <p:cNvSpPr txBox="1"/>
          <p:nvPr/>
        </p:nvSpPr>
        <p:spPr>
          <a:xfrm>
            <a:off x="6092655" y="1279977"/>
            <a:ext cx="2308800" cy="3147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Проверить карандаш
</a:t>
            </a:r>
            <a:endParaRPr lang="en-US" sz="1300" dirty="0"/>
          </a:p>
        </p:txBody>
      </p:sp>
      <p:sp>
        <p:nvSpPr>
          <p:cNvPr id="20" name="Text 5"/>
          <p:cNvSpPr txBox="1"/>
          <p:nvPr/>
        </p:nvSpPr>
        <p:spPr>
          <a:xfrm>
            <a:off x="6092577" y="1632575"/>
            <a:ext cx="2308800" cy="7755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Можно отпустить карандаш с небольшой высоты и посмотреть, как он падает. Короткий и твёрдый предмет движется к полу так же, как и другие вещи вокруг нас.
</a:t>
            </a:r>
            <a:endParaRPr lang="en-US" sz="1100" dirty="0"/>
          </a:p>
        </p:txBody>
      </p:sp>
      <p:sp>
        <p:nvSpPr>
          <p:cNvPr id="21" name="Text 6"/>
          <p:cNvSpPr txBox="1"/>
          <p:nvPr/>
        </p:nvSpPr>
        <p:spPr>
          <a:xfrm>
            <a:off x="1823124" y="3116927"/>
            <a:ext cx="2308800" cy="3147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Лист бумаги
</a:t>
            </a:r>
            <a:endParaRPr lang="en-US" sz="1300" dirty="0"/>
          </a:p>
        </p:txBody>
      </p:sp>
      <p:sp>
        <p:nvSpPr>
          <p:cNvPr id="22" name="Text 7"/>
          <p:cNvSpPr txBox="1"/>
          <p:nvPr/>
        </p:nvSpPr>
        <p:spPr>
          <a:xfrm>
            <a:off x="1823050" y="3469525"/>
            <a:ext cx="2308800" cy="775500"/>
          </a:xfrm>
          <a:prstGeom prst="rect">
            <a:avLst/>
          </a:prstGeom>
          <a:noFill/>
          <a:ln/>
        </p:spPr>
        <p:txBody>
          <a:bodyPr wrap="square" lIns="0" tIns="0" rIns="0" bIns="0" rtlCol="0" anchor="t"/>
          <a:lstStyle/>
          <a:p>
            <a:pPr algn="l" indent="0" marL="0">
              <a:lnSpc>
                <a:spcPct val="100000"/>
              </a:lnSpc>
              <a:buNone/>
            </a:pPr>
            <a:r>
              <a:rPr lang="en-US" sz="1017" dirty="0">
                <a:solidFill>
                  <a:srgbClr val="000000"/>
                </a:solidFill>
                <a:latin typeface="Arial" pitchFamily="34" charset="0"/>
                <a:ea typeface="Arial" pitchFamily="34" charset="-122"/>
                <a:cs typeface="Arial" pitchFamily="34" charset="-120"/>
              </a:rPr>
              <a:t>Сначала отпустите расправленный лист, а потом смятый. Смятый лист обычно падает быстрее, потому что воздух меньше мешает ему. Так видно, что не только притяжение влияет на падение.
</a:t>
            </a:r>
            <a:endParaRPr lang="en-US" sz="1017" dirty="0"/>
          </a:p>
        </p:txBody>
      </p:sp>
      <p:sp>
        <p:nvSpPr>
          <p:cNvPr id="23" name="Text 8"/>
          <p:cNvSpPr txBox="1"/>
          <p:nvPr/>
        </p:nvSpPr>
        <p:spPr>
          <a:xfrm>
            <a:off x="6092649" y="3116927"/>
            <a:ext cx="2308800" cy="3147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Сравнить предметы
</a:t>
            </a:r>
            <a:endParaRPr lang="en-US" sz="1300" dirty="0"/>
          </a:p>
        </p:txBody>
      </p:sp>
      <p:sp>
        <p:nvSpPr>
          <p:cNvPr id="24" name="Text 9"/>
          <p:cNvSpPr txBox="1"/>
          <p:nvPr/>
        </p:nvSpPr>
        <p:spPr>
          <a:xfrm>
            <a:off x="6092575" y="3469525"/>
            <a:ext cx="2308800" cy="775500"/>
          </a:xfrm>
          <a:prstGeom prst="rect">
            <a:avLst/>
          </a:prstGeom>
          <a:noFill/>
          <a:ln/>
        </p:spPr>
        <p:txBody>
          <a:bodyPr wrap="square" lIns="0" tIns="0" rIns="0" bIns="0" rtlCol="0" anchor="t"/>
          <a:lstStyle/>
          <a:p>
            <a:pPr algn="l" indent="0" marL="0">
              <a:lnSpc>
                <a:spcPct val="100000"/>
              </a:lnSpc>
              <a:buNone/>
            </a:pPr>
            <a:r>
              <a:rPr lang="en-US" sz="1025" dirty="0">
                <a:solidFill>
                  <a:srgbClr val="000000"/>
                </a:solidFill>
                <a:latin typeface="Arial" pitchFamily="34" charset="0"/>
                <a:ea typeface="Arial" pitchFamily="34" charset="-122"/>
                <a:cs typeface="Arial" pitchFamily="34" charset="-120"/>
              </a:rPr>
              <a:t>Попробуйте взять предметы разной массы и понаблюдать за ними. Все они всё равно движутся к земле. Этот опыт помогает понять: сила тяжести действует на каждый предмет.
</a:t>
            </a:r>
            <a:endParaRPr lang="en-US" sz="1025"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85025" y="955649"/>
            <a:ext cx="3998100" cy="208885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763945" y="955649"/>
            <a:ext cx="3998100" cy="2088851"/>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00675" y="88800"/>
            <a:ext cx="8144700" cy="613500"/>
          </a:xfrm>
          <a:prstGeom prst="rect">
            <a:avLst/>
          </a:prstGeom>
          <a:noFill/>
          <a:ln/>
        </p:spPr>
        <p:txBody>
          <a:bodyPr wrap="square" lIns="0" tIns="0" rIns="0" bIns="0" rtlCol="0" anchor="ctr"/>
          <a:lstStyle/>
          <a:p>
            <a:pPr algn="l" indent="0" marL="0">
              <a:lnSpc>
                <a:spcPct val="100000"/>
              </a:lnSpc>
              <a:buNone/>
            </a:pPr>
            <a:r>
              <a:rPr lang="en-US" sz="2400" b="1" dirty="0">
                <a:solidFill>
                  <a:srgbClr val="FDF8E5"/>
                </a:solidFill>
                <a:latin typeface="Arial" pitchFamily="34" charset="0"/>
                <a:ea typeface="Arial" pitchFamily="34" charset="-122"/>
                <a:cs typeface="Arial" pitchFamily="34" charset="-120"/>
              </a:rPr>
              <a:t>Притяжение Земли и Луна
</a:t>
            </a:r>
            <a:endParaRPr lang="en-US" sz="2400" dirty="0"/>
          </a:p>
        </p:txBody>
      </p:sp>
      <p:sp>
        <p:nvSpPr>
          <p:cNvPr id="9"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16</a:t>
            </a:r>
            <a:endParaRPr lang="en-US" sz="1000" dirty="0"/>
          </a:p>
        </p:txBody>
      </p:sp>
      <p:sp>
        <p:nvSpPr>
          <p:cNvPr id="10" name="Text 2"/>
          <p:cNvSpPr txBox="1"/>
          <p:nvPr/>
        </p:nvSpPr>
        <p:spPr>
          <a:xfrm>
            <a:off x="500675" y="3354450"/>
            <a:ext cx="3765000" cy="11043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Луна рядом с Землёй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Луна не улетает от Земли, потому что её удерживает сила тяжести. Она движется вокруг нашей планеты по кругу, словно аккуратная спутница, которая не торопится уходить. Поэтому на небе мы видим её снова и снова.
</a:t>
            </a:r>
            <a:endParaRPr lang="en-US" sz="1400" dirty="0"/>
          </a:p>
        </p:txBody>
      </p:sp>
      <p:sp>
        <p:nvSpPr>
          <p:cNvPr id="11" name="Text 3"/>
          <p:cNvSpPr txBox="1"/>
          <p:nvPr/>
        </p:nvSpPr>
        <p:spPr>
          <a:xfrm>
            <a:off x="4879888" y="3354450"/>
            <a:ext cx="3765000" cy="110430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Невидимая связь в космосе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Между Землёй и Луной есть невидимая связь, которую нельзя потрогать руками, но можно понять по движению. Именно притяжение помогает Луне оставаться рядом, а не улетать в открытый космос. Это уже работа не только на земле, но и в небе.
</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32600" y="253600"/>
            <a:ext cx="7486800" cy="525300"/>
          </a:xfrm>
          <a:prstGeom prst="rect">
            <a:avLst/>
          </a:prstGeom>
          <a:noFill/>
          <a:ln/>
        </p:spPr>
        <p:txBody>
          <a:bodyPr wrap="square" lIns="0" tIns="0" rIns="0" bIns="0" rtlCol="0" anchor="ctr"/>
          <a:lstStyle/>
          <a:p>
            <a:pPr algn="l" indent="0" marL="0">
              <a:lnSpc>
                <a:spcPct val="100000"/>
              </a:lnSpc>
              <a:buNone/>
            </a:pPr>
            <a:r>
              <a:rPr lang="en-US" sz="2000" b="1" dirty="0">
                <a:solidFill>
                  <a:srgbClr val="B62D04"/>
                </a:solidFill>
                <a:latin typeface="Arial" pitchFamily="34" charset="0"/>
                <a:ea typeface="Arial" pitchFamily="34" charset="-122"/>
                <a:cs typeface="Arial" pitchFamily="34" charset="-120"/>
              </a:rPr>
              <a:t>Что было бы без притяжения
</a:t>
            </a:r>
            <a:endParaRPr lang="en-US" sz="2000" dirty="0"/>
          </a:p>
        </p:txBody>
      </p:sp>
      <p:sp>
        <p:nvSpPr>
          <p:cNvPr id="8"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17</a:t>
            </a:r>
            <a:endParaRPr lang="en-US" sz="1000" dirty="0"/>
          </a:p>
        </p:txBody>
      </p:sp>
      <p:sp>
        <p:nvSpPr>
          <p:cNvPr id="9" name="Text 2"/>
          <p:cNvSpPr txBox="1"/>
          <p:nvPr/>
        </p:nvSpPr>
        <p:spPr>
          <a:xfrm>
            <a:off x="1122675" y="1125476"/>
            <a:ext cx="2996903" cy="150969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Предметы не держались бы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Без притяжения вещи не оставались бы на полу, партах и полках. Всё, что мы кладём или ставим, сразу начало бы уплывать в разные стороны, как будто Земля стала невесомой.
</a:t>
            </a:r>
            <a:endParaRPr lang="en-US" sz="1400" dirty="0"/>
          </a:p>
        </p:txBody>
      </p:sp>
      <p:sp>
        <p:nvSpPr>
          <p:cNvPr id="10" name="Text 3"/>
          <p:cNvSpPr txBox="1"/>
          <p:nvPr/>
        </p:nvSpPr>
        <p:spPr>
          <a:xfrm>
            <a:off x="5032272" y="1126618"/>
            <a:ext cx="2996903" cy="150969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Вода не задержалась бы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Моря, реки и лужи не могли бы оставаться рядом с планетой. Вода разлеталась бы или улетала бы прочь, и знакомые пейзажи исчезли бы очень быстро.
</a:t>
            </a:r>
            <a:endParaRPr lang="en-US" sz="1400" dirty="0"/>
          </a:p>
        </p:txBody>
      </p:sp>
      <p:sp>
        <p:nvSpPr>
          <p:cNvPr id="11" name="Text 4"/>
          <p:cNvSpPr txBox="1"/>
          <p:nvPr/>
        </p:nvSpPr>
        <p:spPr>
          <a:xfrm>
            <a:off x="1122675" y="3103476"/>
            <a:ext cx="2996903" cy="150969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Воздух не окружал бы Землю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Без силы тяжести воздух не удерживался бы вокруг планеты. Нечем было бы дышать, а небо стало бы совсем другим. Для жизни это была бы очень плохая новость.
</a:t>
            </a:r>
            <a:endParaRPr lang="en-US" sz="1400" dirty="0"/>
          </a:p>
        </p:txBody>
      </p:sp>
      <p:sp>
        <p:nvSpPr>
          <p:cNvPr id="12" name="Text 5"/>
          <p:cNvSpPr txBox="1"/>
          <p:nvPr/>
        </p:nvSpPr>
        <p:spPr>
          <a:xfrm>
            <a:off x="5032272" y="3104618"/>
            <a:ext cx="2996903" cy="150969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Мир стал бы странным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Люди, животные и предметы не стояли бы на поверхности. Всё двигалось бы беспорядочно, и привычный мир превратился бы в место, где никто не может спокойно остаться на месте.
</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14125" y="202050"/>
            <a:ext cx="6474000" cy="865800"/>
          </a:xfrm>
          <a:prstGeom prst="rect">
            <a:avLst/>
          </a:prstGeom>
          <a:noFill/>
          <a:ln/>
        </p:spPr>
        <p:txBody>
          <a:bodyPr wrap="square" lIns="0" tIns="0" rIns="0" bIns="0" rtlCol="0" anchor="t"/>
          <a:lstStyle/>
          <a:p>
            <a:pPr algn="l" indent="0" marL="0">
              <a:lnSpc>
                <a:spcPct val="100000"/>
              </a:lnSpc>
              <a:buNone/>
            </a:pPr>
            <a:r>
              <a:rPr lang="en-US" sz="2000" b="1" dirty="0">
                <a:solidFill>
                  <a:srgbClr val="3850A4"/>
                </a:solidFill>
                <a:latin typeface="Arial" pitchFamily="34" charset="0"/>
                <a:ea typeface="Arial" pitchFamily="34" charset="-122"/>
                <a:cs typeface="Arial" pitchFamily="34" charset="-120"/>
              </a:rPr>
              <a:t>Главные слова урока
</a:t>
            </a:r>
            <a:endParaRPr lang="en-US" sz="2000" dirty="0"/>
          </a:p>
        </p:txBody>
      </p:sp>
      <p:sp>
        <p:nvSpPr>
          <p:cNvPr id="8"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18</a:t>
            </a:r>
            <a:endParaRPr lang="en-US" sz="1000" dirty="0"/>
          </a:p>
        </p:txBody>
      </p:sp>
      <p:sp>
        <p:nvSpPr>
          <p:cNvPr id="9" name="Text 2"/>
          <p:cNvSpPr txBox="1"/>
          <p:nvPr/>
        </p:nvSpPr>
        <p:spPr>
          <a:xfrm>
            <a:off x="694100" y="1229900"/>
            <a:ext cx="3740400" cy="1438775"/>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Сила тяжести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Сила тяжести — это притяжение Земли. Она действует на всё вокруг нас и тянет предметы вниз. Именно поэтому яблоко падает, а не остаётся висеть в воздухе.
</a:t>
            </a:r>
            <a:endParaRPr lang="en-US" sz="1400" dirty="0"/>
          </a:p>
        </p:txBody>
      </p:sp>
      <p:sp>
        <p:nvSpPr>
          <p:cNvPr id="10" name="Text 3"/>
          <p:cNvSpPr txBox="1"/>
          <p:nvPr/>
        </p:nvSpPr>
        <p:spPr>
          <a:xfrm>
            <a:off x="694255" y="2937802"/>
            <a:ext cx="3740400" cy="1438775"/>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Масса предмета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Масса показывает, сколько вещества находится в предмете. У рюкзака, книги или стула масса есть всегда, даже если предмет перенести в другое место. Она не зависит от места.
</a:t>
            </a:r>
            <a:endParaRPr lang="en-US" sz="1400" dirty="0"/>
          </a:p>
        </p:txBody>
      </p:sp>
      <p:sp>
        <p:nvSpPr>
          <p:cNvPr id="11" name="Text 4"/>
          <p:cNvSpPr txBox="1"/>
          <p:nvPr/>
        </p:nvSpPr>
        <p:spPr>
          <a:xfrm>
            <a:off x="4996450" y="1229900"/>
            <a:ext cx="3740400" cy="1438775"/>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Вес предмета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Вес связан с тем, как Земля тянет предмет к себе. Когда предмет давит на опору или тянет подвес, мы говорим о его весе. Это действие силы тяжести.
</a:t>
            </a:r>
            <a:endParaRPr lang="en-US" sz="1400" dirty="0"/>
          </a:p>
        </p:txBody>
      </p:sp>
      <p:sp>
        <p:nvSpPr>
          <p:cNvPr id="12" name="Text 5"/>
          <p:cNvSpPr txBox="1"/>
          <p:nvPr/>
        </p:nvSpPr>
        <p:spPr>
          <a:xfrm>
            <a:off x="4996605" y="2937802"/>
            <a:ext cx="3740400" cy="1438775"/>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Связь понятий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Эти слова помогают понять, почему вещи падают вниз и почему мы стоим на земле. Масса, вес и сила тяжести не одно и то же, но они связаны между собой.
</a:t>
            </a:r>
            <a:endParaRPr lang="en-US" sz="1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85025" y="954954"/>
            <a:ext cx="2662200" cy="209024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42225" y="954954"/>
            <a:ext cx="2662200" cy="209024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099425" y="954954"/>
            <a:ext cx="2662200" cy="2090243"/>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500675" y="88800"/>
            <a:ext cx="8144700" cy="613500"/>
          </a:xfrm>
          <a:prstGeom prst="rect">
            <a:avLst/>
          </a:prstGeom>
          <a:noFill/>
          <a:ln/>
        </p:spPr>
        <p:txBody>
          <a:bodyPr wrap="square" lIns="0" tIns="0" rIns="0" bIns="0" rtlCol="0" anchor="ctr"/>
          <a:lstStyle/>
          <a:p>
            <a:pPr algn="l" indent="0" marL="0">
              <a:lnSpc>
                <a:spcPct val="100000"/>
              </a:lnSpc>
              <a:buNone/>
            </a:pPr>
            <a:r>
              <a:rPr lang="en-US" sz="2400" b="1" dirty="0">
                <a:solidFill>
                  <a:srgbClr val="B62D04"/>
                </a:solidFill>
                <a:latin typeface="Arial" pitchFamily="34" charset="0"/>
                <a:ea typeface="Arial" pitchFamily="34" charset="-122"/>
                <a:cs typeface="Arial" pitchFamily="34" charset="-120"/>
              </a:rPr>
              <a:t>Притяжение вокруг нас каждый день
</a:t>
            </a:r>
            <a:endParaRPr lang="en-US" sz="2400" dirty="0"/>
          </a:p>
        </p:txBody>
      </p:sp>
      <p:sp>
        <p:nvSpPr>
          <p:cNvPr id="11"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19</a:t>
            </a:r>
            <a:endParaRPr lang="en-US" sz="1000" dirty="0"/>
          </a:p>
        </p:txBody>
      </p:sp>
      <p:sp>
        <p:nvSpPr>
          <p:cNvPr id="12" name="Text 2"/>
          <p:cNvSpPr txBox="1"/>
          <p:nvPr/>
        </p:nvSpPr>
        <p:spPr>
          <a:xfrm>
            <a:off x="500675" y="3354450"/>
            <a:ext cx="2414100" cy="1104300"/>
          </a:xfrm>
          <a:prstGeom prst="rect">
            <a:avLst/>
          </a:prstGeom>
          <a:noFill/>
          <a:ln/>
        </p:spPr>
        <p:txBody>
          <a:bodyPr wrap="square" lIns="0" tIns="0" rIns="0" bIns="0" rtlCol="0" anchor="t"/>
          <a:lstStyle/>
          <a:p>
            <a:pPr algn="l" indent="0" marL="0">
              <a:lnSpc>
                <a:spcPct val="100000"/>
              </a:lnSpc>
              <a:buNone/>
            </a:pPr>
            <a:r>
              <a:rPr lang="en-US" sz="1114" b="1" dirty="0">
                <a:solidFill>
                  <a:srgbClr val="000000"/>
                </a:solidFill>
                <a:latin typeface="Arial" pitchFamily="34" charset="0"/>
                <a:ea typeface="Arial" pitchFamily="34" charset="-122"/>
                <a:cs typeface="Arial" pitchFamily="34" charset="-120"/>
              </a:rPr>
              <a:t>Яблоко, мяч и наклонная дорожка
</a:t>
            </a:r>
            <a:pPr algn="l" indent="0" marL="0">
              <a:lnSpc>
                <a:spcPct val="100000"/>
              </a:lnSpc>
              <a:buNone/>
            </a:pPr>
            <a:r>
              <a:rPr lang="en-US" sz="637"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55" dirty="0">
                <a:solidFill>
                  <a:srgbClr val="000000"/>
                </a:solidFill>
                <a:latin typeface="Arial" pitchFamily="34" charset="0"/>
                <a:ea typeface="Arial" pitchFamily="34" charset="-122"/>
                <a:cs typeface="Arial" pitchFamily="34" charset="-120"/>
              </a:rPr>
              <a:t>Притяжение легко заметить, когда яблоко падает с ветки или мяч скатывается вниз по наклонной поверхности. Земля тянет предметы к себе, поэтому движение всегда направлено вниз. Даже обычная школьная перемена полна таких примеров.
</a:t>
            </a:r>
            <a:endParaRPr lang="en-US" sz="1114" dirty="0"/>
          </a:p>
        </p:txBody>
      </p:sp>
      <p:sp>
        <p:nvSpPr>
          <p:cNvPr id="13" name="Text 3"/>
          <p:cNvSpPr txBox="1"/>
          <p:nvPr/>
        </p:nvSpPr>
        <p:spPr>
          <a:xfrm>
            <a:off x="3357875" y="3354450"/>
            <a:ext cx="2414100" cy="1104300"/>
          </a:xfrm>
          <a:prstGeom prst="rect">
            <a:avLst/>
          </a:prstGeom>
          <a:noFill/>
          <a:ln/>
        </p:spPr>
        <p:txBody>
          <a:bodyPr wrap="square" lIns="0" tIns="0" rIns="0" bIns="0" rtlCol="0" anchor="t"/>
          <a:lstStyle/>
          <a:p>
            <a:pPr algn="l" indent="0" marL="0">
              <a:lnSpc>
                <a:spcPct val="100000"/>
              </a:lnSpc>
              <a:buNone/>
            </a:pPr>
            <a:r>
              <a:rPr lang="en-US" sz="1295" b="1" dirty="0">
                <a:solidFill>
                  <a:srgbClr val="000000"/>
                </a:solidFill>
                <a:latin typeface="Arial" pitchFamily="34" charset="0"/>
                <a:ea typeface="Arial" pitchFamily="34" charset="-122"/>
                <a:cs typeface="Arial" pitchFamily="34" charset="-120"/>
              </a:rPr>
              <a:t>Прыжок и дождевые капли
</a:t>
            </a:r>
            <a:pPr algn="l" indent="0" marL="0">
              <a:lnSpc>
                <a:spcPct val="100000"/>
              </a:lnSpc>
              <a:buNone/>
            </a:pPr>
            <a:r>
              <a:rPr lang="en-US" sz="74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10" dirty="0">
                <a:solidFill>
                  <a:srgbClr val="000000"/>
                </a:solidFill>
                <a:latin typeface="Arial" pitchFamily="34" charset="0"/>
                <a:ea typeface="Arial" pitchFamily="34" charset="-122"/>
                <a:cs typeface="Arial" pitchFamily="34" charset="-120"/>
              </a:rPr>
              <a:t>Когда мы прыгаем, тело сначала поднимается, а потом возвращается обратно. Точно так же капли дождя и снежинки спускаются к земле. В природе это выглядит красиво, а работает всё та же сила тяжести.
</a:t>
            </a:r>
            <a:endParaRPr lang="en-US" sz="1295" dirty="0"/>
          </a:p>
        </p:txBody>
      </p:sp>
      <p:sp>
        <p:nvSpPr>
          <p:cNvPr id="14" name="Text 4"/>
          <p:cNvSpPr txBox="1"/>
          <p:nvPr/>
        </p:nvSpPr>
        <p:spPr>
          <a:xfrm>
            <a:off x="6215075" y="3354450"/>
            <a:ext cx="2414100" cy="1104300"/>
          </a:xfrm>
          <a:prstGeom prst="rect">
            <a:avLst/>
          </a:prstGeom>
          <a:noFill/>
          <a:ln/>
        </p:spPr>
        <p:txBody>
          <a:bodyPr wrap="square" lIns="0" tIns="0" rIns="0" bIns="0" rtlCol="0" anchor="t"/>
          <a:lstStyle/>
          <a:p>
            <a:pPr algn="l" indent="0" marL="0">
              <a:lnSpc>
                <a:spcPct val="100000"/>
              </a:lnSpc>
              <a:buNone/>
            </a:pPr>
            <a:r>
              <a:rPr lang="en-US" sz="1228" b="1" dirty="0">
                <a:solidFill>
                  <a:srgbClr val="000000"/>
                </a:solidFill>
                <a:latin typeface="Arial" pitchFamily="34" charset="0"/>
                <a:ea typeface="Arial" pitchFamily="34" charset="-122"/>
                <a:cs typeface="Arial" pitchFamily="34" charset="-120"/>
              </a:rPr>
              <a:t>Вещи на парте
</a:t>
            </a:r>
            <a:pPr algn="l" indent="0" marL="0">
              <a:lnSpc>
                <a:spcPct val="100000"/>
              </a:lnSpc>
              <a:buNone/>
            </a:pPr>
            <a:r>
              <a:rPr lang="en-US" sz="70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2" dirty="0">
                <a:solidFill>
                  <a:srgbClr val="000000"/>
                </a:solidFill>
                <a:latin typeface="Arial" pitchFamily="34" charset="0"/>
                <a:ea typeface="Arial" pitchFamily="34" charset="-122"/>
                <a:cs typeface="Arial" pitchFamily="34" charset="-120"/>
              </a:rPr>
              <a:t>Карандаши, тетради и пенал не улетают с парты сами по себе. Их удерживает притяжение Земли, поэтому они спокойно лежат на месте. Даже если мы не видим эту силу, она трудится каждый день без выходных.
</a:t>
            </a:r>
            <a:endParaRPr lang="en-US" sz="1228"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00750" y="1066800"/>
            <a:ext cx="7342500" cy="3021900"/>
          </a:xfrm>
          <a:prstGeom prst="rect">
            <a:avLst/>
          </a:prstGeom>
          <a:noFill/>
          <a:ln/>
        </p:spPr>
        <p:txBody>
          <a:bodyPr wrap="square" lIns="0" tIns="0" rIns="0" bIns="0" rtlCol="0" anchor="ctr"/>
          <a:lstStyle/>
          <a:p>
            <a:pPr algn="l" indent="0" marL="0">
              <a:lnSpc>
                <a:spcPct val="100000"/>
              </a:lnSpc>
              <a:buNone/>
            </a:pPr>
            <a:r>
              <a:rPr lang="en-US" sz="3800" b="1" dirty="0">
                <a:solidFill>
                  <a:srgbClr val="B62D04"/>
                </a:solidFill>
                <a:latin typeface="Arial" pitchFamily="34" charset="0"/>
                <a:ea typeface="Arial" pitchFamily="34" charset="-122"/>
                <a:cs typeface="Arial" pitchFamily="34" charset="-120"/>
              </a:rPr>
              <a:t>Земля держит нас рядом с собой
</a:t>
            </a:r>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Притяжение Земли помогает нам стоять, ходить, прыгать и жить на своей планете. Оно удерживает воздух, воду и все предметы рядом. Без него мир был бы совсем другим.
</a:t>
            </a:r>
            <a:endParaRPr lang="en-US" sz="3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2026-05-25T21:19:13Z</dcterms:created>
  <dcterms:modified xsi:type="dcterms:W3CDTF">2026-05-25T21:19:13Z</dcterms:modified>
</cp:coreProperties>
</file>