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5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транспорта и промышленности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70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заводы выбирают именно это место?
</a:t>
            </a:r>
            <a:endParaRPr lang="en-US" sz="4254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Дороги, железные дороги, порты и трубопроводы связывают территории, а промышленность выбирает места по сырью, энергии, кадрам и рынкам. Карты помогают увидеть эту логику.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3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транспорт влияет на размещение заводов
</a:t>
            </a:r>
            <a:endParaRPr lang="en-US" sz="2833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13251" y="342050"/>
            <a:ext cx="6810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понятия темы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915015" y="1613937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география изучает движение людей, грузов и потоков между районами, городами и портами. Она показывает, как территория включается в хозяйственные связи.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15015" y="1044450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география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914779" y="3380549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 — это производство товаров на предприятиях, от добычи и переработки до сборки и выпуска готовой продукции. Её размещение всегда связано с условиями работы.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1914779" y="2811062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5405715" y="1613937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означает выбор конкретного места для завода, фабрики или комбината. На решение влияют сырьё, энергия, рабочая сила, инфраструктура и рынок сбыта.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405715" y="1044450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5405479" y="3380549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Грузопоток — устойчивое направление перевозок между районами, узлами и рынками. Он отражает повторяющиеся потребности экономики и показывает, где транспорт особенно востребован.
</a:t>
            </a:r>
            <a:endParaRPr lang="en-US" sz="1343" dirty="0"/>
          </a:p>
        </p:txBody>
      </p:sp>
      <p:sp>
        <p:nvSpPr>
          <p:cNvPr id="17" name="Text 9"/>
          <p:cNvSpPr txBox="1"/>
          <p:nvPr/>
        </p:nvSpPr>
        <p:spPr>
          <a:xfrm>
            <a:off x="5405479" y="2811062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Грузопоток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карты транспорта и промышленности
</a:t>
            </a:r>
            <a:endParaRPr lang="en-US" sz="2654" dirty="0"/>
          </a:p>
        </p:txBody>
      </p:sp>
      <p:sp>
        <p:nvSpPr>
          <p:cNvPr id="10" name="Text 2"/>
          <p:cNvSpPr txBox="1"/>
          <p:nvPr/>
        </p:nvSpPr>
        <p:spPr>
          <a:xfrm>
            <a:off x="420361" y="1657668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Карты-схемы удобны для понимания связей: они показывают направления перевозок, пересечения путей и роль узлов. Чем проще схема, тем легче проследить общий маршрут.
</a:t>
            </a:r>
            <a:endParaRPr lang="en-US" sz="1128" dirty="0"/>
          </a:p>
        </p:txBody>
      </p:sp>
      <p:sp>
        <p:nvSpPr>
          <p:cNvPr id="11" name="Text 3"/>
          <p:cNvSpPr txBox="1"/>
          <p:nvPr/>
        </p:nvSpPr>
        <p:spPr>
          <a:xfrm>
            <a:off x="420361" y="1044444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Карты-схемы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20186" y="3371235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плотности помогают увидеть, где объектов больше всего. По ним можно определить промышленные районы, крупные транспортные узлы и зоны высокой нагрузки на сеть.
</a:t>
            </a:r>
            <a:endParaRPr lang="en-US" sz="1230" dirty="0"/>
          </a:p>
        </p:txBody>
      </p:sp>
      <p:sp>
        <p:nvSpPr>
          <p:cNvPr id="13" name="Text 5"/>
          <p:cNvSpPr txBox="1"/>
          <p:nvPr/>
        </p:nvSpPr>
        <p:spPr>
          <a:xfrm>
            <a:off x="420186" y="2758011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объектов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3076165" y="1657668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потоков показывают не только направление, но и относительную мощность перевозок. Толщина линии обычно связана с объёмом движения и позволяет быстро сравнивать маршруты.
</a:t>
            </a:r>
            <a:endParaRPr lang="en-US" sz="1128" dirty="0"/>
          </a:p>
        </p:txBody>
      </p:sp>
      <p:sp>
        <p:nvSpPr>
          <p:cNvPr id="15" name="Text 7"/>
          <p:cNvSpPr txBox="1"/>
          <p:nvPr/>
        </p:nvSpPr>
        <p:spPr>
          <a:xfrm>
            <a:off x="3076165" y="1044444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потоков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3075991" y="3371235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и масштаб обязательны для точного чтения карты. Без них невозможно правильно понять условные знаки, цвета, расстояния и реальные размеры показанных явлений.
</a:t>
            </a:r>
            <a:endParaRPr lang="en-US" sz="1236" dirty="0"/>
          </a:p>
        </p:txBody>
      </p:sp>
      <p:sp>
        <p:nvSpPr>
          <p:cNvPr id="17" name="Text 9"/>
          <p:cNvSpPr txBox="1"/>
          <p:nvPr/>
        </p:nvSpPr>
        <p:spPr>
          <a:xfrm>
            <a:off x="3075991" y="2758011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и масштаб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размещения промышленности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101325" y="1069650"/>
            <a:ext cx="2038800" cy="16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Сырьевой фактор
</a:t>
            </a:r>
            <a:pPr algn="l" indent="0" marL="0">
              <a:lnSpc>
                <a:spcPct val="100000"/>
              </a:lnSpc>
              <a:buNone/>
            </a:pPr>
            <a:r>
              <a:rPr lang="en-US" sz="2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Сырьевой фактор особенно важен там, где сырьё тяжёлое, объёмное или быстро теряет качество при перевозке. Поэтому предприятия часто располагают ближе к источнику сырья.
</a:t>
            </a:r>
            <a:endParaRPr lang="en-US" sz="1455" dirty="0"/>
          </a:p>
        </p:txBody>
      </p:sp>
      <p:sp>
        <p:nvSpPr>
          <p:cNvPr id="12" name="Text 3"/>
          <p:cNvSpPr txBox="1"/>
          <p:nvPr/>
        </p:nvSpPr>
        <p:spPr>
          <a:xfrm>
            <a:off x="3893193" y="1069650"/>
            <a:ext cx="2038800" cy="16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фактор
</a:t>
            </a:r>
            <a:pPr algn="l" indent="0" marL="0">
              <a:lnSpc>
                <a:spcPct val="100000"/>
              </a:lnSpc>
              <a:buNone/>
            </a:pPr>
            <a:r>
              <a:rPr lang="en-US" sz="25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фактор определяет размещение энергоёмких производств, прежде всего металлургии и химии. Им нужны стабильные и мощные источники энергии, а не только удобный участок.
</a:t>
            </a:r>
            <a:endParaRPr lang="en-US" sz="1344" dirty="0"/>
          </a:p>
        </p:txBody>
      </p:sp>
      <p:sp>
        <p:nvSpPr>
          <p:cNvPr id="13" name="Text 4"/>
          <p:cNvSpPr txBox="1"/>
          <p:nvPr/>
        </p:nvSpPr>
        <p:spPr>
          <a:xfrm>
            <a:off x="6685074" y="1069650"/>
            <a:ext cx="2038800" cy="16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Трудовой фактор
</a:t>
            </a:r>
            <a:pPr algn="l" indent="0" marL="0">
              <a:lnSpc>
                <a:spcPct val="100000"/>
              </a:lnSpc>
              <a:buNone/>
            </a:pPr>
            <a:r>
              <a:rPr lang="en-US" sz="2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Трудовой фактор важен для отраслей, которым нужны квалифицированные кадры, инженеры и рабочие. Такие предприятия чаще возникают в городах и промышленных центрах.
</a:t>
            </a:r>
            <a:endParaRPr lang="en-US" sz="1370" dirty="0"/>
          </a:p>
        </p:txBody>
      </p:sp>
      <p:sp>
        <p:nvSpPr>
          <p:cNvPr id="14" name="Text 5"/>
          <p:cNvSpPr txBox="1"/>
          <p:nvPr/>
        </p:nvSpPr>
        <p:spPr>
          <a:xfrm>
            <a:off x="1101325" y="2823663"/>
            <a:ext cx="2038800" cy="16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Потребительский фактор
</a:t>
            </a:r>
            <a:pPr algn="l" indent="0" marL="0">
              <a:lnSpc>
                <a:spcPct val="100000"/>
              </a:lnSpc>
              <a:buNone/>
            </a:pPr>
            <a:r>
              <a:rPr lang="en-US" sz="25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Потребительский фактор усиливает значение крупных рынков сбыта. Чем ближе предприятие к покупателю, тем проще организовать поставки и быстрее реагировать на спрос.
</a:t>
            </a:r>
            <a:endParaRPr lang="en-US" sz="1344" dirty="0"/>
          </a:p>
        </p:txBody>
      </p:sp>
      <p:sp>
        <p:nvSpPr>
          <p:cNvPr id="15" name="Text 6"/>
          <p:cNvSpPr txBox="1"/>
          <p:nvPr/>
        </p:nvSpPr>
        <p:spPr>
          <a:xfrm>
            <a:off x="3893193" y="2823663"/>
            <a:ext cx="2038800" cy="16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Инфраструктурный фактор
</a:t>
            </a:r>
            <a:pPr algn="l" indent="0" marL="0">
              <a:lnSpc>
                <a:spcPct val="100000"/>
              </a:lnSpc>
              <a:buNone/>
            </a:pPr>
            <a:r>
              <a:rPr lang="en-US" sz="25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Инфраструктурный фактор связан с дорогами, узлами, складами и связью между предприятиями. Хорошая инфраструктура снижает риски и делает производство более устойчивым.
</a:t>
            </a:r>
            <a:endParaRPr lang="en-US" sz="134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13251" y="342050"/>
            <a:ext cx="6810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9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транспорт влияет на себестоимость
</a:t>
            </a:r>
            <a:endParaRPr lang="en-US" sz="2669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915015" y="1613937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Перевозка сырья и готовой продукции входит в общие затраты предприятия. Если маршрут длинный или сложный, себестоимость растёт, а конкурентоспособность товара снижается.
</a:t>
            </a:r>
            <a:endParaRPr lang="en-US" sz="1256" dirty="0"/>
          </a:p>
        </p:txBody>
      </p:sp>
      <p:sp>
        <p:nvSpPr>
          <p:cNvPr id="11" name="Text 3"/>
          <p:cNvSpPr txBox="1"/>
          <p:nvPr/>
        </p:nvSpPr>
        <p:spPr>
          <a:xfrm>
            <a:off x="1915015" y="1044450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перевозок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914779" y="3380549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Надёжные поставки уменьшают простои оборудования и перебои в работе. Для промышленности это особенно важно, потому что остановка производства сразу ведёт к потерям.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1914779" y="2811062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работы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5405715" y="1613937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ограничения, задержки и перегрузка дорог повышают риск срыва сроков. Поэтому предприятия стремятся выбирать места, где логистика работает без лишних потерь времени.
</a:t>
            </a:r>
            <a:endParaRPr lang="en-US" sz="1319" dirty="0"/>
          </a:p>
        </p:txBody>
      </p:sp>
      <p:sp>
        <p:nvSpPr>
          <p:cNvPr id="15" name="Text 7"/>
          <p:cNvSpPr txBox="1"/>
          <p:nvPr/>
        </p:nvSpPr>
        <p:spPr>
          <a:xfrm>
            <a:off x="5405715" y="1044450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поставок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5405479" y="3380549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магистралям сокращает расстояние доставки и упрощает снабжение. Именно поэтому транспортная доступность часто становится решающим аргументом при выборе площадки.
</a:t>
            </a:r>
            <a:endParaRPr lang="en-US" sz="1287" dirty="0"/>
          </a:p>
        </p:txBody>
      </p:sp>
      <p:sp>
        <p:nvSpPr>
          <p:cNvPr id="17" name="Text 9"/>
          <p:cNvSpPr txBox="1"/>
          <p:nvPr/>
        </p:nvSpPr>
        <p:spPr>
          <a:xfrm>
            <a:off x="5405479" y="2811062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места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видно, что самые устойчивые потоки возникают там, где спрос повторяется регулярно и маршрут остаётся выгодным.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Нефть, руда и уголь формируют особенно устойчивые маршруты; контейнеры и зерно сильнее зависят от узлов и портов.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теме; условные значения для иллюстрации закономерностей.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Грузопотоки и устойчивые маршруты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861333"/>
            <a:ext cx="4151400" cy="13247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выбирают по дальности, массе груза и срочности доставки. У каждого вида есть своя специализация.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Железная дорога и море эффективны для больших партий, а автомобильный транспорт выигрывает там, где важны гибкость и доставка «до двери».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транспорта и их специализация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курсу географии транспорта.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узлы как точки притяжения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20361" y="1657668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 объединяет морские, железнодорожные и автомобильные связи. Здесь грузы перегружают, хранят и распределяют, поэтому рядом быстро появляются склады, терминалы и сервисные предприятия.
</a:t>
            </a:r>
            <a:endParaRPr lang="en-US" sz="1109" dirty="0"/>
          </a:p>
        </p:txBody>
      </p:sp>
      <p:sp>
        <p:nvSpPr>
          <p:cNvPr id="11" name="Text 3"/>
          <p:cNvSpPr txBox="1"/>
          <p:nvPr/>
        </p:nvSpPr>
        <p:spPr>
          <a:xfrm>
            <a:off x="420361" y="1044444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Портовые узлы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20186" y="3371235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Сортировочные станции и крупные развязки упорядочивают движение потоков. Они позволяют направлять грузы по нужным маршрутам и сокращают время на пересадку и перегрузку.
</a:t>
            </a:r>
            <a:endParaRPr lang="en-US" sz="1159" dirty="0"/>
          </a:p>
        </p:txBody>
      </p:sp>
      <p:sp>
        <p:nvSpPr>
          <p:cNvPr id="13" name="Text 5"/>
          <p:cNvSpPr txBox="1"/>
          <p:nvPr/>
        </p:nvSpPr>
        <p:spPr>
          <a:xfrm>
            <a:off x="420186" y="2758011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Железнодорожные узлы
</a:t>
            </a:r>
            <a:endParaRPr lang="en-US" sz="1564" dirty="0"/>
          </a:p>
        </p:txBody>
      </p:sp>
      <p:sp>
        <p:nvSpPr>
          <p:cNvPr id="14" name="Text 6"/>
          <p:cNvSpPr txBox="1"/>
          <p:nvPr/>
        </p:nvSpPr>
        <p:spPr>
          <a:xfrm>
            <a:off x="3076165" y="1657668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Логистические центры работают как точки распределения товаров. В них сочетаются складирование, упаковка, обработка заказов и подготовка продукции к дальнейшей отправке.
</a:t>
            </a:r>
            <a:endParaRPr lang="en-US" sz="1188" dirty="0"/>
          </a:p>
        </p:txBody>
      </p:sp>
      <p:sp>
        <p:nvSpPr>
          <p:cNvPr id="15" name="Text 7"/>
          <p:cNvSpPr txBox="1"/>
          <p:nvPr/>
        </p:nvSpPr>
        <p:spPr>
          <a:xfrm>
            <a:off x="3076165" y="1044444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Логистические центры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3075991" y="3371235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пропускная способность узла, тем сильнее он притягивает предприятия. Производству выгодно находиться рядом, если важны быстрый вывоз продукции и надёжное снабжение.
</a:t>
            </a:r>
            <a:endParaRPr lang="en-US" sz="1155" dirty="0"/>
          </a:p>
        </p:txBody>
      </p:sp>
      <p:sp>
        <p:nvSpPr>
          <p:cNvPr id="17" name="Text 9"/>
          <p:cNvSpPr txBox="1"/>
          <p:nvPr/>
        </p:nvSpPr>
        <p:spPr>
          <a:xfrm>
            <a:off x="3075991" y="2758011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притяжения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коридоры и региональное 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о том, как транспортная связность влияет на развитие территорий.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тяжёлых отраслей особенно важны массовые перевозки: один крупный производственный узел может ежедневно получать тысячи тонн сырья и топлива.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сырья и топлива проходят через крупные узлы ежедневно.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435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тысячи тонн
</a:t>
            </a:r>
            <a:endParaRPr lang="en-US" sz="5435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логике размещения тяжёлой промышленности и грузовых перевозок.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машиностроении решает не только расстояние, но и частота поставок: чем чаще идут детали и узлы, тем устойчивее сборка и ниже риск простоя.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запас поставок часто нужен, чтобы не останавливать сборочное производство.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31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2–3 дня
</a:t>
            </a:r>
            <a:endParaRPr lang="en-US" sz="631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принципам организации кооперационных поставок в промышленности.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сырьё приходит по воде
</a:t>
            </a:r>
            <a:pPr algn="ctr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берегу крупного порта сырьё приходит без лишних перегрузок: танкеры, терминалы и резервуары работают как единая система. Здесь особенно заметна связь между морским транспортом и непрерывной переработкой.
</a:t>
            </a:r>
            <a:endParaRPr lang="en-US" sz="1181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Трубопровод как линия снабжения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трубопровода предприятие получает стабильный поток нефти или полуфабрикатов. Это сокращает число операций на маршруте и помогает держать производство в ритме, когда важна не только скорость, но и надёжность.
</a:t>
            </a:r>
            <a:endParaRPr lang="en-US" sz="1083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Площадка, где сходятся маршруты
</a:t>
            </a:r>
            <a:pPr algn="ctr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Крупная промышленная площадка рядом с несколькими видами транспорта становится удобной точкой перераспределения потоков. Сюда легче подвозить сырьё, отгружать продукцию и связывать завод с другими предприятиями цепочки.
</a:t>
            </a:r>
            <a:endParaRPr lang="en-US" sz="1083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типичные сцены нефтехимии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размещение часто определяется одним главным грузом: там, где его проще и дешевле доставлять, предприятие быстрее выходит на устойчивую работу.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груз обычно задаёт выбор места сильнее остальных факторов.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31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631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факторам размещения промышленных предприятий.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1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транспортно-промышленных связей
</a:t>
            </a:r>
            <a:endParaRPr lang="en-US" sz="1910" dirty="0"/>
          </a:p>
        </p:txBody>
      </p:sp>
      <p:sp>
        <p:nvSpPr>
          <p:cNvPr id="10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799442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дорога или узел работают на пределе, поставки становятся медленнее и дороже. Даже небольшая задержка может нарушить график производства и увеличить складские запасы.
</a:t>
            </a:r>
            <a:endParaRPr lang="en-US" sz="1183" dirty="0"/>
          </a:p>
        </p:txBody>
      </p:sp>
      <p:sp>
        <p:nvSpPr>
          <p:cNvPr id="12" name="Text 3"/>
          <p:cNvSpPr txBox="1"/>
          <p:nvPr/>
        </p:nvSpPr>
        <p:spPr>
          <a:xfrm>
            <a:off x="3799442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Узкие места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3799274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ограничения меняют доступность маршрутов: паводок, ледовая обстановка или распутица усложняют перевозки и заставляют предприятия заранее перестраивать логистику.
</a:t>
            </a:r>
            <a:endParaRPr lang="en-US" sz="1128" dirty="0"/>
          </a:p>
        </p:txBody>
      </p:sp>
      <p:sp>
        <p:nvSpPr>
          <p:cNvPr id="14" name="Text 5"/>
          <p:cNvSpPr txBox="1"/>
          <p:nvPr/>
        </p:nvSpPr>
        <p:spPr>
          <a:xfrm>
            <a:off x="3799274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Сезонность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6356296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Изношенная инфраструктура повышает аварийность и расходы на ремонт. Для промышленности это означает более высокий риск сбоев, особенно при регулярных массовых перевозках.
</a:t>
            </a:r>
            <a:endParaRPr lang="en-US" sz="1144" dirty="0"/>
          </a:p>
        </p:txBody>
      </p:sp>
      <p:sp>
        <p:nvSpPr>
          <p:cNvPr id="16" name="Text 7"/>
          <p:cNvSpPr txBox="1"/>
          <p:nvPr/>
        </p:nvSpPr>
        <p:spPr>
          <a:xfrm>
            <a:off x="6356296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Износ сети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6356128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грузового трафика усиливает шум, пыль и выбросы в районах, где сосредоточены склады, дороги и предприятия. Поэтому транспорт и экология должны рассматриваться вместе.
</a:t>
            </a:r>
            <a:endParaRPr lang="en-US" sz="1179" dirty="0"/>
          </a:p>
        </p:txBody>
      </p:sp>
      <p:sp>
        <p:nvSpPr>
          <p:cNvPr id="18" name="Text 9"/>
          <p:cNvSpPr txBox="1"/>
          <p:nvPr/>
        </p:nvSpPr>
        <p:spPr>
          <a:xfrm>
            <a:off x="6356128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нагрузка
</a:t>
            </a:r>
            <a:endParaRPr lang="en-US" sz="155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более устойчивой логистике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выбор маршрутов и расположения снижает затраты, выбросы и число ненужных перемещений.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сырья до потребителя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цепочки поставок от добычи до продажи показывает, как транспорт связывает все этапы в единую систему.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0319" y="1068000"/>
            <a:ext cx="4978662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три ситуации и определите, какой фактор делает каждое место наиболее выгодным для размещения предприятия.
</a:t>
            </a:r>
            <a:pPr algn="l" indent="0" marL="0">
              <a:lnSpc>
                <a:spcPct val="100000"/>
              </a:lnSpc>
              <a:buNone/>
            </a:pPr>
            <a:r>
              <a:rPr lang="en-US" sz="15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варианта есть сильная сторона, но решающим становится главный груз, рынок или доступ к кадрам и инфраструктуре.
</a:t>
            </a:r>
            <a:endParaRPr lang="en-US" sz="1519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вариантов размещения
</a:t>
            </a:r>
            <a:endParaRPr lang="en-US" sz="2730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факторам размещения промышленности.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закономерности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1101325" y="1069650"/>
            <a:ext cx="2038800" cy="16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5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делает территории доступными: чем лучше связность, тем проще перемещать сырьё, работников и готовую продукцию. Поэтому дороги, железные линии и порты формируют географию производства.
</a:t>
            </a:r>
            <a:endParaRPr lang="en-US" sz="1361" dirty="0"/>
          </a:p>
        </p:txBody>
      </p:sp>
      <p:sp>
        <p:nvSpPr>
          <p:cNvPr id="11" name="Text 3"/>
          <p:cNvSpPr txBox="1"/>
          <p:nvPr/>
        </p:nvSpPr>
        <p:spPr>
          <a:xfrm>
            <a:off x="3893193" y="1069650"/>
            <a:ext cx="2038800" cy="16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Узлы и коридоры
</a:t>
            </a:r>
            <a:pPr algn="l" indent="0" marL="0">
              <a:lnSpc>
                <a:spcPct val="100000"/>
              </a:lnSpc>
              <a:buNone/>
            </a:pPr>
            <a:r>
              <a:rPr lang="en-US" sz="28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тяготеет к узлам и коридорам, где можно быстро получать ресурсы и отправлять товары. Вне магистралей возрастают издержки и растёт риск изоляции.
</a:t>
            </a:r>
            <a:endParaRPr lang="en-US" sz="1497" dirty="0"/>
          </a:p>
        </p:txBody>
      </p:sp>
      <p:sp>
        <p:nvSpPr>
          <p:cNvPr id="12" name="Text 4"/>
          <p:cNvSpPr txBox="1"/>
          <p:nvPr/>
        </p:nvSpPr>
        <p:spPr>
          <a:xfrm>
            <a:off x="6685074" y="1069650"/>
            <a:ext cx="2038800" cy="16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транспорта
</a:t>
            </a:r>
            <a:pPr algn="l" indent="0" marL="0">
              <a:lnSpc>
                <a:spcPct val="100000"/>
              </a:lnSpc>
              <a:buNone/>
            </a:pPr>
            <a:r>
              <a:rPr lang="en-US" sz="25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и массовые грузы чаще выбирают железную дорогу и трубопроводы. Эти виды транспорта лучше подходят для больших объёмов и регулярных поставок на дальние расстояния.
</a:t>
            </a:r>
            <a:endParaRPr lang="en-US" sz="1344" dirty="0"/>
          </a:p>
        </p:txBody>
      </p:sp>
      <p:sp>
        <p:nvSpPr>
          <p:cNvPr id="13" name="Text 5"/>
          <p:cNvSpPr txBox="1"/>
          <p:nvPr/>
        </p:nvSpPr>
        <p:spPr>
          <a:xfrm>
            <a:off x="3893200" y="2779014"/>
            <a:ext cx="2038800" cy="16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портов
</a:t>
            </a:r>
            <a:pPr algn="l" indent="0" marL="0">
              <a:lnSpc>
                <a:spcPct val="100000"/>
              </a:lnSpc>
              <a:buNone/>
            </a:pPr>
            <a:r>
              <a:rPr lang="en-US" sz="2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порты усиливают экспортные возможности и соединяют внутренние районы с мировым рынком. Для сырья, топлива и контейнеров это один из самых выгодных каналов движения.
</a:t>
            </a:r>
            <a:endParaRPr lang="en-US" sz="1425" dirty="0"/>
          </a:p>
        </p:txBody>
      </p:sp>
      <p:sp>
        <p:nvSpPr>
          <p:cNvPr id="14" name="Text 6"/>
          <p:cNvSpPr txBox="1"/>
          <p:nvPr/>
        </p:nvSpPr>
        <p:spPr>
          <a:xfrm>
            <a:off x="6685068" y="2779014"/>
            <a:ext cx="2038800" cy="16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Взаимосвязанность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5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Кооперация связывает предприятия в одну сеть: сбой у одного участника отражается на других. Поэтому размещение заводов всё чаще рассматривают как часть общей инфраструктурной системы.
</a:t>
            </a:r>
            <a:endParaRPr lang="en-US" sz="136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3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промышленность создают карту хозяйства
</a:t>
            </a:r>
            <a:pPr algn="ctr" indent="0" marL="0">
              <a:lnSpc>
                <a:spcPct val="100000"/>
              </a:lnSpc>
              <a:buNone/>
            </a:pPr>
            <a:r>
              <a:rPr lang="en-US" sz="145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не просто обслуживает промышленность, а задаёт ей возможности и ограничения. Заводы выбирают место там, где доступность, надёжность и издержки складываются в выгодное сочетание.
</a:t>
            </a:r>
            <a:endParaRPr lang="en-US" sz="363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2026-07-27T02:38:19Z</dcterms:created>
  <dcterms:modified xsi:type="dcterms:W3CDTF">2026-07-27T02:38:19Z</dcterms:modified>
</cp:coreProperties>
</file>