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jpe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jpe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jpeg"/><Relationship Id="rId5" Type="http://schemas.openxmlformats.org/officeDocument/2006/relationships/image" Target="../media/image-11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65300" y="-46089"/>
            <a:ext cx="9274500" cy="524407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988250" y="1660500"/>
            <a:ext cx="5167500" cy="182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двудольных: ключевые семейства и их значение
</a:t>
            </a:r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Двудольные растения — основа растительного мира и важные элементы экосистем.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111500" y="4642675"/>
            <a:ext cx="4961700" cy="40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10632" y="501325"/>
            <a:ext cx="3754987" cy="4206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37925" y="1985375"/>
            <a:ext cx="4234200" cy="19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Двудольные — крупная группа цветковых с двумя семядолями, более 200 тысяч видов по всему миру. Они играют ключевую роль в природе и сельском хозяйстве благодаря разнообразию и полезным свойствам.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37925" y="393900"/>
            <a:ext cx="4366200" cy="94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Систематика и роль двудольных в природе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8575" y="3003627"/>
            <a:ext cx="2700000" cy="178769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99475" y="3003627"/>
            <a:ext cx="2700000" cy="178769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980475" y="3003627"/>
            <a:ext cx="2700000" cy="1787695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418525" y="393900"/>
            <a:ext cx="8262000" cy="33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признаки двудольных растений
</a:t>
            </a:r>
            <a:endParaRPr lang="en-US" sz="2400" dirty="0"/>
          </a:p>
        </p:txBody>
      </p:sp>
      <p:sp>
        <p:nvSpPr>
          <p:cNvPr id="12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3" name="Text 2"/>
          <p:cNvSpPr txBox="1"/>
          <p:nvPr/>
        </p:nvSpPr>
        <p:spPr>
          <a:xfrm>
            <a:off x="847125" y="1180555"/>
            <a:ext cx="2039700" cy="15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семядоли в семени
</a:t>
            </a:r>
            <a:pPr algn="l" indent="0" marL="0">
              <a:lnSpc>
                <a:spcPct val="115000"/>
              </a:lnSpc>
              <a:buNone/>
            </a:pPr>
            <a:r>
              <a:rPr lang="en-US" sz="11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двудольных зародыш содержит две семядоли — первые листья растения. Это отличительный признак от однодольных, где семядоля всего одна.
</a:t>
            </a:r>
            <a:endParaRPr lang="en-US" sz="1027" dirty="0"/>
          </a:p>
        </p:txBody>
      </p:sp>
      <p:sp>
        <p:nvSpPr>
          <p:cNvPr id="14" name="Text 3"/>
          <p:cNvSpPr txBox="1"/>
          <p:nvPr/>
        </p:nvSpPr>
        <p:spPr>
          <a:xfrm>
            <a:off x="3677675" y="1180555"/>
            <a:ext cx="2039700" cy="15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Сетчатое жилкование листьев
</a:t>
            </a:r>
            <a:pPr algn="l" indent="0" marL="0">
              <a:lnSpc>
                <a:spcPct val="115000"/>
              </a:lnSpc>
              <a:buNone/>
            </a:pPr>
            <a:r>
              <a:rPr lang="en-US" sz="11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Листья двудольных имеют сетчатую структуру жилок, что обеспечивает эффективное питание и поддержку тканей листа.
</a:t>
            </a:r>
            <a:endParaRPr lang="en-US" sz="1027" dirty="0"/>
          </a:p>
        </p:txBody>
      </p:sp>
      <p:sp>
        <p:nvSpPr>
          <p:cNvPr id="15" name="Text 4"/>
          <p:cNvSpPr txBox="1"/>
          <p:nvPr/>
        </p:nvSpPr>
        <p:spPr>
          <a:xfrm>
            <a:off x="6458600" y="1180555"/>
            <a:ext cx="2039700" cy="15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Камбий и корневая система
</a:t>
            </a:r>
            <a:pPr algn="l" indent="0" marL="0">
              <a:lnSpc>
                <a:spcPct val="115000"/>
              </a:lnSpc>
              <a:buNone/>
            </a:pPr>
            <a:r>
              <a:rPr lang="en-US" sz="11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Наличие камбия позволяет стеблю утолщаться, а стержневая корневая система помогает удерживать растение и добывать влагу глубоко из почвы.
</a:t>
            </a:r>
            <a:endParaRPr lang="en-US" sz="1027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51800" y="1216545"/>
            <a:ext cx="4392300" cy="319985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77725" y="1429875"/>
            <a:ext cx="3555600" cy="11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Бобовые включают около 19 тысяч видов, преимущественно травянистые растения, но есть и кустарники с деревьями. Их плод — боб, обычно раскрывающийся по двум швам.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777725" y="3109275"/>
            <a:ext cx="3555600" cy="11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них характерен симбиоз с клубеньковыми бактериями, фиксирующими атмосферный азот, что улучшает плодородие почв. Известные представители — горох, клевер, фасоль.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538925" y="393900"/>
            <a:ext cx="80916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Семейство Бобовые: общее описание
</a:t>
            </a:r>
            <a:endParaRPr lang="en-US" sz="2400" dirty="0"/>
          </a:p>
        </p:txBody>
      </p:sp>
      <p:sp>
        <p:nvSpPr>
          <p:cNvPr id="8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183700" y="1565975"/>
            <a:ext cx="2517000" cy="247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Основными опылителями являются пчёлы и бабочки, которые благодаря строению цветка легко собирают нектар и разносят пыльцу между растениями.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18525" y="1565975"/>
            <a:ext cx="2380800" cy="247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Цветки имеют неправильную форму с венчиком из пяти лепестков: парус сверху, по два весла по бокам и лодочка внизу, придающая характерный вид.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338125" y="1565975"/>
            <a:ext cx="2380800" cy="247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Тычинки часто срастаются, образуя трубку, что способствует эффективному опылению насекомыми, привлекаемыми яркой окраской и специфической формой.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18525" y="393900"/>
            <a:ext cx="8211900" cy="33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цветка бобовых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75729" y="1521533"/>
            <a:ext cx="4149693" cy="2401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74625" y="4073600"/>
            <a:ext cx="42276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Международная база по ботанике растений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415925" y="1699750"/>
            <a:ext cx="3540900" cy="203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Основное разнообразие бобовых сосредоточено в тропических регионах, особенно в Южной Америке и Африке.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Распределение свидетельствует о приспособленности бобовых к тёплым климатам и их важности для тропических экосистем.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15925" y="393900"/>
            <a:ext cx="8214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Распределение бобовых по континентам
</a:t>
            </a:r>
            <a:endParaRPr lang="en-US" sz="2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37581" y="1289425"/>
            <a:ext cx="218400" cy="218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89881" y="1289425"/>
            <a:ext cx="218400" cy="218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37581" y="3180415"/>
            <a:ext cx="218400" cy="17472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889881" y="3170708"/>
            <a:ext cx="218400" cy="194133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37920" y="393900"/>
            <a:ext cx="84387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Экономическое значение бобовых
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541125" y="1743250"/>
            <a:ext cx="3706500" cy="82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Бобовые — главный растительный белок: фасоль, чечевица и горох широко потребляются в пищу по всему миру.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1044400" y="1195575"/>
            <a:ext cx="32370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 белка
</a:t>
            </a:r>
            <a:endParaRPr lang="en-US" sz="1300" dirty="0"/>
          </a:p>
        </p:txBody>
      </p:sp>
      <p:sp>
        <p:nvSpPr>
          <p:cNvPr id="14" name="Text 4"/>
          <p:cNvSpPr txBox="1"/>
          <p:nvPr/>
        </p:nvSpPr>
        <p:spPr>
          <a:xfrm>
            <a:off x="4793425" y="1743250"/>
            <a:ext cx="3706500" cy="82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Симбиоз с бактериями обогащает почву азотом, повышая её плодородие и снижая потребность в химических удобрениях.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5284550" y="1205175"/>
            <a:ext cx="32493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Улучшение почвы
</a:t>
            </a:r>
            <a:endParaRPr lang="en-US" sz="1300" dirty="0"/>
          </a:p>
        </p:txBody>
      </p:sp>
      <p:sp>
        <p:nvSpPr>
          <p:cNvPr id="16" name="Text 6"/>
          <p:cNvSpPr txBox="1"/>
          <p:nvPr/>
        </p:nvSpPr>
        <p:spPr>
          <a:xfrm>
            <a:off x="541125" y="3588893"/>
            <a:ext cx="3740400" cy="82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Используются для севооборотов, способствуя восстановлению почвы, а также как кормовые культуры для животных.
</a:t>
            </a:r>
            <a:endParaRPr lang="en-US" sz="1100" dirty="0"/>
          </a:p>
        </p:txBody>
      </p:sp>
      <p:sp>
        <p:nvSpPr>
          <p:cNvPr id="17" name="Text 7"/>
          <p:cNvSpPr txBox="1"/>
          <p:nvPr/>
        </p:nvSpPr>
        <p:spPr>
          <a:xfrm>
            <a:off x="1044400" y="3071625"/>
            <a:ext cx="32370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Севооборот и корм
</a:t>
            </a:r>
            <a:endParaRPr lang="en-US" sz="1300" dirty="0"/>
          </a:p>
        </p:txBody>
      </p:sp>
      <p:sp>
        <p:nvSpPr>
          <p:cNvPr id="18" name="Text 8"/>
          <p:cNvSpPr txBox="1"/>
          <p:nvPr/>
        </p:nvSpPr>
        <p:spPr>
          <a:xfrm>
            <a:off x="4793425" y="3588892"/>
            <a:ext cx="3740400" cy="82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фармацевтике бобовые служат источником полезных соединений, а в пищевой промышленности — компонентами и добавками.
</a:t>
            </a:r>
            <a:endParaRPr lang="en-US" sz="1100" dirty="0"/>
          </a:p>
        </p:txBody>
      </p:sp>
      <p:sp>
        <p:nvSpPr>
          <p:cNvPr id="19" name="Text 9"/>
          <p:cNvSpPr txBox="1"/>
          <p:nvPr/>
        </p:nvSpPr>
        <p:spPr>
          <a:xfrm>
            <a:off x="5296700" y="3062025"/>
            <a:ext cx="32373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Применение в медицине и пище
</a:t>
            </a:r>
            <a:endParaRPr lang="en-US" sz="13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1100" y="953355"/>
            <a:ext cx="4124700" cy="377829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1100" y="393900"/>
            <a:ext cx="83115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Семейство Паслёновые: основная характеристика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4545800" y="3070050"/>
            <a:ext cx="3898500" cy="12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Типы плодов и их значение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Плоды бывают ягодами, например томат и картофель, богатыми витаминами, и коробочками, как у табака, с семенами для распространения.
</a:t>
            </a:r>
            <a:endParaRPr lang="en-US" sz="1300" dirty="0"/>
          </a:p>
        </p:txBody>
      </p:sp>
      <p:sp>
        <p:nvSpPr>
          <p:cNvPr id="7" name="Text 3"/>
          <p:cNvSpPr txBox="1"/>
          <p:nvPr/>
        </p:nvSpPr>
        <p:spPr>
          <a:xfrm>
            <a:off x="4545800" y="1262250"/>
            <a:ext cx="3898500" cy="12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и морфология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Паслёновые насчитывают свыше 3000 видов, включая травы и кустарники с разнообразной формой листьев и цветков. Цветки часто правильные, с пятью лепестками.
</a:t>
            </a:r>
            <a:endParaRPr lang="en-US" sz="13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0100" y="1942839"/>
            <a:ext cx="4152000" cy="153257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20100" y="4191525"/>
            <a:ext cx="35547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Аграрные отчёты стран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957350" y="2001700"/>
            <a:ext cx="3696300" cy="171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демонстрирует основные признаки и области выращивания ключевых паслёновых культур.
</a:t>
            </a:r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культура уникальна по питательности и географии выращивания, важна для разных региональных рационов.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420100" y="393900"/>
            <a:ext cx="84933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культурных паслёновых
</a:t>
            </a:r>
            <a:endParaRPr lang="en-US" sz="2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37250" y="1470975"/>
            <a:ext cx="5367000" cy="76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Белена содержит алкалоиды, такие как атропин, используемые в медицине, но опасные в большом количестве для человека и животных.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637250" y="2638079"/>
            <a:ext cx="5367000" cy="76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Дурман выделяется скополамином, который может вызывать сильное отравление при неправильном использовании и требует осторожности при обращении.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637250" y="3769425"/>
            <a:ext cx="5367000" cy="76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Паслён чёрный тоже содержит токсичные вещества, поэтому дикие виды паслёновых важны для изучения и контроля в природе.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37925" y="393900"/>
            <a:ext cx="83889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Ядовитые представители паслёновых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8575" y="977323"/>
            <a:ext cx="2700000" cy="226230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99487" y="977323"/>
            <a:ext cx="2700000" cy="226230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980400" y="977323"/>
            <a:ext cx="2700000" cy="2262305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418525" y="3706575"/>
            <a:ext cx="2700000" cy="108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Семейство Сложноцветные включает свыше 32 000 видов, делая его самым многочисленным среди двудольных. Эти растения обитают в самых разных климатических зонах, от тропиков до умеренных широт.
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418525" y="3273625"/>
            <a:ext cx="27000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и количество видов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195375" y="3706575"/>
            <a:ext cx="2700000" cy="108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Характерная особенность сложноцветных — особое соцветие, называемое «корзинка». Оно состоит из множества мелких цветков, объединённых в единое целое, что придаёт растению эффектный внешний вид.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3195375" y="3273625"/>
            <a:ext cx="27000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соцветия — корзинка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5980400" y="3706575"/>
            <a:ext cx="2700000" cy="108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широко известным представителям семейства относятся подсолнечник, ромашка и тысячелистник. Эти растения играют важную роль в природе и используются человеком во многих сферах жизни.
</a:t>
            </a:r>
            <a:endParaRPr lang="en-US" sz="900" dirty="0"/>
          </a:p>
        </p:txBody>
      </p:sp>
      <p:sp>
        <p:nvSpPr>
          <p:cNvPr id="13" name="Text 6"/>
          <p:cNvSpPr txBox="1"/>
          <p:nvPr/>
        </p:nvSpPr>
        <p:spPr>
          <a:xfrm>
            <a:off x="5980400" y="3273625"/>
            <a:ext cx="27000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Знакомые представители
</a:t>
            </a:r>
            <a:endParaRPr lang="en-US" sz="1200" dirty="0"/>
          </a:p>
        </p:txBody>
      </p:sp>
      <p:sp>
        <p:nvSpPr>
          <p:cNvPr id="14" name="Text 7"/>
          <p:cNvSpPr txBox="1"/>
          <p:nvPr/>
        </p:nvSpPr>
        <p:spPr>
          <a:xfrm>
            <a:off x="418525" y="393900"/>
            <a:ext cx="8262000" cy="33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Уникальные особенности семейства Сложноцветные
</a:t>
            </a:r>
            <a:endParaRPr lang="en-US" sz="2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7412" y="1631450"/>
            <a:ext cx="8261425" cy="3159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15925" y="393900"/>
            <a:ext cx="8264400" cy="6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соцветия «корзинка» у сложноцветных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418525" y="1096575"/>
            <a:ext cx="7712700" cy="4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основных частей на примере подсолнечника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8525" y="393900"/>
            <a:ext cx="83199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видов опыления сложноцветных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681162" y="1392851"/>
            <a:ext cx="3504221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Основной способ опыления сложноцветных — насекомые: пчёлы, бабочки и жуки привлекаются яркой окраской и обилием нектара.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844181" y="1392926"/>
            <a:ext cx="3504221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виды способны к самоопылению, что помогает им выживать в условиях недостатка опылителей.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681162" y="3266233"/>
            <a:ext cx="3504221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Опыление ветром у сложноцветных встречается реже, но даёт преимущество в открытых и ветреных территориях.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4844181" y="3266233"/>
            <a:ext cx="3504221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Сочетание разных способов опыления обеспечивает широкое распространение и высокую адаптивность семейства.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75729" y="1521533"/>
            <a:ext cx="4149693" cy="2401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74625" y="4073600"/>
            <a:ext cx="42276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ФАО, данные 2023 год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415925" y="1699750"/>
            <a:ext cx="3540900" cy="203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1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Подсолнечник занимает доминирующее положение в производстве растительного масла среди сложноцветных. Овощи и лекарственные растения также играют значимую роль.
</a:t>
            </a:r>
            <a:pPr algn="l" indent="0" marL="0">
              <a:lnSpc>
                <a:spcPct val="150000"/>
              </a:lnSpc>
              <a:buNone/>
            </a:pPr>
            <a:r>
              <a:rPr lang="en-US" sz="121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21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Большой вклад подсолнечника в мировой агропром свидетельствует о важности семейства для пищевой промышленности и фармакологии.
</a:t>
            </a:r>
            <a:endParaRPr lang="en-US" sz="1210" dirty="0"/>
          </a:p>
        </p:txBody>
      </p:sp>
      <p:sp>
        <p:nvSpPr>
          <p:cNvPr id="6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15925" y="393900"/>
            <a:ext cx="8214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Экономическая значимость сложноцветных
</a:t>
            </a:r>
            <a:endParaRPr lang="en-US" sz="2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02425" y="1168003"/>
            <a:ext cx="3757200" cy="335359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75850" y="393900"/>
            <a:ext cx="81837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30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двудольных на природу и сельское хозяйство
</a:t>
            </a:r>
            <a:endParaRPr lang="en-US" sz="2306" dirty="0"/>
          </a:p>
        </p:txBody>
      </p:sp>
      <p:sp>
        <p:nvSpPr>
          <p:cNvPr id="7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941800" y="1867147"/>
            <a:ext cx="3449700" cy="88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Двудольные улучшают структуру и плодородие почв благодаря сложным связям с микроорганизмами и развитой корневой системе. Они формируют пищевые цепи, служа кормом для многих животных.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941800" y="3005154"/>
            <a:ext cx="3449700" cy="87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сельском хозяйстве двудольные широко культивируются как зернобобовые, овощные и технические культуры. Они поддерживают устойчивость производств и биоразнообразие агроэкосистем.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74575" y="1674433"/>
            <a:ext cx="4152000" cy="209540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74625" y="4073600"/>
            <a:ext cx="41520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Биологическая энциклопедия растений, 2022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415925" y="1699750"/>
            <a:ext cx="3509100" cy="204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биологические и хозяйственные особенности бобовых, паслёновых и сложноцветных представлены для наглядного сравнения.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Каждое семейство обладает уникальными признаками, важных для их экологии и применения в хозяйстве.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415925" y="393900"/>
            <a:ext cx="8214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таблица признаков трёх семейств
</a:t>
            </a:r>
            <a:endParaRPr lang="en-US" sz="2400" dirty="0"/>
          </a:p>
        </p:txBody>
      </p:sp>
      <p:sp>
        <p:nvSpPr>
          <p:cNvPr id="7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7306" y="1505200"/>
            <a:ext cx="218400" cy="218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98881" y="1505200"/>
            <a:ext cx="218400" cy="218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27306" y="3375350"/>
            <a:ext cx="218400" cy="2184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37920" y="393900"/>
            <a:ext cx="84387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Увлекательные факты о двудольных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950900" y="1408675"/>
            <a:ext cx="33081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Фасоль в космосе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07337" y="1966000"/>
            <a:ext cx="3828300" cy="92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капсулы фасоли были выращены на Международной космической станции, демонстрируя потенциал двудольных в космическом сельском хозяйстве.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5430125" y="1418200"/>
            <a:ext cx="33081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одомашненные паслёновые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4878913" y="1966000"/>
            <a:ext cx="3828300" cy="92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5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Картофель и томат были одними из первых культурных растений Южной Америки, сыграв значительную роль в развитии цивилизации.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950900" y="3281400"/>
            <a:ext cx="77799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Ромашка — природный антисептик
</a:t>
            </a:r>
            <a:endParaRPr lang="en-US" sz="1400" dirty="0"/>
          </a:p>
        </p:txBody>
      </p:sp>
      <p:sp>
        <p:nvSpPr>
          <p:cNvPr id="15" name="Text 7"/>
          <p:cNvSpPr txBox="1"/>
          <p:nvPr/>
        </p:nvSpPr>
        <p:spPr>
          <a:xfrm>
            <a:off x="407365" y="3802400"/>
            <a:ext cx="8323500" cy="92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Аптечная ромашка из семейства сложноцветных применяется в медицине для снятия воспалений и дезинфекции благодаря натуральным веществам.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33325" y="1220450"/>
            <a:ext cx="4400400" cy="81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Бобовые активно фиксируют атмосферный азот, обогащая почву и улучшая её структуру, что способствует росту других растений.
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3033200" y="2351825"/>
            <a:ext cx="4400400" cy="81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Плоды паслёновых разносятся животными, что помогает расселению видов и поддержанию биологического разнообразия.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3033200" y="3486150"/>
            <a:ext cx="4400400" cy="81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Сложноцветные предоставляют нектар многочисленным опылителям, поддерживая стабильность и разнообразие экологических систем.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337920" y="393900"/>
            <a:ext cx="83946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Вклад двудольных в экосистемы
</a:t>
            </a:r>
            <a:endParaRPr lang="en-US" sz="2400" dirty="0"/>
          </a:p>
        </p:txBody>
      </p:sp>
      <p:sp>
        <p:nvSpPr>
          <p:cNvPr id="11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51800" y="1216545"/>
            <a:ext cx="4392300" cy="319985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77725" y="1429875"/>
            <a:ext cx="3555600" cy="11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Поиск новых лекарств осуществляется благодаря изучению алкалоидов паслёновых и масел сложноцветных, расширяя арсенал медицинских средств.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777725" y="3109275"/>
            <a:ext cx="3555600" cy="11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Современное растениеводство применяет знания о двудольных для селекции устойчивых и продуктивных сортов, что важно для продовольственной безопасности.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538925" y="393900"/>
            <a:ext cx="80916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36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изучения двудольных в современной науке
</a:t>
            </a:r>
            <a:endParaRPr lang="en-US" sz="2363" dirty="0"/>
          </a:p>
        </p:txBody>
      </p:sp>
      <p:sp>
        <p:nvSpPr>
          <p:cNvPr id="8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BBC4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63300" y="1165200"/>
            <a:ext cx="7374600" cy="28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Двудольные — фундамент природного и аграрного богатства
</a:t>
            </a:r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Двудольные растения — основа флоры и сельского хозяйства, объединяющие разнообразие, пользу и устойчивость. Их изучение и использование поддерживают экосистемы и развитие биотехнологий.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2026-05-08T14:15:26Z</dcterms:created>
  <dcterms:modified xsi:type="dcterms:W3CDTF">2026-05-08T14:15:26Z</dcterms:modified>
</cp:coreProperties>
</file>