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31200" y="3187"/>
            <a:ext cx="7265700" cy="5137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02250" y="2077350"/>
            <a:ext cx="29394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Центральной Азии и Закавказья: регион на стыке Европы и Азии
</a:t>
            </a:r>
            <a:endParaRPr lang="en-US" sz="1315" dirty="0"/>
          </a:p>
        </p:txBody>
      </p:sp>
      <p:sp>
        <p:nvSpPr>
          <p:cNvPr id="6" name="Text 1"/>
          <p:cNvSpPr txBox="1"/>
          <p:nvPr/>
        </p:nvSpPr>
        <p:spPr>
          <a:xfrm>
            <a:off x="3333662" y="1744325"/>
            <a:ext cx="24768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3261525" y="2719400"/>
            <a:ext cx="26208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Регион, где пересекаются торговые пути, культуры и интересы крупных держав.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5287" y="440187"/>
            <a:ext cx="4082550" cy="42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00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регион важен для Евразии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860975"/>
            <a:ext cx="3628200" cy="8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Азия и Закавказье не просто соседние территории: это пространство сухопутных коридоров, исторических связей и новых государств, которые после 1991 года строят собственные модели развития и внешней политики.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89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2138675"/>
            <a:ext cx="4491900" cy="15259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региона: столицы и ключевые особенности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стран Центральной Азии и Закавказья показывает, насколько различаются их масштабы и ресурсы.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объединяет страны с очень разным населением, площадью и ресурсным потенциалом, поэтому их роль в Евразии заметно различается.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общедоступным страновым справочникам и статистическим данным
</a:t>
            </a:r>
            <a:endParaRPr lang="en-US" sz="73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Казахстан является ключевой страной Центральной Азии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89" dirty="0"/>
          </a:p>
        </p:txBody>
      </p:sp>
      <p:sp>
        <p:nvSpPr>
          <p:cNvPr id="11" name="Text 2"/>
          <p:cNvSpPr txBox="1"/>
          <p:nvPr/>
        </p:nvSpPr>
        <p:spPr>
          <a:xfrm>
            <a:off x="722850" y="1311375"/>
            <a:ext cx="49074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территория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Казахстан занимает около 60% площади Центральной Азии, поэтому его пространственный масштаб сразу выделяет страну среди соседей и усиливает значение внутренних и внешних связей.
</a:t>
            </a:r>
            <a:endParaRPr lang="en-US" sz="1043" dirty="0"/>
          </a:p>
        </p:txBody>
      </p:sp>
      <p:sp>
        <p:nvSpPr>
          <p:cNvPr id="12" name="Text 3"/>
          <p:cNvSpPr txBox="1"/>
          <p:nvPr/>
        </p:nvSpPr>
        <p:spPr>
          <a:xfrm>
            <a:off x="722850" y="2005058"/>
            <a:ext cx="49074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с Россией, Китаем, Кыргызстаном, Узбекистаном и Туркменистаном, а также выход к Каспийскому морю делают страну естественным связующим звеном между крупными рынками.
</a:t>
            </a:r>
            <a:endParaRPr lang="en-US" sz="1043" dirty="0"/>
          </a:p>
        </p:txBody>
      </p:sp>
      <p:sp>
        <p:nvSpPr>
          <p:cNvPr id="13" name="Text 4"/>
          <p:cNvSpPr txBox="1"/>
          <p:nvPr/>
        </p:nvSpPr>
        <p:spPr>
          <a:xfrm>
            <a:off x="722850" y="2698743"/>
            <a:ext cx="49074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Транзитная функция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территорию Казахстана проходят важные сухопутные и железнодорожные маршруты, соединяющие Восточную Азию, Центральную Азию, Кавказ и Европу.
</a:t>
            </a:r>
            <a:endParaRPr lang="en-US" sz="1043" dirty="0"/>
          </a:p>
        </p:txBody>
      </p:sp>
      <p:sp>
        <p:nvSpPr>
          <p:cNvPr id="14" name="Text 5"/>
          <p:cNvSpPr txBox="1"/>
          <p:nvPr/>
        </p:nvSpPr>
        <p:spPr>
          <a:xfrm>
            <a:off x="722850" y="3392432"/>
            <a:ext cx="49074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Ресурсная база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газ, уран и металлы формируют прочную экспортную основу, благодаря которой Казахстан получает значительные доходы и инвестиционное внимание.
</a:t>
            </a:r>
            <a:endParaRPr lang="en-US" sz="1043" dirty="0"/>
          </a:p>
        </p:txBody>
      </p:sp>
      <p:sp>
        <p:nvSpPr>
          <p:cNvPr id="15" name="Text 6"/>
          <p:cNvSpPr txBox="1"/>
          <p:nvPr/>
        </p:nvSpPr>
        <p:spPr>
          <a:xfrm>
            <a:off x="722850" y="4086127"/>
            <a:ext cx="49074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Лидерство в регионе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территории, ресурсов, транспортной инфраструктуры и экономического масштаба делает Казахстан наиболее влиятельным участником региональных проектов и переговоров.
</a:t>
            </a:r>
            <a:endParaRPr lang="en-US" sz="104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экономического масштаба стран Центральной Азии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округлённых оценках видно, что экономический разрыв между странами региона остаётся значительным и влияет на их внешнеполитические приоритеты.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Казахстан заметно опережает соседей по масштабу экономики, а значит, чаще становится опорой для общих инфраструктурных и торговых проектов.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6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Оценочные данные по номинальному ВВП на основе международных статистических обзоров, 2023–2024 гг.
</a:t>
            </a:r>
            <a:endParaRPr lang="en-US" sz="56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2100" y="420113"/>
            <a:ext cx="4451400" cy="43427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4514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Казахстана как основа экономической мощи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463753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Казахстан входит в число крупнейших производителей урана в мире, а также располагает значительными запасами нефти, газа и угля. Это укрепляет его экспортные позиции и энергетическую значимость.
</a:t>
            </a:r>
            <a:endParaRPr lang="en-US" sz="84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199022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Уран и энергетика
</a:t>
            </a:r>
            <a:endParaRPr lang="en-US" sz="93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359895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нефтегазовые районы сосредоточены на западе и в Прикаспийской зоне, где находятся крупные месторождения и развитая добывающая инфраструктура, ориентированная на мировой рынок.
</a:t>
            </a:r>
            <a:endParaRPr lang="en-US" sz="84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095164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страны
</a:t>
            </a:r>
            <a:endParaRPr lang="en-US" sz="932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256025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Тенгиз, Кашаган и Карачаганак имеют международное значение и связаны не только с добычей, но и с крупными инвестициями, технологиями и транспортировкой сырья.
</a:t>
            </a:r>
            <a:endParaRPr lang="en-US" sz="84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2991295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месторождения
</a:t>
            </a:r>
            <a:endParaRPr lang="en-US" sz="932" dirty="0"/>
          </a:p>
        </p:txBody>
      </p:sp>
      <p:sp>
        <p:nvSpPr>
          <p:cNvPr id="15" name="Text 8"/>
          <p:cNvSpPr txBox="1"/>
          <p:nvPr/>
        </p:nvSpPr>
        <p:spPr>
          <a:xfrm>
            <a:off x="360000" y="4152156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Ресурсная база приносит валютные доходы, поддерживает бюджет и делает Казахстан одним из заметных участников мировых сырьевых рынков.
</a:t>
            </a:r>
            <a:endParaRPr lang="en-US" sz="84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887425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Экспортный эффект
</a:t>
            </a:r>
            <a:endParaRPr lang="en-US" sz="93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9217" y="1377911"/>
            <a:ext cx="350400" cy="35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1798" y="2278699"/>
            <a:ext cx="325237" cy="371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59217" y="3220254"/>
            <a:ext cx="350400" cy="31146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59217" y="4147413"/>
            <a:ext cx="350400" cy="2803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Транспортное положение Казахстана и значение транзита
</a:t>
            </a:r>
            <a:endParaRPr lang="en-US" sz="1812" dirty="0"/>
          </a:p>
        </p:txBody>
      </p:sp>
      <p:sp>
        <p:nvSpPr>
          <p:cNvPr id="15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89" dirty="0"/>
          </a:p>
        </p:txBody>
      </p:sp>
      <p:sp>
        <p:nvSpPr>
          <p:cNvPr id="16" name="Text 2"/>
          <p:cNvSpPr txBox="1"/>
          <p:nvPr/>
        </p:nvSpPr>
        <p:spPr>
          <a:xfrm>
            <a:off x="360000" y="1142500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коридоры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Казахстан проходят маршруты, связывающие Китай, Россию, Центральную Азию, Кавказ и Европу. Это делает страну важной частью евразийского транспортного пространства.
</a:t>
            </a:r>
            <a:endParaRPr lang="en-US" sz="982" dirty="0"/>
          </a:p>
        </p:txBody>
      </p:sp>
      <p:sp>
        <p:nvSpPr>
          <p:cNvPr id="17" name="Text 3"/>
          <p:cNvSpPr txBox="1"/>
          <p:nvPr/>
        </p:nvSpPr>
        <p:spPr>
          <a:xfrm>
            <a:off x="360000" y="2053935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Железнодорожные коридоры Китай — Европа и связи с российской сетью обеспечивают основной объём транзита, грузовых перевозок и межрегиональной торговли.
</a:t>
            </a:r>
            <a:endParaRPr lang="en-US" sz="982" dirty="0"/>
          </a:p>
        </p:txBody>
      </p:sp>
      <p:sp>
        <p:nvSpPr>
          <p:cNvPr id="18" name="Text 4"/>
          <p:cNvSpPr txBox="1"/>
          <p:nvPr/>
        </p:nvSpPr>
        <p:spPr>
          <a:xfrm>
            <a:off x="360000" y="2965370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Каспия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Актау и Курык усиливают экспортные возможности Казахстана и расширяют доступ к Транскаспийскому маршруту, соединяющему Центральную Азию с Кавказом и Европой.
</a:t>
            </a:r>
            <a:endParaRPr lang="en-US" sz="982" dirty="0"/>
          </a:p>
        </p:txBody>
      </p:sp>
      <p:sp>
        <p:nvSpPr>
          <p:cNvPr id="19" name="Text 5"/>
          <p:cNvSpPr txBox="1"/>
          <p:nvPr/>
        </p:nvSpPr>
        <p:spPr>
          <a:xfrm>
            <a:off x="360000" y="3876953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Логистические узлы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порты и крупные узлы, включая район Хоргоса, помогают ускорять перегрузку, хранение и распределение товаров между странами региона и внешними рынками.
</a:t>
            </a:r>
            <a:endParaRPr lang="en-US" sz="98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Казахстан усиливает региональную связанность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связь между ресурсной базой, транспортом, инвестициями и внешней политикой.
</a:t>
            </a:r>
            <a:endParaRPr lang="en-US" sz="105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440700"/>
            <a:ext cx="7401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особенности стран Центральной Азии и Закавказья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89" dirty="0"/>
          </a:p>
        </p:txBody>
      </p:sp>
      <p:sp>
        <p:nvSpPr>
          <p:cNvPr id="11" name="Text 2"/>
          <p:cNvSpPr txBox="1"/>
          <p:nvPr/>
        </p:nvSpPr>
        <p:spPr>
          <a:xfrm>
            <a:off x="359950" y="2063250"/>
            <a:ext cx="203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исполнительная 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48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Казахстане, Азербайджане и Туркменистане заметную роль играет президентская вертикаль. Такая модель обеспечивает управляемость, но часто ограничивает пространство политической конкуренции.
</a:t>
            </a:r>
            <a:endParaRPr lang="en-US" sz="1057" dirty="0"/>
          </a:p>
        </p:txBody>
      </p:sp>
      <p:sp>
        <p:nvSpPr>
          <p:cNvPr id="12" name="Text 3"/>
          <p:cNvSpPr txBox="1"/>
          <p:nvPr/>
        </p:nvSpPr>
        <p:spPr>
          <a:xfrm>
            <a:off x="2489674" y="2063250"/>
            <a:ext cx="203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перестройки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Кыргызстан выделяется среди соседей более частой сменой политических практик и институциональных моделей, что связано с внутренними кризисами и поиском устойчивого баланса власти.
</a:t>
            </a:r>
            <a:endParaRPr lang="en-US" sz="1102" dirty="0"/>
          </a:p>
        </p:txBody>
      </p:sp>
      <p:sp>
        <p:nvSpPr>
          <p:cNvPr id="13" name="Text 4"/>
          <p:cNvSpPr txBox="1"/>
          <p:nvPr/>
        </p:nvSpPr>
        <p:spPr>
          <a:xfrm>
            <a:off x="4619399" y="2063250"/>
            <a:ext cx="203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конкурентная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Армения и Грузия характеризуются активной партийной борьбой и общественными дискуссиями, поэтому их политическое поле выглядит более открытым и динамичным.
</a:t>
            </a:r>
            <a:endParaRPr lang="en-US" sz="1102" dirty="0"/>
          </a:p>
        </p:txBody>
      </p:sp>
      <p:sp>
        <p:nvSpPr>
          <p:cNvPr id="14" name="Text 5"/>
          <p:cNvSpPr txBox="1"/>
          <p:nvPr/>
        </p:nvSpPr>
        <p:spPr>
          <a:xfrm>
            <a:off x="6749117" y="2063250"/>
            <a:ext cx="203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СССР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странами объясняются не только текущей политикой, но и историческим опытом, а также тем, как именно они выстраивали государственные институты после распада СССР.
</a:t>
            </a:r>
            <a:endParaRPr lang="en-US" sz="11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25455" y="1311375"/>
            <a:ext cx="6293091" cy="213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7591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Столицы, языки и внешнеполитические ориентиры стран региона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4702075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Казахстан выделяется сочетанием государственного казахского языка и широкого использования русского языка, что облегчает взаимодействие с соседями и международными партнёрами.
</a:t>
            </a:r>
            <a:endParaRPr lang="en-US" sz="12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 языковая политика и география влияют на международные связи государств региона.
</a:t>
            </a:r>
            <a:endParaRPr lang="en-US" sz="12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109157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конституционным нормам и направлениям внешней политики стран региона
</a:t>
            </a:r>
            <a:endParaRPr lang="en-US" sz="67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5450" y="1255289"/>
            <a:ext cx="4238400" cy="9809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39800" y="2453026"/>
            <a:ext cx="4238400" cy="9809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45450" y="3650659"/>
            <a:ext cx="4238400" cy="980958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разнообразие и историческая общность народов
</a:t>
            </a:r>
            <a:endParaRPr lang="en-US" sz="1812" dirty="0"/>
          </a:p>
        </p:txBody>
      </p:sp>
      <p:sp>
        <p:nvSpPr>
          <p:cNvPr id="12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89" dirty="0"/>
          </a:p>
        </p:txBody>
      </p:sp>
      <p:sp>
        <p:nvSpPr>
          <p:cNvPr id="13" name="Text 2"/>
          <p:cNvSpPr txBox="1"/>
          <p:nvPr/>
        </p:nvSpPr>
        <p:spPr>
          <a:xfrm>
            <a:off x="360000" y="1254668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традиции и общий исторический фон
</a:t>
            </a:r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Центральной Азии кочевой уклад веками определял быт, хозяйство и систему ценностей. Юрта, коневодство, устное наследие и гостеприимство стали узнаваемыми символами региона, а тюркские языковые связи и исламская традиция укрепили культурную близость народов.
</a:t>
            </a:r>
            <a:endParaRPr lang="en-US" sz="978" dirty="0"/>
          </a:p>
        </p:txBody>
      </p:sp>
      <p:sp>
        <p:nvSpPr>
          <p:cNvPr id="14" name="Text 3"/>
          <p:cNvSpPr txBox="1"/>
          <p:nvPr/>
        </p:nvSpPr>
        <p:spPr>
          <a:xfrm>
            <a:off x="360000" y="2452355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Закавказье: древние города и многослойная 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Армении и Грузии особенно заметны древняя городская культура, христианское наследие и развитые ремесленные традиции. Старинные кварталы, каменная архитектура и горные ландшафты формируют особый культурный образ, в котором тесно переплетаются история и современность.
</a:t>
            </a:r>
            <a:endParaRPr lang="en-US" sz="978" dirty="0"/>
          </a:p>
        </p:txBody>
      </p:sp>
      <p:sp>
        <p:nvSpPr>
          <p:cNvPr id="15" name="Text 4"/>
          <p:cNvSpPr txBox="1"/>
          <p:nvPr/>
        </p:nvSpPr>
        <p:spPr>
          <a:xfrm>
            <a:off x="360000" y="3650038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кухня и музыка как язык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странах региона сохраняются национальные праздники, традиционные блюда, музыкальные инструменты и элементы народного костюма. Эти формы культуры передают память о прошлом и одновременно помогают людям разных стран чувствовать свою связь с общим историческим пространством.
</a:t>
            </a:r>
            <a:endParaRPr lang="en-US" sz="97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урбанизация стран региона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определяет масштаб городских рынков, спрос на образование и нагрузку на инфраструктуру в странах региона.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Узбекистан и Казахстан; именно крупнейшие страны формируют основную демографическую и урбанизационную динамику региона.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официальным национальным статистическим данным и оценкам ООН; значения округлены.
</a:t>
            </a:r>
            <a:endParaRPr lang="en-US" sz="64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440700"/>
            <a:ext cx="7951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 и экологические проблемы региона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89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1983250"/>
            <a:ext cx="2054400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Традиционное земледелие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Амударья, Сырдарья, Или, Нарын и Зеравшан столетиями поддерживали орошение, хлопководство и жизнь поселений в засушливых районах Центральной Азии.
</a:t>
            </a:r>
            <a:endParaRPr lang="en-US" sz="1002" dirty="0"/>
          </a:p>
        </p:txBody>
      </p:sp>
      <p:sp>
        <p:nvSpPr>
          <p:cNvPr id="12" name="Text 3"/>
          <p:cNvSpPr txBox="1"/>
          <p:nvPr/>
        </p:nvSpPr>
        <p:spPr>
          <a:xfrm>
            <a:off x="2483707" y="1983250"/>
            <a:ext cx="2054400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водной нагрузки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населения, расширение ирригации и промышленности повысили спрос на воду. Это сделало трансграничные реки предметом постоянных согласований между соседними государствами.
</a:t>
            </a:r>
            <a:endParaRPr lang="en-US" sz="1002" dirty="0"/>
          </a:p>
        </p:txBody>
      </p:sp>
      <p:sp>
        <p:nvSpPr>
          <p:cNvPr id="13" name="Text 4"/>
          <p:cNvSpPr txBox="1"/>
          <p:nvPr/>
        </p:nvSpPr>
        <p:spPr>
          <a:xfrm>
            <a:off x="4607417" y="1983250"/>
            <a:ext cx="2054400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кризис Аральского моря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XX века сокращение притока воды привело к быстрому обмелению Аральского моря. Последствия затронули климат, здоровье населения и хозяйство Казахстана и Узбекистана.
</a:t>
            </a:r>
            <a:endParaRPr lang="en-US" sz="1002" dirty="0"/>
          </a:p>
        </p:txBody>
      </p:sp>
      <p:sp>
        <p:nvSpPr>
          <p:cNvPr id="14" name="Text 5"/>
          <p:cNvSpPr txBox="1"/>
          <p:nvPr/>
        </p:nvSpPr>
        <p:spPr>
          <a:xfrm>
            <a:off x="6731126" y="1983250"/>
            <a:ext cx="2054400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риски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регион сталкивается с таянием ледников, опустыниванием, засолением почв и загрязнением воздуха и воды. Решение этих проблем требует совместного управления ресурсами и долгосрочного планирования.
</a:t>
            </a:r>
            <a:endParaRPr lang="en-US" sz="10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вызовы региона и пути их решения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общие проблемы стран Центральной Азии и Закавказья могут быть смягчены через координацию политики, инфраструктуры и экономики.
</a:t>
            </a:r>
            <a:endParaRPr lang="en-US" sz="93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3119335"/>
            <a:ext cx="8424000" cy="15877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диверсификация Казахстана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89" dirty="0"/>
          </a:p>
        </p:txBody>
      </p:sp>
      <p:sp>
        <p:nvSpPr>
          <p:cNvPr id="12" name="Text 2"/>
          <p:cNvSpPr txBox="1"/>
          <p:nvPr/>
        </p:nvSpPr>
        <p:spPr>
          <a:xfrm>
            <a:off x="362475" y="1525910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и нефтехимия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отрасли позволяют перерабатывать сырьё внутри страны, повышать добавленную стоимость и снижать зависимость от экспорта необработанных ресурсов.
</a:t>
            </a:r>
            <a:endParaRPr lang="en-US" sz="1143" dirty="0"/>
          </a:p>
        </p:txBody>
      </p:sp>
      <p:sp>
        <p:nvSpPr>
          <p:cNvPr id="13" name="Text 3"/>
          <p:cNvSpPr txBox="1"/>
          <p:nvPr/>
        </p:nvSpPr>
        <p:spPr>
          <a:xfrm>
            <a:off x="2493325" y="1525921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Агропромышленный комплекс
</a:t>
            </a:r>
            <a:pPr algn="l" indent="0" marL="0">
              <a:lnSpc>
                <a:spcPct val="115000"/>
              </a:lnSpc>
              <a:buNone/>
            </a:pPr>
            <a:r>
              <a:rPr lang="en-US" sz="50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сельского хозяйства и переработки продуктов питания поддерживает занятость в регионах, расширяет несырьевой экспорт и укрепляет внутренний рынок.
</a:t>
            </a:r>
            <a:endParaRPr lang="en-US" sz="1053" dirty="0"/>
          </a:p>
        </p:txBody>
      </p:sp>
      <p:sp>
        <p:nvSpPr>
          <p:cNvPr id="14" name="Text 4"/>
          <p:cNvSpPr txBox="1"/>
          <p:nvPr/>
        </p:nvSpPr>
        <p:spPr>
          <a:xfrm>
            <a:off x="4624175" y="1525931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Логистика и финансы
</a:t>
            </a:r>
            <a:pPr algn="l" indent="0" marL="0">
              <a:lnSpc>
                <a:spcPct val="115000"/>
              </a:lnSpc>
              <a:buNone/>
            </a:pPr>
            <a:r>
              <a:rPr lang="en-US" sz="52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Транспортно-логистические услуги и Международный финансовый центр «Астана» создают условия для инвестиций, современных сервисов и более глубокой интеграции в мировую экономику.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755025" y="1525910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технологии и индустриализация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50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программы стимулируют новые производства, технологические проекты и рост несырьевого экспорта, что повышает устойчивость экономики к внешним колебаниям.
</a:t>
            </a:r>
            <a:endParaRPr lang="en-US" sz="105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25" y="3051280"/>
            <a:ext cx="4125000" cy="1655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58972" y="3051280"/>
            <a:ext cx="4125000" cy="1655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Астана и Алматы как главные центры страны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89" dirty="0"/>
          </a:p>
        </p:txBody>
      </p:sp>
      <p:sp>
        <p:nvSpPr>
          <p:cNvPr id="12" name="Text 2"/>
          <p:cNvSpPr txBox="1"/>
          <p:nvPr/>
        </p:nvSpPr>
        <p:spPr>
          <a:xfrm>
            <a:off x="360075" y="1457013"/>
            <a:ext cx="4125000" cy="134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Астана — политическое сердце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86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Астана сосредоточивает органы власти, дипломатические миссии и международные площадки. Современная архитектура, широкие проспекты и деловые кварталы создают образ столицы, где принимаются решения общенационального значения и формируется внешнеполитический имидж Казахстана.
</a:t>
            </a:r>
            <a:endParaRPr lang="en-US" sz="1196" dirty="0"/>
          </a:p>
        </p:txBody>
      </p:sp>
      <p:sp>
        <p:nvSpPr>
          <p:cNvPr id="13" name="Text 3"/>
          <p:cNvSpPr txBox="1"/>
          <p:nvPr/>
        </p:nvSpPr>
        <p:spPr>
          <a:xfrm>
            <a:off x="4658925" y="1457013"/>
            <a:ext cx="4125000" cy="134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Алматы — город знаний, бизнеса и 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86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Алматы сохраняет статус крупнейшего города и ведущего финансового центра страны. Здесь находятся университеты, научные организации, крупные компании и культурные учреждения, а городская среда делает его важным пространством для образования, творчества и предпринимательства.
</a:t>
            </a:r>
            <a:endParaRPr lang="en-US" sz="119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торговля Казахстана: основные партнеры и товары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Казахстана тесно связана с соседними рынками и мировым спросом на сырьё.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экспорта и импорта показывает сырьевую специализацию страны и необходимость наращивать переработку и технологическое производство.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2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внешней торговли Республики Казахстан и международных статистических обзоров; структура обобщена.
</a:t>
            </a:r>
            <a:endParaRPr lang="en-US" sz="52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2138675"/>
            <a:ext cx="4491900" cy="15259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 и форматы сотрудничества Казахстана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Казахстан совмещает экономические, политические и гуманитарные направления внешней политики.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разных объединениях подтверждает многовекторный курс Казахстана и его стремление одновременно укреплять безопасность, торговлю и международный диалог.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официальным материалам международных организаций и внешнеполитических ведомств
</a:t>
            </a:r>
            <a:endParaRPr lang="en-US" sz="66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7951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Казахстан как площадка для международного диалога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89" dirty="0"/>
          </a:p>
        </p:txBody>
      </p:sp>
      <p:sp>
        <p:nvSpPr>
          <p:cNvPr id="10" name="Text 2"/>
          <p:cNvSpPr txBox="1"/>
          <p:nvPr/>
        </p:nvSpPr>
        <p:spPr>
          <a:xfrm>
            <a:off x="4979075" y="1304700"/>
            <a:ext cx="38049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переговоры
</a:t>
            </a:r>
            <a:pPr algn="l" indent="0" marL="0">
              <a:lnSpc>
                <a:spcPct val="115000"/>
              </a:lnSpc>
              <a:buNone/>
            </a:pPr>
            <a:r>
              <a:rPr lang="en-US" sz="55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Астана стала заметной площадкой для обсуждения сложных международных вопросов, включая переговоры по сирийскому урегулированию, где Казахстан выступал как принимающая сторона.
</a:t>
            </a:r>
            <a:endParaRPr lang="en-US" sz="1020" dirty="0"/>
          </a:p>
        </p:txBody>
      </p:sp>
      <p:sp>
        <p:nvSpPr>
          <p:cNvPr id="11" name="Text 3"/>
          <p:cNvSpPr txBox="1"/>
          <p:nvPr/>
        </p:nvSpPr>
        <p:spPr>
          <a:xfrm>
            <a:off x="4100205" y="2172300"/>
            <a:ext cx="43668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Форумы по безопасности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8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стране проходили встречи, посвящённые ядерной безопасности и нераспространению. Это усилило репутацию Казахстана как государства, заинтересованного в глобальной стабильности.
</a:t>
            </a:r>
            <a:endParaRPr lang="en-US" sz="1075" dirty="0"/>
          </a:p>
        </p:txBody>
      </p:sp>
      <p:sp>
        <p:nvSpPr>
          <p:cNvPr id="12" name="Text 4"/>
          <p:cNvSpPr txBox="1"/>
          <p:nvPr/>
        </p:nvSpPr>
        <p:spPr>
          <a:xfrm>
            <a:off x="3237690" y="3045700"/>
            <a:ext cx="43668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Саммиты и конференции
</a:t>
            </a:r>
            <a:pPr algn="l" indent="0" marL="0">
              <a:lnSpc>
                <a:spcPct val="115000"/>
              </a:lnSpc>
              <a:buNone/>
            </a:pPr>
            <a:r>
              <a:rPr lang="en-US" sz="58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Казахстан неоднократно принимал международные саммиты и экономические форумы, на которых обсуждались торговля, инвестиции и развитие межгосударственного сотрудничества.
</a:t>
            </a:r>
            <a:endParaRPr lang="en-US" sz="1075" dirty="0"/>
          </a:p>
        </p:txBody>
      </p:sp>
      <p:sp>
        <p:nvSpPr>
          <p:cNvPr id="13" name="Text 5"/>
          <p:cNvSpPr txBox="1"/>
          <p:nvPr/>
        </p:nvSpPr>
        <p:spPr>
          <a:xfrm>
            <a:off x="2363310" y="3919100"/>
            <a:ext cx="43668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посредника
</a:t>
            </a:r>
            <a:pPr algn="l" indent="0" marL="0">
              <a:lnSpc>
                <a:spcPct val="115000"/>
              </a:lnSpc>
              <a:buNone/>
            </a:pPr>
            <a:r>
              <a:rPr lang="en-US" sz="58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Нейтральная переговорная площадка повышает политический вес страны и делает её важным посредником между разными центрами силы, особенно для Центральной Азии.
</a:t>
            </a:r>
            <a:endParaRPr lang="en-US" sz="107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05952" y="2012050"/>
            <a:ext cx="57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Казахстан — опорная страна региона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2290118" y="2714743"/>
            <a:ext cx="45093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Казахстан сочетает ресурсы, транзит, крупные города и активную дипломатию, поэтому именно он во многом задаёт направление развития Центральной Азии и усиливает её связь с внешним миром.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2026-06-03T03:57:13Z</dcterms:created>
  <dcterms:modified xsi:type="dcterms:W3CDTF">2026-06-03T03:57:13Z</dcterms:modified>
</cp:coreProperties>
</file>