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межэтнические отношения в современном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меняет общества, границы и повседневную жизнь людей.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разберём, почему миграция стала массовой, как формировались её потоки и какие модели интеграции помогают снижать напряжённость между группами.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говорит эта тема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миграция стала массовой после 1945 года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1945–1950-е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экономики после войны создало спрос на рабочие руки и усилило перемещения между странами и регионами.
</a:t>
            </a:r>
            <a:endParaRPr lang="en-US" sz="2600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1960–1970-е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транспорта, связи и урбанизации сделало переезд доступнее, а миграцию — устойчивой частью мировой экономики.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1950–1960-е
</a:t>
            </a:r>
            <a:pPr algn="l" indent="0" marL="0">
              <a:lnSpc>
                <a:spcPct val="100000"/>
              </a:lnSpc>
              <a:buNone/>
            </a:pPr>
            <a:r>
              <a:rPr lang="en-US" sz="17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империй и появление новых границ вызвали переселения, споры о гражданстве и формирование новых миграционных коридоров.
</a:t>
            </a:r>
            <a:endParaRPr lang="en-US" sz="2481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 — начало 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6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нормы и рост глобальных связей закрепили защиту беженцев, трудовых мигрантов и семейных переселений.
</a:t>
            </a:r>
            <a:endParaRPr lang="en-US" sz="23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темы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 — это перемещение людей между территориями: внутри страны или через государственные границы, временно либо на постоянной основе. Она может быть добровольной, вынужденной или смешанной по мотивам.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Беженец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Беженец покидает страну, потому что его жизни или свободе угрожают война, преследование или насилие. В этом случае защита человека становится международной задачей.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Этничность объединяет язык, культуру, происхождение и историческую память. Она влияет на самоидентификацию людей и на то, как группы сохраняют традиции в новой среде.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означает включение в общество без потери достоинства и прав; дискриминация создаёт неравенство; мультикультурализм признаёт ценность культурного разнообразия и сосуществования различий.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мире после 1945 года
</a:t>
            </a:r>
            <a:endParaRPr lang="en-US" sz="4500" dirty="0"/>
          </a:p>
        </p:txBody>
      </p:sp>
      <p:sp>
        <p:nvSpPr>
          <p:cNvPr id="13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 на труд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восстановление промышленности и сферы услуг увеличило спрос на работников, а значит — и потребность в переселении людей между странами и регионами.
</a:t>
            </a:r>
            <a:endParaRPr lang="en-US" sz="2631" dirty="0"/>
          </a:p>
        </p:txBody>
      </p:sp>
      <p:sp>
        <p:nvSpPr>
          <p:cNvPr id="14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Удешевление перемещения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и контейнерные перевозки сделали дальние поездки быстрее и дешевле, поэтому переезд стал технически проще для большего числа семей и специалистов.
</a:t>
            </a:r>
            <a:endParaRPr lang="en-US" sz="2827" dirty="0"/>
          </a:p>
        </p:txBody>
      </p:sp>
      <p:sp>
        <p:nvSpPr>
          <p:cNvPr id="15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рамка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международные нормы закрепили права беженцев и мигрантов, а миграция стала постоянным элементом мировой системы, а не исключением.
</a:t>
            </a:r>
            <a:endParaRPr lang="en-US" sz="3000" dirty="0"/>
          </a:p>
        </p:txBody>
      </p:sp>
      <p:sp>
        <p:nvSpPr>
          <p:cNvPr id="16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Неравномерная демография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проявился демографический переход: где-то население старело, а где-то быстро росла молодёжь, создавая разные потребности рынков труда.
</a:t>
            </a:r>
            <a:endParaRPr lang="en-US" sz="28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708251"/>
            <a:ext cx="835200" cy="66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671131"/>
            <a:ext cx="835200" cy="74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миграции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переезжали в поисках работы, более высокой зарплаты и стабильных условий жизни. Особенно заметным был разрыв между богатыми и бедными регионами внутри стран и между ними.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причины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репрессии и распад государств заставляли людей покидать дома без возможности вернуться. Такие перемещения чаще всего происходили внезапно и сопровождались потерей имущества и статуса.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причины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к супругу, детям или родителям нередко становился важной частью миграции. Семейные связи помогают закрепиться на новом месте и снижают социальную уязвимость.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причины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наводнения, деградация земель и нехватка воды всё чаще подталкивают людей к отъезду. Экологическое давление особенно сильно влияет на сельские районы и бедные территории.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причины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миграционных потоков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различаются по причинам, но на практике часто переплетаются.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 послевоенные переселения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и Африке деколонизация часто означала не только политическую независимость, но и срочный пересмотр границ, гражданства и доступа к ресурсам. Переселения сопровождались дефицитом специалистов, поэтому молодым государствам приходилось одновременно строить институты и принимать людей.
</a:t>
            </a:r>
            <a:endParaRPr lang="en-US" sz="1887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7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и новые правила
</a:t>
            </a:r>
            <a:endParaRPr lang="en-US" sz="2587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обмен населением стал способом стабилизировать границы и снизить напряжение после конфликтов. Однако такие решения почти всегда оставляли социальные травмы: семьи разрывались, а города быстро меняли состав жителей.
</a:t>
            </a:r>
            <a:endParaRPr lang="en-US" sz="2150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7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Переселения и обмен населением
</a:t>
            </a:r>
            <a:endParaRPr lang="en-US" sz="2587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Бывшие колониальные связи не исчезли вместе с империями. Напротив, именно они часто сохраняли маршруты движения людей, капитала и языка — между метрополиями и бывшими территориями продолжали существовать устойчивые миграционные каналы.
</a:t>
            </a:r>
            <a:endParaRPr lang="en-US" sz="205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7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тень колониальных связей
</a:t>
            </a:r>
            <a:endParaRPr lang="en-US" sz="258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175" y="5795005"/>
            <a:ext cx="17258400" cy="3404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трудовые мигранты и рост городов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 рабочих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1950–1970-х годах промышленный подъём в Западной Европе вызвал дефицит рабочих рук. Германия, Франция, Бельгия и Нидерланды привлекали людей по временным контрактам, рассчитывая быстро закрыть вакансии.
</a:t>
            </a:r>
            <a:endParaRPr lang="en-US" sz="2098" dirty="0"/>
          </a:p>
        </p:txBody>
      </p:sp>
      <p:sp>
        <p:nvSpPr>
          <p:cNvPr id="11" name="Text 3"/>
          <p:cNvSpPr txBox="1"/>
          <p:nvPr/>
        </p:nvSpPr>
        <p:spPr>
          <a:xfrm>
            <a:off x="58973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контракта к поселению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временный наём часто превращался в более долгую жизнь. Работники перевозили семьи, снимали жильё в городах и образовывали устойчивые диаспоры, которые меняли социальный облик районов и предприятий.
</a:t>
            </a:r>
            <a:endParaRPr lang="en-US" sz="2077" dirty="0"/>
          </a:p>
        </p:txBody>
      </p:sp>
      <p:sp>
        <p:nvSpPr>
          <p:cNvPr id="12" name="Text 4"/>
          <p:cNvSpPr txBox="1"/>
          <p:nvPr/>
        </p:nvSpPr>
        <p:spPr>
          <a:xfrm>
            <a:off x="102994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интеграция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7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усилил контакты между этническими группами, но одновременно обострил вопросы школы, жилья и языка. Именно в городах стало особенно заметно, что миграция — это уже не краткий эпизод, а часть постоянной жизни.
</a:t>
            </a:r>
            <a:endParaRPr lang="en-US" sz="2127" dirty="0"/>
          </a:p>
        </p:txBody>
      </p:sp>
      <p:sp>
        <p:nvSpPr>
          <p:cNvPr id="13" name="Text 5"/>
          <p:cNvSpPr txBox="1"/>
          <p:nvPr/>
        </p:nvSpPr>
        <p:spPr>
          <a:xfrm>
            <a:off x="147015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европейские государства всё чаще переходили от модели временного найма к политике долгосрочной интеграции семей. Это потребовало школ, социальных служб и более продуманного подхода к гражданским правам.
</a:t>
            </a:r>
            <a:endParaRPr lang="en-US" sz="2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1965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 США начался переход к более открытому и правовому регулированию миграции.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Immigration and Nationality Act (1965)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рубеж закрепил отказ от этнических квот и усилил роль семейного воссоединения и квалификации в иммиграции.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маршруты миграции в Африке и на Ближнем Востоке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миграционные маршруты проходят не через океаны, а через соседние государства и пограничные зоны. Именно там люди ищут работу, безопасность и временное убежище, а крупные города быстро превращаются в точки притяжения и адаптации.
</a:t>
            </a:r>
            <a:endParaRPr lang="en-US" sz="1778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переходы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неравенство делает миграцию постоянной частью повседневной жизни. Сельские районы теряют население, а столицы и портовые города принимают новые группы людей, которые постепенно создают устойчивые диаспоры и новые формы соседства.
</a:t>
            </a:r>
            <a:endParaRPr lang="en-US" sz="1731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узлы приёма
</a:t>
            </a:r>
            <a:endParaRPr lang="en-US" sz="26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и политическая нестабильность подталкивают людей к движению внутри региона. Для одних это короткий путь к безопасному району, для других — длительное перемещение, которое меняет состав городских кварталов и рынков труда.
</a:t>
            </a:r>
            <a:endParaRPr lang="en-US" sz="1698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Бегство от кризисов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679950" y="491775"/>
            <a:ext cx="158556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миграция после распада СССР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3370150" y="30970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9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1991: новые государства
</a:t>
            </a:r>
            <a:pPr algn="l" indent="0" marL="0">
              <a:lnSpc>
                <a:spcPct val="130040"/>
              </a:lnSpc>
              <a:buNone/>
            </a:pPr>
            <a:r>
              <a:rPr lang="en-US" sz="919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38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прежних политических систем и появление новых границ изменили привычные маршруты перемещения. Миллионы людей оказались в другой стране или в новой административной реальности, часто без чётких правил статуса.
</a:t>
            </a:r>
            <a:endParaRPr lang="en-US" sz="2389" dirty="0"/>
          </a:p>
        </p:txBody>
      </p:sp>
      <p:sp>
        <p:nvSpPr>
          <p:cNvPr id="10" name="Text 3"/>
          <p:cNvSpPr txBox="1"/>
          <p:nvPr/>
        </p:nvSpPr>
        <p:spPr>
          <a:xfrm>
            <a:off x="5651925" y="55303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9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трудовые связи
</a:t>
            </a:r>
            <a:pPr algn="l" indent="0" marL="0">
              <a:lnSpc>
                <a:spcPct val="130040"/>
              </a:lnSpc>
              <a:buNone/>
            </a:pPr>
            <a:r>
              <a:rPr lang="en-US" sz="919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38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1990-е годы усилилась трудовая миграция между бывшими республиками СССР. Для многих семей переводы от работающих родственников стали важным источником дохода, но одновременно выросли языковые и правовые трудности.
</a:t>
            </a:r>
            <a:endParaRPr lang="en-US" sz="2389" dirty="0"/>
          </a:p>
        </p:txBody>
      </p:sp>
      <p:sp>
        <p:nvSpPr>
          <p:cNvPr id="11" name="Text 4"/>
          <p:cNvSpPr txBox="1"/>
          <p:nvPr/>
        </p:nvSpPr>
        <p:spPr>
          <a:xfrm>
            <a:off x="7534400" y="79636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7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2000-е: новые центры притяжения
</a:t>
            </a:r>
            <a:pPr algn="l" indent="0" marL="0">
              <a:lnSpc>
                <a:spcPct val="130040"/>
              </a:lnSpc>
              <a:buNone/>
            </a:pPr>
            <a:r>
              <a:rPr lang="en-US" sz="922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44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XXI века миграция стала более устойчивой и сетевой. Люди перемещаются туда, где уже есть земляки, работа и понятные правила, а вопрос гражданства и правовой защиты остаётся ключевым.
</a:t>
            </a:r>
            <a:endParaRPr lang="en-US" sz="23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International Migrant Stock 2020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международной миграции, 1990–2020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люди переезжают не в одиночку, а через сети знакомых, земляков и родственников. Эти связи помогают найти жильё, работу и информацию о правилах въезда.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показывает, что мобильность стала устойчивой чертой мировой экономики и семейных стратегий, а не редким исключением.
</a:t>
            </a:r>
            <a:endParaRPr lang="en-US" sz="4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конкуренции за ресурсы к недоверию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социальное неравенство и повседневные барьеры превращаются в межэтническую напряжённость.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складывается успешная адаптация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взаимосвязь между усилиями мигрантов и условиями, которые создаёт принимающее общество.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415172"/>
            <a:ext cx="9042900" cy="36570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моделей интеграции в социальной науке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различаются модели интеграции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модели интеграции по-разному отвечают на вопрос: сохранять различия или стремиться к единой гражданской культуре.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ни одна модель не работает автоматически: успех зависит от языка, правового статуса и готовности общества к диалогу.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снизить напряжение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61675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язык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язык — первый уровень интеграции: они дают доступ к знаниям, общению и дальнейшему образованию. Без них мигрант оказывается на периферии общества, даже если формально живёт в стране долгие годы.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64066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Прозрачный правовой статус снижает страх и зависимость от посредников. Когда понятны правила пребывания, трудоустройства и получения документов, людям легче планировать жизнь и защищать свои права.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73008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услугам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Жильё, медицина и социальная помощь работают как «точки входа» в общество. Если услуги доступны без дискриминации, снижается бытовая изоляция и уменьшается напряжение между группами.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13819511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и 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проекты и посредники между общинами помогают наладить повседневный контакт. Совместные события, диалог с местными жителями и работа НКО уменьшают недоверие быстрее, чем формальные лозунги.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нарастает радикализация и как ей противостоять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Страх вместо фактов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шагом к конфликту часто становится страх, усиленный слухами и упрощёнными объяснениями. Когда люди не проверяют информацию, любая новость о мигрантах легко превращается в повод для подозрений.
</a:t>
            </a:r>
            <a:endParaRPr lang="en-US" sz="2593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Обобщение и обвинение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обобщения и поиск «виноватых». Отдельные случаи начинают выдавать за правило, а медиа-история о преступности или конкуренции подпитывает враждебность к целым группам.
</a:t>
            </a:r>
            <a:endParaRPr lang="en-US" sz="2467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Профилактика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начинается с критического мышления, школьной работы и честной городской политики. Достоверная информация, раннее включение в общие пространства и равный доступ к институтам снижают почву для радикализации.
</a:t>
            </a:r>
            <a:endParaRPr lang="en-US" sz="2490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Замкнутые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риск связан с закрытыми сообществами и взаимным отчуждением. Если у людей мало контактов, то растут изоляция, недоверие и восприимчивость к радикальным лозунгам.
</a:t>
            </a:r>
            <a:endParaRPr lang="en-US" sz="26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1960-х годах Германия приглашала рабочих по краткосрочным контрактам, рассчитывая на временный дефицит кадров. Но многие «гастарбайтеры» остались надолго, привезли семьи и стали частью городских районов, школ и заводских коллективов.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временной работы к жизни на годы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Германии показал: если миграция становится постоянной, одних рабочих мест недостаточно. Нужны язык, признание многолетнего присутствия, доступ к образованию детей и реальные гражданские права, иначе временная модель превращается в источник напряжения.
</a:t>
            </a:r>
            <a:endParaRPr lang="en-US" sz="2245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долгосрочной интеграции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Германия прошла путь от «гастарбайтеров» к постоянной миграции
</a:t>
            </a:r>
            <a:endParaRPr lang="en-US" sz="3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требует не страха, а правил и диалога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миграция стала не эпизодом, а устойчивой частью мировой истории. Там, где есть законный статус, язык, школа, работа и уважение к правам человека, межэтнические отношения становятся более стабильными и открытыми.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2026-07-26T15:03:26Z</dcterms:created>
  <dcterms:modified xsi:type="dcterms:W3CDTF">2026-07-26T15:03:26Z</dcterms:modified>
</cp:coreProperties>
</file>