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jpe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jpe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jpeg"/><Relationship Id="rId12" Type="http://schemas.openxmlformats.org/officeDocument/2006/relationships/image" Target="../media/image-11-12.png"/><Relationship Id="rId13" Type="http://schemas.openxmlformats.org/officeDocument/2006/relationships/image" Target="../media/image-11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jpe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3006" y="-86600"/>
            <a:ext cx="4683737" cy="5282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9650" y="1650650"/>
            <a:ext cx="5344200" cy="19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8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путешествия рисуют Землю заново
</a:t>
            </a:r>
            <a:pPr algn="l" indent="0" marL="0">
              <a:lnSpc>
                <a:spcPct val="90000"/>
              </a:lnSpc>
              <a:buNone/>
            </a:pPr>
            <a:r>
              <a:rPr lang="en-US" sz="176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43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Маршруты путешественников уточняют карты и меняют образ Земли.
</a:t>
            </a:r>
            <a:endParaRPr lang="en-US" sz="3788" dirty="0"/>
          </a:p>
        </p:txBody>
      </p:sp>
      <p:sp>
        <p:nvSpPr>
          <p:cNvPr id="7" name="Text 1"/>
          <p:cNvSpPr txBox="1"/>
          <p:nvPr/>
        </p:nvSpPr>
        <p:spPr>
          <a:xfrm>
            <a:off x="1108325" y="4290225"/>
            <a:ext cx="4400100" cy="46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701" y="627950"/>
            <a:ext cx="3479599" cy="3999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4649725" y="1391425"/>
            <a:ext cx="4050900" cy="27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Земля появляется на карте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отражение показывает, как Земля выглядит на карте и глобусе: где идут берега, реки, пути и границы. Чем больше точных наблюдений, тем меньше белых пятен и ошибок.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587" y="1026568"/>
            <a:ext cx="2458500" cy="1675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42787" y="1026568"/>
            <a:ext cx="2458500" cy="167581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2987" y="1026568"/>
            <a:ext cx="2458500" cy="167581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A0A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один путь меняет несколько карт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7425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3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путешественник проходил по неизвестной земле, он приносил не предположение, а наблюдение. После таких поездок на карте появлялись новые реки, мысы и острова, а старые ошибки становились заметны.
</a:t>
            </a:r>
            <a:endParaRPr lang="en-US" sz="873" dirty="0"/>
          </a:p>
        </p:txBody>
      </p:sp>
      <p:sp>
        <p:nvSpPr>
          <p:cNvPr id="12" name="Text 3"/>
          <p:cNvSpPr txBox="1"/>
          <p:nvPr/>
        </p:nvSpPr>
        <p:spPr>
          <a:xfrm>
            <a:off x="7425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7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вместо догадки
</a:t>
            </a:r>
            <a:endParaRPr lang="en-US" sz="1347" dirty="0"/>
          </a:p>
        </p:txBody>
      </p:sp>
      <p:sp>
        <p:nvSpPr>
          <p:cNvPr id="13" name="Text 4"/>
          <p:cNvSpPr txBox="1"/>
          <p:nvPr/>
        </p:nvSpPr>
        <p:spPr>
          <a:xfrm>
            <a:off x="35127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маршрут мог изменить сразу несколько изображений одной территории. Морская карта показывала берег точнее, сухопутная — дорогу и препятствия, а учебная карта — уже исправленную картину мира.
</a:t>
            </a:r>
            <a:endParaRPr lang="en-US" sz="881" dirty="0"/>
          </a:p>
        </p:txBody>
      </p:sp>
      <p:sp>
        <p:nvSpPr>
          <p:cNvPr id="14" name="Text 5"/>
          <p:cNvSpPr txBox="1"/>
          <p:nvPr/>
        </p:nvSpPr>
        <p:spPr>
          <a:xfrm>
            <a:off x="35127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7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дорога — много карт
</a:t>
            </a:r>
            <a:endParaRPr lang="en-US" sz="1347" dirty="0"/>
          </a:p>
        </p:txBody>
      </p:sp>
      <p:sp>
        <p:nvSpPr>
          <p:cNvPr id="15" name="Text 6"/>
          <p:cNvSpPr txBox="1"/>
          <p:nvPr/>
        </p:nvSpPr>
        <p:spPr>
          <a:xfrm>
            <a:off x="62829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6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раньше на месте территории стояло пустое пятно, то после экспедиции оно превращалось в понятный участок Земли. Так постепенно неизвестное становилось известным и проверенным.
</a:t>
            </a:r>
            <a:endParaRPr lang="en-US" sz="926" dirty="0"/>
          </a:p>
        </p:txBody>
      </p:sp>
      <p:sp>
        <p:nvSpPr>
          <p:cNvPr id="16" name="Text 7"/>
          <p:cNvSpPr txBox="1"/>
          <p:nvPr/>
        </p:nvSpPr>
        <p:spPr>
          <a:xfrm>
            <a:off x="62829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пустоты к знанию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90700" y="2109218"/>
            <a:ext cx="3686100" cy="10655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792300" y="627725"/>
            <a:ext cx="3686100" cy="49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6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понятия карты и пути
</a:t>
            </a:r>
            <a:endParaRPr lang="en-US" sz="1867" dirty="0"/>
          </a:p>
        </p:txBody>
      </p:sp>
      <p:sp>
        <p:nvSpPr>
          <p:cNvPr id="12" name="Text 2"/>
          <p:cNvSpPr txBox="1"/>
          <p:nvPr/>
        </p:nvSpPr>
        <p:spPr>
          <a:xfrm>
            <a:off x="867000" y="15802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 — это путь от начала до конца. Он помогает понять, как путешественник двигался и какие места встретил по дороге.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5361725" y="7898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показывает, во сколько раз карта меньше настоящей местности. Благодаря ему можно сравнивать расстояния и размеры объектов.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867000" y="31317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Ориентирование помогает определить своё положение на местности. Без него трудно понять, в какую сторону идти и где находятся важные объекты.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5361725" y="35034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Легенда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Легенда объясняет условные знаки карты. По ней легко узнать реки, дороги, горы, города и другие объекты.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69725" y="3083669"/>
            <a:ext cx="4051200" cy="15904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7300" y="337450"/>
            <a:ext cx="3706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Глобус и карта: в чем разница
</a:t>
            </a:r>
            <a:endParaRPr lang="en-US" sz="19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660250" y="163010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без искажений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Глобус показывает Землю почти такой, какая она есть. На нём удобнее видеть общую форму материков и океанов, потому что поверхность шара не нужно расправлять.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5002950" y="165575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разных помощника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глобус и карта дополняют друг друга. Один помогает понять весь земной шар, а другой — рассмотреть путь, регион или страну подробнее.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660300" y="350690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карты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удобнее для работы с отдельной территорией. На ней легче искать города, дороги и маршруты, но при переносе шара на плоскость появляются искажения.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586575" y="814960"/>
            <a:ext cx="3499500" cy="348583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458400" y="1936650"/>
            <a:ext cx="2234100" cy="9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9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Приблизительные берега
</a:t>
            </a:r>
            <a:pPr algn="l" indent="0" marL="0">
              <a:lnSpc>
                <a:spcPct val="100000"/>
              </a:lnSpc>
              <a:buNone/>
            </a:pPr>
            <a:r>
              <a:rPr lang="en-US" sz="54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9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ранние карты были очень приблизительными. Берега рисовали наугад или по слухам, поэтому очертания морей и материков часто не совпадали с действительностью.
</a:t>
            </a:r>
            <a:endParaRPr lang="en-US" sz="1169" dirty="0"/>
          </a:p>
        </p:txBody>
      </p:sp>
      <p:sp>
        <p:nvSpPr>
          <p:cNvPr id="12" name="Text 2"/>
          <p:cNvSpPr txBox="1"/>
          <p:nvPr/>
        </p:nvSpPr>
        <p:spPr>
          <a:xfrm>
            <a:off x="3174662" y="1936650"/>
            <a:ext cx="2234100" cy="9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6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Белые пятна
</a:t>
            </a:r>
            <a:pPr algn="l" indent="0" marL="0">
              <a:lnSpc>
                <a:spcPct val="100000"/>
              </a:lnSpc>
              <a:buNone/>
            </a:pPr>
            <a:r>
              <a:rPr lang="en-US" sz="552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2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районы Сибири и Азии долго оставались малоизвестными. На месте целых областей на карте могли стоять пустые участки без дорог, рек и населённых пунктов.
</a:t>
            </a:r>
            <a:endParaRPr lang="en-US" sz="1196" dirty="0"/>
          </a:p>
        </p:txBody>
      </p:sp>
      <p:sp>
        <p:nvSpPr>
          <p:cNvPr id="13" name="Text 3"/>
          <p:cNvSpPr txBox="1"/>
          <p:nvPr/>
        </p:nvSpPr>
        <p:spPr>
          <a:xfrm>
            <a:off x="458475" y="3925325"/>
            <a:ext cx="2234100" cy="10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7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Ошибочные расстояния
</a:t>
            </a:r>
            <a:pPr algn="l" indent="0" marL="0">
              <a:lnSpc>
                <a:spcPct val="100000"/>
              </a:lnSpc>
              <a:buNone/>
            </a:pPr>
            <a:r>
              <a:rPr lang="en-US" sz="562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Расстояния часто получались неверными. Из-за этого города и моря могли казаться дальше или ближе, чем были на самом деле, и путешественникам было трудно планировать путь.
</a:t>
            </a:r>
            <a:endParaRPr lang="en-US" sz="1217" dirty="0"/>
          </a:p>
        </p:txBody>
      </p:sp>
      <p:sp>
        <p:nvSpPr>
          <p:cNvPr id="14" name="Text 4"/>
          <p:cNvSpPr txBox="1"/>
          <p:nvPr/>
        </p:nvSpPr>
        <p:spPr>
          <a:xfrm>
            <a:off x="3174637" y="3925325"/>
            <a:ext cx="2234100" cy="10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Трудные для изучения районы
</a:t>
            </a:r>
            <a:pPr algn="l" indent="0" marL="0">
              <a:lnSpc>
                <a:spcPct val="100000"/>
              </a:lnSpc>
              <a:buNone/>
            </a:pPr>
            <a:r>
              <a:rPr lang="en-US" sz="521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6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от известных земель, тем больше было неточностей. Особенно много пробелов сохранялось на севере и в Азии, где экспедиции шли очень медленно и трудно.
</a:t>
            </a:r>
            <a:endParaRPr lang="en-US" sz="1130" dirty="0"/>
          </a:p>
        </p:txBody>
      </p:sp>
      <p:sp>
        <p:nvSpPr>
          <p:cNvPr id="15" name="Text 5"/>
          <p:cNvSpPr txBox="1"/>
          <p:nvPr/>
        </p:nvSpPr>
        <p:spPr>
          <a:xfrm>
            <a:off x="296675" y="2066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до русских экспедиций
</a:t>
            </a:r>
            <a:endParaRPr lang="en-US" sz="2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90700" y="2109218"/>
            <a:ext cx="3686100" cy="10655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792300" y="627725"/>
            <a:ext cx="3686100" cy="49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8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Москвитин и выход к Охотскому морю
</a:t>
            </a:r>
            <a:endParaRPr lang="en-US" sz="1781" dirty="0"/>
          </a:p>
        </p:txBody>
      </p:sp>
      <p:sp>
        <p:nvSpPr>
          <p:cNvPr id="12" name="Text 2"/>
          <p:cNvSpPr txBox="1"/>
          <p:nvPr/>
        </p:nvSpPr>
        <p:spPr>
          <a:xfrm>
            <a:off x="867000" y="15802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к морю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1639 году Иван Москвитин вышел к Охотскому морю. Это было важное открытие для понимания восточной границы Сибири и связи внутренних районов с морем.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5361725" y="7898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8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ориентиры
</a:t>
            </a:r>
            <a:pPr algn="l" indent="0" marL="0">
              <a:lnSpc>
                <a:spcPct val="100000"/>
              </a:lnSpc>
              <a:buNone/>
            </a:pPr>
            <a:r>
              <a:rPr lang="en-US" sz="59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2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Экспедиция подтвердила, что восток Сибири связан с морским пространством. Для картографов это означало появление новых ориентиров и исправление прежних представлений.
</a:t>
            </a:r>
            <a:endParaRPr lang="en-US" sz="1278" dirty="0"/>
          </a:p>
        </p:txBody>
      </p:sp>
      <p:sp>
        <p:nvSpPr>
          <p:cNvPr id="14" name="Text 4"/>
          <p:cNvSpPr txBox="1"/>
          <p:nvPr/>
        </p:nvSpPr>
        <p:spPr>
          <a:xfrm>
            <a:off x="867000" y="31317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 пути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сведения помогли точнее представить направление рек и пути к побережью. После этого карта стала яснее показывать, как можно добраться из глубины материка к океану.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5361725" y="35034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8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маршрута
</a:t>
            </a:r>
            <a:pPr algn="l" indent="0" marL="0">
              <a:lnSpc>
                <a:spcPct val="100000"/>
              </a:lnSpc>
              <a:buNone/>
            </a:pPr>
            <a:r>
              <a:rPr lang="en-US" sz="585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Москвитин стал одним из первых землепроходцев, чьи наблюдения расширили знания о дальневосточных землях. Его маршрут вошёл в историю изучения русского Севера и Тихого океана.
</a:t>
            </a:r>
            <a:endParaRPr lang="en-US" sz="126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53237" y="1356875"/>
            <a:ext cx="1974375" cy="312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Семён Дежнёв и край Азии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28825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вдоль Чукотки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1648 году Семён Дежнёв прошёл морем вдоль Чукотки и обогнул северо-восточную окраину Азии. Его путь стал важным доказательством существования пролива между Азией и Америкой.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682062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раньше Беринга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произошло задолго до плавания Беринга. Поэтому Дежнёв занял особое место в истории географических открытий и изучения северных морей.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6928213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Уточнение границ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его плавания на карте точнее обозначили край Евразии на северо-востоке. Так постепенно исчезала неопределённость вокруг самых дальних рубежей материка.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57926" y="1211450"/>
            <a:ext cx="2661898" cy="3394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7300" y="337450"/>
            <a:ext cx="3706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Беринг и Чириков: север Тихого океана
</a:t>
            </a:r>
            <a:endParaRPr lang="en-US" sz="19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658172" y="1630100"/>
            <a:ext cx="2189173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Плавания в океане
</a:t>
            </a:r>
            <a:pPr algn="l" indent="0" marL="0">
              <a:lnSpc>
                <a:spcPct val="100000"/>
              </a:lnSpc>
              <a:buNone/>
            </a:pPr>
            <a:r>
              <a:rPr lang="en-US" sz="5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XVIII веке Витус Беринг и Алексей Чириков исследовали северную часть Тихого океана. Их экспедиции стали важным этапом в изучении морских пространств вокруг России.
</a:t>
            </a:r>
            <a:endParaRPr lang="en-US" sz="1176" dirty="0"/>
          </a:p>
        </p:txBody>
      </p:sp>
      <p:sp>
        <p:nvSpPr>
          <p:cNvPr id="12" name="Text 3"/>
          <p:cNvSpPr txBox="1"/>
          <p:nvPr/>
        </p:nvSpPr>
        <p:spPr>
          <a:xfrm>
            <a:off x="3518479" y="3421325"/>
            <a:ext cx="2189173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исследований
</a:t>
            </a:r>
            <a:pPr algn="l" indent="0" marL="0">
              <a:lnSpc>
                <a:spcPct val="100000"/>
              </a:lnSpc>
              <a:buNone/>
            </a:pPr>
            <a:r>
              <a:rPr lang="en-US" sz="5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 работа помогла лучше представить север Тихого океана как связанную систему берегов и островов. Это стало основой для дальнейших исследований.
</a:t>
            </a:r>
            <a:endParaRPr lang="en-US" sz="1191" dirty="0"/>
          </a:p>
        </p:txBody>
      </p:sp>
      <p:sp>
        <p:nvSpPr>
          <p:cNvPr id="13" name="Text 4"/>
          <p:cNvSpPr txBox="1"/>
          <p:nvPr/>
        </p:nvSpPr>
        <p:spPr>
          <a:xfrm>
            <a:off x="3518438" y="1630100"/>
            <a:ext cx="2189173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морские пути
</a:t>
            </a:r>
            <a:pPr algn="l" indent="0" marL="0">
              <a:lnSpc>
                <a:spcPct val="100000"/>
              </a:lnSpc>
              <a:buNone/>
            </a:pPr>
            <a:r>
              <a:rPr lang="en-US" sz="5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экспедиций были пройдены большие морские расстояния и описаны новые участки побережья. Так появились более надёжные данные о северных морских путях.
</a:t>
            </a:r>
            <a:endParaRPr lang="en-US" sz="1130" dirty="0"/>
          </a:p>
        </p:txBody>
      </p:sp>
      <p:sp>
        <p:nvSpPr>
          <p:cNvPr id="14" name="Text 5"/>
          <p:cNvSpPr txBox="1"/>
          <p:nvPr/>
        </p:nvSpPr>
        <p:spPr>
          <a:xfrm>
            <a:off x="658222" y="3482265"/>
            <a:ext cx="2188510" cy="9498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берега
</a:t>
            </a:r>
            <a:pPr algn="l" indent="0" marL="0">
              <a:lnSpc>
                <a:spcPct val="100000"/>
              </a:lnSpc>
              <a:buNone/>
            </a:pPr>
            <a:r>
              <a:rPr lang="en-US" sz="5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уточнили очертания Чукотки и Камчатки. Для картографов это означало более точные берега, понятные ориентиры и исправление прежних неточностей.
</a:t>
            </a:r>
            <a:endParaRPr lang="en-US" sz="1173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586575" y="814960"/>
            <a:ext cx="3499500" cy="348583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458400" y="1936650"/>
            <a:ext cx="2234100" cy="9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7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Полевые маршруты
</a:t>
            </a:r>
            <a:pPr algn="l" indent="0" marL="0">
              <a:lnSpc>
                <a:spcPct val="100000"/>
              </a:lnSpc>
              <a:buNone/>
            </a:pPr>
            <a:r>
              <a:rPr lang="en-US" sz="511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7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Арсеньев прошёл по Уссурийскому краю и подробно записывал всё увиденное. Его наблюдения помогли точнее показать горные хребты, реки, леса и труднодоступные районы Приморья.
</a:t>
            </a:r>
            <a:endParaRPr lang="en-US" sz="1107" dirty="0"/>
          </a:p>
        </p:txBody>
      </p:sp>
      <p:sp>
        <p:nvSpPr>
          <p:cNvPr id="12" name="Text 2"/>
          <p:cNvSpPr txBox="1"/>
          <p:nvPr/>
        </p:nvSpPr>
        <p:spPr>
          <a:xfrm>
            <a:off x="3174662" y="1936650"/>
            <a:ext cx="2234100" cy="9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и дороги
</a:t>
            </a:r>
            <a:pPr algn="l" indent="0" marL="0">
              <a:lnSpc>
                <a:spcPct val="100000"/>
              </a:lnSpc>
              <a:buNone/>
            </a:pPr>
            <a:r>
              <a:rPr lang="en-US" sz="549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7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внимание он уделял жизни местных жителей и способам передвижения по тайге. Благодаря этому карты стали не только точнее, но и понятнее для изучения края.
</a:t>
            </a:r>
            <a:endParaRPr lang="en-US" sz="1190" dirty="0"/>
          </a:p>
        </p:txBody>
      </p:sp>
      <p:sp>
        <p:nvSpPr>
          <p:cNvPr id="13" name="Text 3"/>
          <p:cNvSpPr txBox="1"/>
          <p:nvPr/>
        </p:nvSpPr>
        <p:spPr>
          <a:xfrm>
            <a:off x="458475" y="3925325"/>
            <a:ext cx="2234100" cy="10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7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как источник знаний
</a:t>
            </a:r>
            <a:pPr algn="l" indent="0" marL="0">
              <a:lnSpc>
                <a:spcPct val="100000"/>
              </a:lnSpc>
              <a:buNone/>
            </a:pPr>
            <a:r>
              <a:rPr lang="en-US" sz="502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Арсеньев совмещал научные записи с литературным описанием путешествий. Поэтому его книги помогали читателям представить Дальний Восток как живой и разнообразный регион, а не как пустое место на карте.
</a:t>
            </a:r>
            <a:endParaRPr lang="en-US" sz="1087" dirty="0"/>
          </a:p>
        </p:txBody>
      </p:sp>
      <p:sp>
        <p:nvSpPr>
          <p:cNvPr id="14" name="Text 4"/>
          <p:cNvSpPr txBox="1"/>
          <p:nvPr/>
        </p:nvSpPr>
        <p:spPr>
          <a:xfrm>
            <a:off x="3174637" y="3925325"/>
            <a:ext cx="2234100" cy="10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7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картографии
</a:t>
            </a:r>
            <a:pPr algn="l" indent="0" marL="0">
              <a:lnSpc>
                <a:spcPct val="100000"/>
              </a:lnSpc>
              <a:buNone/>
            </a:pPr>
            <a:r>
              <a:rPr lang="en-US" sz="516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5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материалы использовали географы, учителя и исследователи. Они помогали уточнять представление о Приморье и показывали, что даже дальние территории можно изучать шаг за шагом.
</a:t>
            </a:r>
            <a:endParaRPr lang="en-US" sz="1117" dirty="0"/>
          </a:p>
        </p:txBody>
      </p:sp>
      <p:sp>
        <p:nvSpPr>
          <p:cNvPr id="15" name="Text 5"/>
          <p:cNvSpPr txBox="1"/>
          <p:nvPr/>
        </p:nvSpPr>
        <p:spPr>
          <a:xfrm>
            <a:off x="296675" y="2066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55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Владимир Арсеньев и Дальний Восток
</a:t>
            </a:r>
            <a:endParaRPr lang="en-US" sz="2455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9392" y="1026125"/>
            <a:ext cx="2009466" cy="2497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64617" y="1026125"/>
            <a:ext cx="2009466" cy="2497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69842" y="1026125"/>
            <a:ext cx="2009466" cy="2497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875067" y="1026125"/>
            <a:ext cx="2009466" cy="24972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Статьи о путешествии Пржевальского
</a:t>
            </a:r>
            <a:endParaRPr lang="en-US" sz="2600" dirty="0"/>
          </a:p>
        </p:txBody>
      </p:sp>
      <p:sp>
        <p:nvSpPr>
          <p:cNvPr id="16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17" name="Text 2"/>
          <p:cNvSpPr txBox="1"/>
          <p:nvPr/>
        </p:nvSpPr>
        <p:spPr>
          <a:xfrm>
            <a:off x="397675" y="3941622"/>
            <a:ext cx="1731900" cy="4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6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середине XIX века Николай Пржевальский прошел огромные расстояния по степям, пустыням и горным районам Центральной Азии. Его наблюдения помогли точнее показать на карте, где проходят хребты, реки и караванные тропы.
</a:t>
            </a:r>
            <a:endParaRPr lang="en-US" sz="561" dirty="0"/>
          </a:p>
        </p:txBody>
      </p:sp>
      <p:sp>
        <p:nvSpPr>
          <p:cNvPr id="18" name="Text 3"/>
          <p:cNvSpPr txBox="1"/>
          <p:nvPr/>
        </p:nvSpPr>
        <p:spPr>
          <a:xfrm>
            <a:off x="397676" y="3643313"/>
            <a:ext cx="1731900" cy="2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Долгий путь через Азию
</a:t>
            </a:r>
            <a:endParaRPr lang="en-US" sz="1110" dirty="0"/>
          </a:p>
        </p:txBody>
      </p:sp>
      <p:sp>
        <p:nvSpPr>
          <p:cNvPr id="19" name="Text 4"/>
          <p:cNvSpPr txBox="1"/>
          <p:nvPr/>
        </p:nvSpPr>
        <p:spPr>
          <a:xfrm>
            <a:off x="2602900" y="3941622"/>
            <a:ext cx="1731900" cy="4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43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Экспедиции Пржевальского особенно важны для районов, которые раньше знали плохо. Он собирал сведения о рельефе, воде и проходимости местности, поэтому белые пятна на картах постепенно исчезали.
</a:t>
            </a:r>
            <a:endParaRPr lang="en-US" sz="643" dirty="0"/>
          </a:p>
        </p:txBody>
      </p:sp>
      <p:sp>
        <p:nvSpPr>
          <p:cNvPr id="20" name="Text 5"/>
          <p:cNvSpPr txBox="1"/>
          <p:nvPr/>
        </p:nvSpPr>
        <p:spPr>
          <a:xfrm>
            <a:off x="2602900" y="3643313"/>
            <a:ext cx="1731900" cy="2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3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именно он уточнил
</a:t>
            </a:r>
            <a:endParaRPr lang="en-US" sz="1163" dirty="0"/>
          </a:p>
        </p:txBody>
      </p:sp>
      <p:sp>
        <p:nvSpPr>
          <p:cNvPr id="21" name="Text 6"/>
          <p:cNvSpPr txBox="1"/>
          <p:nvPr/>
        </p:nvSpPr>
        <p:spPr>
          <a:xfrm>
            <a:off x="4808125" y="3941622"/>
            <a:ext cx="1731900" cy="4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68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Путешественник не только измерял и записывал, но и сравнивал увиденное с прежними картами. Так появлялись исправления в обозначениях озер, высот и направлений дорог между оазисами.
</a:t>
            </a:r>
            <a:endParaRPr lang="en-US" sz="668" dirty="0"/>
          </a:p>
        </p:txBody>
      </p:sp>
      <p:sp>
        <p:nvSpPr>
          <p:cNvPr id="22" name="Text 7"/>
          <p:cNvSpPr txBox="1"/>
          <p:nvPr/>
        </p:nvSpPr>
        <p:spPr>
          <a:xfrm>
            <a:off x="4808125" y="3643313"/>
            <a:ext cx="1731900" cy="2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8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старых сведений
</a:t>
            </a:r>
            <a:endParaRPr lang="en-US" sz="988" dirty="0"/>
          </a:p>
        </p:txBody>
      </p:sp>
      <p:sp>
        <p:nvSpPr>
          <p:cNvPr id="23" name="Text 8"/>
          <p:cNvSpPr txBox="1"/>
          <p:nvPr/>
        </p:nvSpPr>
        <p:spPr>
          <a:xfrm>
            <a:off x="7013349" y="3941622"/>
            <a:ext cx="1731900" cy="4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68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схеме его маршрутов можно увидеть, как путь идет через степи, пустыни и горные перевалы. Именно такие линии превращали отдельные наблюдения в более точный образ Центральной Азии.
</a:t>
            </a:r>
            <a:endParaRPr lang="en-US" sz="668" dirty="0"/>
          </a:p>
        </p:txBody>
      </p:sp>
      <p:sp>
        <p:nvSpPr>
          <p:cNvPr id="24" name="Text 9"/>
          <p:cNvSpPr txBox="1"/>
          <p:nvPr/>
        </p:nvSpPr>
        <p:spPr>
          <a:xfrm>
            <a:off x="7013350" y="3643313"/>
            <a:ext cx="1731900" cy="2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8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Маршрут, который изменил карту
</a:t>
            </a:r>
            <a:endParaRPr lang="en-US" sz="80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90700" y="2109218"/>
            <a:ext cx="3686100" cy="10655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792300" y="627725"/>
            <a:ext cx="3686100" cy="49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8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инструменты помогали уточнять карты
</a:t>
            </a:r>
            <a:endParaRPr lang="en-US" sz="1781" dirty="0"/>
          </a:p>
        </p:txBody>
      </p:sp>
      <p:sp>
        <p:nvSpPr>
          <p:cNvPr id="12" name="Text 2"/>
          <p:cNvSpPr txBox="1"/>
          <p:nvPr/>
        </p:nvSpPr>
        <p:spPr>
          <a:xfrm>
            <a:off x="867000" y="15802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8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Компас и направление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585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Компас помогал мореплавателям и землепроходцам не сбиваться с курса. По его стрелке определяли стороны света и сверяли направление движения во время долгих переходов по суше и воде.
</a:t>
            </a:r>
            <a:endParaRPr lang="en-US" sz="1268" dirty="0"/>
          </a:p>
        </p:txBody>
      </p:sp>
      <p:sp>
        <p:nvSpPr>
          <p:cNvPr id="13" name="Text 3"/>
          <p:cNvSpPr txBox="1"/>
          <p:nvPr/>
        </p:nvSpPr>
        <p:spPr>
          <a:xfrm>
            <a:off x="5361725" y="7898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2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Записи на каждом этапе
</a:t>
            </a:r>
            <a:pPr algn="l" indent="0" marL="0">
              <a:lnSpc>
                <a:spcPct val="100000"/>
              </a:lnSpc>
              <a:buNone/>
            </a:pPr>
            <a:r>
              <a:rPr lang="en-US" sz="592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5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 пути собирал все важные записи в одном месте. В него заносили время, пройденные отрезки, приметы берега и особенности местности, чтобы потом восстановить маршрут без потерь.
</a:t>
            </a:r>
            <a:endParaRPr lang="en-US" sz="1282" dirty="0"/>
          </a:p>
        </p:txBody>
      </p:sp>
      <p:sp>
        <p:nvSpPr>
          <p:cNvPr id="14" name="Text 4"/>
          <p:cNvSpPr txBox="1"/>
          <p:nvPr/>
        </p:nvSpPr>
        <p:spPr>
          <a:xfrm>
            <a:off x="867000" y="31317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 как ориентир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Секстант использовали для наблюдений за Солнцем и звездами. С его помощью определяли широту, а значит, точнее понимали, где находится экспедиция на поверхности Земли.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5361725" y="35034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Сверка сведений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Карты и наброски служили основой для новых исправлений. Когда данные из разных поездок сравнивали между собой, географы могли точнее наносить берега, реки и названия.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29642" y="1023350"/>
            <a:ext cx="2658166" cy="3693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определяли направление и расстояние
</a:t>
            </a:r>
            <a:endParaRPr lang="en-US" sz="2455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520275" y="1462450"/>
            <a:ext cx="2373900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по сторонам света
</a:t>
            </a:r>
            <a:pPr algn="l" indent="0" marL="0">
              <a:lnSpc>
                <a:spcPct val="100000"/>
              </a:lnSpc>
              <a:buNone/>
            </a:pPr>
            <a:r>
              <a:rPr lang="en-US" sz="5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Компас показывал, куда двигаться дальше, особенно в тумане, лесу или в открытом море. Без него было бы трудно сохранять нужное направление на длинном маршруте.
</a:t>
            </a:r>
            <a:endParaRPr lang="en-US" sz="1290" dirty="0"/>
          </a:p>
        </p:txBody>
      </p:sp>
      <p:sp>
        <p:nvSpPr>
          <p:cNvPr id="12" name="Text 3"/>
          <p:cNvSpPr txBox="1"/>
          <p:nvPr/>
        </p:nvSpPr>
        <p:spPr>
          <a:xfrm>
            <a:off x="3347601" y="1462481"/>
            <a:ext cx="2373900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Небесные ориентиры
</a:t>
            </a:r>
            <a:pPr algn="l" indent="0" marL="0">
              <a:lnSpc>
                <a:spcPct val="100000"/>
              </a:lnSpc>
              <a:buNone/>
            </a:pPr>
            <a:r>
              <a:rPr lang="en-US" sz="5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Секстант помогал смотреть на положение Солнца и звезд. По этим наблюдениям можно было понять, где находится экспедиция, даже если вокруг не было заметных ориентиров.
</a:t>
            </a:r>
            <a:endParaRPr lang="en-US" sz="1287" dirty="0"/>
          </a:p>
        </p:txBody>
      </p:sp>
      <p:sp>
        <p:nvSpPr>
          <p:cNvPr id="13" name="Text 4"/>
          <p:cNvSpPr txBox="1"/>
          <p:nvPr/>
        </p:nvSpPr>
        <p:spPr>
          <a:xfrm>
            <a:off x="520275" y="3412183"/>
            <a:ext cx="2373900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в дороге
</a:t>
            </a:r>
            <a:pPr algn="l" indent="0" marL="0">
              <a:lnSpc>
                <a:spcPct val="100000"/>
              </a:lnSpc>
              <a:buNone/>
            </a:pPr>
            <a:r>
              <a:rPr lang="en-US" sz="5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Песочные часы помогали следить за временем движения. Если знать, как быстро идет судно или отряд, можно было приблизительно оценить расстояние до следующей точки.
</a:t>
            </a:r>
            <a:endParaRPr lang="en-US" sz="1287" dirty="0"/>
          </a:p>
        </p:txBody>
      </p:sp>
      <p:sp>
        <p:nvSpPr>
          <p:cNvPr id="14" name="Text 5"/>
          <p:cNvSpPr txBox="1"/>
          <p:nvPr/>
        </p:nvSpPr>
        <p:spPr>
          <a:xfrm>
            <a:off x="3347601" y="3412183"/>
            <a:ext cx="2373900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 расстояния
</a:t>
            </a:r>
            <a:pPr algn="l" indent="0" marL="0">
              <a:lnSpc>
                <a:spcPct val="100000"/>
              </a:lnSpc>
              <a:buNone/>
            </a:pPr>
            <a:r>
              <a:rPr lang="en-US" sz="5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течения и ветра тоже учитывали при расчётах. Чем внимательнее вели наблюдения, тем точнее становились данные о пройденном пути и размере территории.
</a:t>
            </a:r>
            <a:endParaRPr lang="en-US" sz="128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400" y="1688830"/>
            <a:ext cx="8264400" cy="30943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450" y="197125"/>
            <a:ext cx="82644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 наблюдений рождалась карта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59450" y="1107800"/>
            <a:ext cx="82644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Полевые записи превращались в карту только после сравнения, проверки и обобщения данных.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69725" y="3083669"/>
            <a:ext cx="4051200" cy="15904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7300" y="337450"/>
            <a:ext cx="3706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исправления вносили после экспедиций
</a:t>
            </a:r>
            <a:endParaRPr lang="en-US" sz="19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660250" y="163010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Берега и острова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Прежде всего уточняли линии морских берегов. После экспедиции на карте могли появиться более точные очертания полуостровов, заливов и островов, а старые линии уходили в прошлое.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5002950" y="165575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и подписи
</a:t>
            </a:r>
            <a:pPr algn="l" indent="0" marL="0">
              <a:lnSpc>
                <a:spcPct val="100000"/>
              </a:lnSpc>
              <a:buNone/>
            </a:pPr>
            <a:r>
              <a:rPr lang="en-US" sz="57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менялись названия и подписи. Когда путешественники получали новые сведения от местных жителей или проверяли старые данные, на карте появлялись более точные географические названия.
</a:t>
            </a:r>
            <a:endParaRPr lang="en-US" sz="1248" dirty="0"/>
          </a:p>
        </p:txBody>
      </p:sp>
      <p:sp>
        <p:nvSpPr>
          <p:cNvPr id="12" name="Text 4"/>
          <p:cNvSpPr txBox="1"/>
          <p:nvPr/>
        </p:nvSpPr>
        <p:spPr>
          <a:xfrm>
            <a:off x="660300" y="350690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Проливы и ориентиры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исправляли положение проливов, мысов и крупных рек. Для мореплавателей это было особенно важно, потому что ошибка в нескольких десятках километров могла изменить весь маршрут.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22612" y="1517350"/>
            <a:ext cx="220800" cy="220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12313" y="1529617"/>
            <a:ext cx="220800" cy="1962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802000" y="1529617"/>
            <a:ext cx="220800" cy="19626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6100" y="1517350"/>
            <a:ext cx="220800" cy="2208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629025" y="349825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нужна точная карта
</a:t>
            </a:r>
            <a:endParaRPr lang="en-US" sz="2600" dirty="0"/>
          </a:p>
        </p:txBody>
      </p:sp>
      <p:sp>
        <p:nvSpPr>
          <p:cNvPr id="12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13" name="Text 2"/>
          <p:cNvSpPr txBox="1"/>
          <p:nvPr/>
        </p:nvSpPr>
        <p:spPr>
          <a:xfrm>
            <a:off x="6935550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для науки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6935550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использовали карты как основу для сравнения климата, рельефа и расселения людей. Чем точнее была карта, тем надёжнее становились их выводы.
</a:t>
            </a:r>
            <a:endParaRPr lang="en-US" sz="1123" dirty="0"/>
          </a:p>
        </p:txBody>
      </p:sp>
      <p:sp>
        <p:nvSpPr>
          <p:cNvPr id="15" name="Text 4"/>
          <p:cNvSpPr txBox="1"/>
          <p:nvPr/>
        </p:nvSpPr>
        <p:spPr>
          <a:xfrm>
            <a:off x="4825250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в море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825250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Морякам карта подсказывала опасные берега, мели и удобные входы в бухты. Такая информация снижала риск аварий и делала плавание более осмысленным.
</a:t>
            </a:r>
            <a:endParaRPr lang="en-US" sz="1114" dirty="0"/>
          </a:p>
        </p:txBody>
      </p:sp>
      <p:sp>
        <p:nvSpPr>
          <p:cNvPr id="17" name="Text 6"/>
          <p:cNvSpPr txBox="1"/>
          <p:nvPr/>
        </p:nvSpPr>
        <p:spPr>
          <a:xfrm>
            <a:off x="2714938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 переправы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2714938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карте можно было лучше представить русла рек и места переправ. Для путешественников и жителей это означало более удобный выбор пути и меньше неожиданных преград.
</a:t>
            </a:r>
            <a:endParaRPr lang="en-US" sz="1050" dirty="0"/>
          </a:p>
        </p:txBody>
      </p:sp>
      <p:sp>
        <p:nvSpPr>
          <p:cNvPr id="19" name="Text 8"/>
          <p:cNvSpPr txBox="1"/>
          <p:nvPr/>
        </p:nvSpPr>
        <p:spPr>
          <a:xfrm>
            <a:off x="599038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и перевалы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99038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9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карта показывала, где проходят горные хребты и перевалы. Это помогало выбирать безопасные дороги и понимать, какие участки местности трудно пройти пешком или на транспорте.
</a:t>
            </a:r>
            <a:endParaRPr lang="en-US" sz="102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586575" y="814960"/>
            <a:ext cx="3499500" cy="348583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458400" y="1936650"/>
            <a:ext cx="2234100" cy="9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9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Поселения и дороги
</a:t>
            </a:r>
            <a:pPr algn="l" indent="0" marL="0">
              <a:lnSpc>
                <a:spcPct val="100000"/>
              </a:lnSpc>
              <a:buNone/>
            </a:pPr>
            <a:r>
              <a:rPr lang="en-US" sz="53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2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Путешественники записывали, где стоят селения и как они расположены относительно рек, гор и дорог. Такие сведения помогали понять, как люди осваивали территорию.
</a:t>
            </a:r>
            <a:endParaRPr lang="en-US" sz="1149" dirty="0"/>
          </a:p>
        </p:txBody>
      </p:sp>
      <p:sp>
        <p:nvSpPr>
          <p:cNvPr id="12" name="Text 2"/>
          <p:cNvSpPr txBox="1"/>
          <p:nvPr/>
        </p:nvSpPr>
        <p:spPr>
          <a:xfrm>
            <a:off x="3174662" y="1936650"/>
            <a:ext cx="2234100" cy="9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7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Занятия людей
</a:t>
            </a:r>
            <a:pPr algn="l" indent="0" marL="0">
              <a:lnSpc>
                <a:spcPct val="100000"/>
              </a:lnSpc>
              <a:buNone/>
            </a:pPr>
            <a:r>
              <a:rPr lang="en-US" sz="51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7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замечали, чем занимаются местные жители: охотой, рыболовством, торговлей или кочевым скотоводством. Эти наблюдения делали карту не только географической, но и жизненной.
</a:t>
            </a:r>
            <a:endParaRPr lang="en-US" sz="1107" dirty="0"/>
          </a:p>
        </p:txBody>
      </p:sp>
      <p:sp>
        <p:nvSpPr>
          <p:cNvPr id="13" name="Text 3"/>
          <p:cNvSpPr txBox="1"/>
          <p:nvPr/>
        </p:nvSpPr>
        <p:spPr>
          <a:xfrm>
            <a:off x="458475" y="3925325"/>
            <a:ext cx="2234100" cy="10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5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на местных языках
</a:t>
            </a:r>
            <a:pPr algn="l" indent="0" marL="0">
              <a:lnSpc>
                <a:spcPct val="100000"/>
              </a:lnSpc>
              <a:buNone/>
            </a:pPr>
            <a:r>
              <a:rPr lang="en-US" sz="551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записях часто появлялись местные названия рек, мысов и гор. Это помогало сохранить знания народов, живших в изучаемых местах, и избежать путаницы на картах.
</a:t>
            </a:r>
            <a:endParaRPr lang="en-US" sz="1195" dirty="0"/>
          </a:p>
        </p:txBody>
      </p:sp>
      <p:sp>
        <p:nvSpPr>
          <p:cNvPr id="14" name="Text 4"/>
          <p:cNvSpPr txBox="1"/>
          <p:nvPr/>
        </p:nvSpPr>
        <p:spPr>
          <a:xfrm>
            <a:off x="3174637" y="3925325"/>
            <a:ext cx="2234100" cy="10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7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передвигались люди
</a:t>
            </a:r>
            <a:pPr algn="l" indent="0" marL="0">
              <a:lnSpc>
                <a:spcPct val="100000"/>
              </a:lnSpc>
              <a:buNone/>
            </a:pPr>
            <a:r>
              <a:rPr lang="en-US" sz="562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Путешественники отмечали способы передвижения: лодки, оленьи упряжки, караваны, санные пути. По таким деталям можно было понять, как люди приспосабливались к природе.
</a:t>
            </a:r>
            <a:endParaRPr lang="en-US" sz="1217" dirty="0"/>
          </a:p>
        </p:txBody>
      </p:sp>
      <p:sp>
        <p:nvSpPr>
          <p:cNvPr id="15" name="Text 5"/>
          <p:cNvSpPr txBox="1"/>
          <p:nvPr/>
        </p:nvSpPr>
        <p:spPr>
          <a:xfrm>
            <a:off x="296675" y="2066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55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замечали путешественники кроме рельефа
</a:t>
            </a:r>
            <a:endParaRPr lang="en-US" sz="245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190700" y="2573137"/>
            <a:ext cx="3686100" cy="899927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792300" y="627725"/>
            <a:ext cx="3686100" cy="49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8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экспедиции работали особенно активно
</a:t>
            </a:r>
            <a:endParaRPr lang="en-US" sz="1781" dirty="0"/>
          </a:p>
        </p:txBody>
      </p:sp>
      <p:sp>
        <p:nvSpPr>
          <p:cNvPr id="13" name="Text 2"/>
          <p:cNvSpPr txBox="1"/>
          <p:nvPr/>
        </p:nvSpPr>
        <p:spPr>
          <a:xfrm>
            <a:off x="867000" y="1646240"/>
            <a:ext cx="3353100" cy="7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8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Сибирь
</a:t>
            </a:r>
            <a:pPr algn="l" indent="0" marL="0">
              <a:lnSpc>
                <a:spcPct val="100000"/>
              </a:lnSpc>
              <a:buNone/>
            </a:pPr>
            <a:r>
              <a:rPr lang="en-US" sz="502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Сибирь изучали особенно долго, потому что её огромные пространства требовали многих экспедиций. Постепенно уточнялись реки, таёжные районы и связи между отдельными поселениями.
</a:t>
            </a:r>
            <a:endParaRPr lang="en-US" sz="1088" dirty="0"/>
          </a:p>
        </p:txBody>
      </p:sp>
      <p:sp>
        <p:nvSpPr>
          <p:cNvPr id="14" name="Text 3"/>
          <p:cNvSpPr txBox="1"/>
          <p:nvPr/>
        </p:nvSpPr>
        <p:spPr>
          <a:xfrm>
            <a:off x="5361725" y="548705"/>
            <a:ext cx="3353100" cy="7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4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Арктика
</a:t>
            </a:r>
            <a:pPr algn="l" indent="0" marL="0">
              <a:lnSpc>
                <a:spcPct val="100000"/>
              </a:lnSpc>
              <a:buNone/>
            </a:pPr>
            <a:r>
              <a:rPr lang="en-US" sz="533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6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Арктика оставалась трудной для изучения из-за холода, льдов и долгой темноты. Но именно там особенно важно было уточнять берега, острова и морские проходы.
</a:t>
            </a:r>
            <a:endParaRPr lang="en-US" sz="1154" dirty="0"/>
          </a:p>
        </p:txBody>
      </p:sp>
      <p:sp>
        <p:nvSpPr>
          <p:cNvPr id="15" name="Text 4"/>
          <p:cNvSpPr txBox="1"/>
          <p:nvPr/>
        </p:nvSpPr>
        <p:spPr>
          <a:xfrm>
            <a:off x="867000" y="2715495"/>
            <a:ext cx="3353100" cy="7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8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Дальний Восток
</a:t>
            </a:r>
            <a:pPr algn="l" indent="0" marL="0">
              <a:lnSpc>
                <a:spcPct val="100000"/>
              </a:lnSpc>
              <a:buNone/>
            </a:pPr>
            <a:r>
              <a:rPr lang="en-US" sz="502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Дальний Восток стал понятнее благодаря маршрутам к Охотскому морю, Камчатке и Приморью. На картах появились более точные берега, заливы и пути к побережью.
</a:t>
            </a:r>
            <a:endParaRPr lang="en-US" sz="1088" dirty="0"/>
          </a:p>
        </p:txBody>
      </p:sp>
      <p:sp>
        <p:nvSpPr>
          <p:cNvPr id="16" name="Text 5"/>
          <p:cNvSpPr txBox="1"/>
          <p:nvPr/>
        </p:nvSpPr>
        <p:spPr>
          <a:xfrm>
            <a:off x="5361725" y="3703869"/>
            <a:ext cx="3353100" cy="7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2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Тихого океана
</a:t>
            </a:r>
            <a:pPr algn="l" indent="0" marL="0">
              <a:lnSpc>
                <a:spcPct val="100000"/>
              </a:lnSpc>
              <a:buNone/>
            </a:pPr>
            <a:r>
              <a:rPr lang="en-US" sz="509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2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Тихого океана изучали морские экспедиции, которые уточняли морские пути и очертания побережий. Эти данные связывали Азию и Америку на карте гораздо яснее.
</a:t>
            </a:r>
            <a:endParaRPr lang="en-US" sz="1102" dirty="0"/>
          </a:p>
        </p:txBody>
      </p:sp>
      <p:sp>
        <p:nvSpPr>
          <p:cNvPr id="17" name="Text 6"/>
          <p:cNvSpPr txBox="1"/>
          <p:nvPr/>
        </p:nvSpPr>
        <p:spPr>
          <a:xfrm>
            <a:off x="5361725" y="1619928"/>
            <a:ext cx="3353100" cy="7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8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Азия
</a:t>
            </a:r>
            <a:pPr algn="l" indent="0" marL="0">
              <a:lnSpc>
                <a:spcPct val="100000"/>
              </a:lnSpc>
              <a:buNone/>
            </a:pPr>
            <a:r>
              <a:rPr lang="en-US" sz="502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Азия привлекала путешественников своими степями, пустынями и высокими горами. Экспедиции помогли точнее показать караванные дороги, озера и перевалы.
</a:t>
            </a:r>
            <a:endParaRPr lang="en-US" sz="108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1725" y="368350"/>
            <a:ext cx="3706800" cy="82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менялась география наблюдений
</a:t>
            </a:r>
            <a:endParaRPr lang="en-US" sz="19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740675" y="1813675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1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измерения
</a:t>
            </a:r>
            <a:pPr algn="l" indent="0" marL="0">
              <a:lnSpc>
                <a:spcPct val="100000"/>
              </a:lnSpc>
              <a:buNone/>
            </a:pPr>
            <a:r>
              <a:rPr lang="en-US" sz="506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появились более точные приборы для измерений. Компас, секстант и астрономические наблюдения сделали определение положения на местности заметно надёжнее.
</a:t>
            </a:r>
            <a:endParaRPr lang="en-US" sz="1011" dirty="0"/>
          </a:p>
        </p:txBody>
      </p:sp>
      <p:sp>
        <p:nvSpPr>
          <p:cNvPr id="11" name="Text 3"/>
          <p:cNvSpPr txBox="1"/>
          <p:nvPr/>
        </p:nvSpPr>
        <p:spPr>
          <a:xfrm>
            <a:off x="740675" y="3591625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3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обновление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551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3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данные сразу переносятся в цифровые карты и глобальные базы. Но основа остаётся прежней: увидеть, измерить, проверить и нанести на карту.
</a:t>
            </a:r>
            <a:endParaRPr lang="en-US" sz="1103" dirty="0"/>
          </a:p>
        </p:txBody>
      </p:sp>
      <p:sp>
        <p:nvSpPr>
          <p:cNvPr id="12" name="Text 4"/>
          <p:cNvSpPr txBox="1"/>
          <p:nvPr/>
        </p:nvSpPr>
        <p:spPr>
          <a:xfrm>
            <a:off x="5151150" y="924700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3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Полевые записи
</a:t>
            </a:r>
            <a:pPr algn="l" indent="0" marL="0">
              <a:lnSpc>
                <a:spcPct val="100000"/>
              </a:lnSpc>
              <a:buNone/>
            </a:pPr>
            <a:r>
              <a:rPr lang="en-US" sz="551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3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путешественники вели наблюдения вручную: записывали путь, мерили время и отмечали приметы местности. Именно так начиналось точное описание Земли.
</a:t>
            </a:r>
            <a:endParaRPr lang="en-US" sz="1103" dirty="0"/>
          </a:p>
        </p:txBody>
      </p:sp>
      <p:sp>
        <p:nvSpPr>
          <p:cNvPr id="13" name="Text 5"/>
          <p:cNvSpPr txBox="1"/>
          <p:nvPr/>
        </p:nvSpPr>
        <p:spPr>
          <a:xfrm>
            <a:off x="5151150" y="2702650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9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технологии
</a:t>
            </a:r>
            <a:pPr algn="l" indent="0" marL="0">
              <a:lnSpc>
                <a:spcPct val="100000"/>
              </a:lnSpc>
              <a:buNone/>
            </a:pPr>
            <a:r>
              <a:rPr lang="en-US" sz="554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9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XX веке к экспедициям добавились самолёты, спутники и GPS. Они ускорили проверку координат и помогли быстро исправлять карты.
</a:t>
            </a:r>
            <a:endParaRPr lang="en-US" sz="110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0638" y="2505275"/>
            <a:ext cx="3842700" cy="130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Путешествия и сегодня меняют образ Земли: каждое точное наблюдение делает карту яснее. Русские экспедиции расширили знания о Сибири, Арктике и Тихом океане, а современные спутники продолжают это дело.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399025" y="1311600"/>
            <a:ext cx="4023600" cy="11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становится точнее с каждым открытием
</a:t>
            </a:r>
            <a:endParaRPr lang="en-US" sz="2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2026-07-26T16:14:58Z</dcterms:created>
  <dcterms:modified xsi:type="dcterms:W3CDTF">2026-07-26T16:14:58Z</dcterms:modified>
</cp:coreProperties>
</file>