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модернизация экономики и становление советской культуры
</a:t>
            </a:r>
            <a:endParaRPr lang="en-US" sz="2713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 культура в одном государственном проекте.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культура в одном курсе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НЭПа, курс на ускоренную индустриализацию и централизованное планирование сделали культуру частью государственной стратегии: школа, наука и искусство должны были воспитывать «нового человека».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перехода к модернизации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Хозяйственный разрыв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Послереволюционные разрывы в хозяйстве, нехватка инвестиций и слабая техническая база показывали, что восстановление не решает проблему отставания от развитых стран.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слабость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Отставание тяжелой промышленности ограничивало выпуск машин, топлива и металла, без которых невозможно было развернуть современное производство и транспорт.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уязвимость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напряженность делала экономическую зависимость особенно опасной: стране требовались собственные ресурсы, оборонная промышленность и более надежная организация производства.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Рывок через план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Директивная модель обещала быстрый рывок: сосредоточить ресурсы, унифицировать управление и задать общие нормы труда, дисциплины и поведения.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Пятилетки как каркас экономического рывка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98400" y="136495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плана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пятилетка задала главный приоритет: тяжелая индустрия, электрификация и машиностроение. Именно они должны были создать материальную основу для нового хозяйственного уклада.
</a:t>
            </a:r>
            <a:endParaRPr lang="en-US" sz="1140" dirty="0"/>
          </a:p>
        </p:txBody>
      </p:sp>
      <p:sp>
        <p:nvSpPr>
          <p:cNvPr id="10" name="Text 3"/>
          <p:cNvSpPr txBox="1"/>
          <p:nvPr/>
        </p:nvSpPr>
        <p:spPr>
          <a:xfrm>
            <a:off x="398400" y="245266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строительства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пятилетний план закрепил курс на крупные стройки, транспортные узлы и расширение индустриальных центров, где производство росло вместе с городской средой.
</a:t>
            </a:r>
            <a:endParaRPr lang="en-US" sz="1140" dirty="0"/>
          </a:p>
        </p:txBody>
      </p:sp>
      <p:sp>
        <p:nvSpPr>
          <p:cNvPr id="11" name="Text 4"/>
          <p:cNvSpPr txBox="1"/>
          <p:nvPr/>
        </p:nvSpPr>
        <p:spPr>
          <a:xfrm>
            <a:off x="398400" y="3540389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Магнитогорск и Днепрогэс стали символами эпохи: они показывали, как план превращался в реальные заводы, энергетику и новые промышленные ландшафты.
</a:t>
            </a:r>
            <a:endParaRPr lang="en-US" sz="11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плана к мобилизации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централизованное планирование связывало ресурсы, кадры и трудовую мобилизацию.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индустриализации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в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заводов и шахт ускорил переселение из деревни в города. Это расширило рабочий класс и изменило привычный уклад жизни, связанный с сельским сезонным трудом.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семья становилась более мобильной и менее устойчивой к традиционным связям. Совместный быт в общежитиях и коммунальных пространствах менял повседневные нормы общения.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Инфраструктурный запрос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школы, детские учреждения, клубы и библиотеки резко вырос. Индустриальный центр требовал не только рабочих рук, но и социальной инфраструктуры для их жизни.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коммуникация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радио и массовые собрания стали важнее как каналы информации и контроля. Городская среда ускоряла включение людей в общие политические и культурные ритмы.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культура: прямые связи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решения быстро меняли культурную среду: производство, кадры и контроль над информацией шли вместе с формированием новых привычек, языка и символов.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создавала социальную базу культуры, а культура помогала закреплять трудовые нормы и государственные цели.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курса истории СССР 1920–1930-х годов.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подготовка кадров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3" y="1443811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неграмотности и обязательное начальное обучение расширили круг людей, способных читать, считать и осваивать технические инструкции. Это стало базой для новой индустриальной дисциплины.
</a:t>
            </a:r>
            <a:endParaRPr lang="en-US" sz="1164" dirty="0"/>
          </a:p>
        </p:txBody>
      </p:sp>
      <p:sp>
        <p:nvSpPr>
          <p:cNvPr id="11" name="Text 3"/>
          <p:cNvSpPr txBox="1"/>
          <p:nvPr/>
        </p:nvSpPr>
        <p:spPr>
          <a:xfrm>
            <a:off x="3129751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для 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Техникумы и вузы готовили инженеров, учителей, агрономов и управленцев, необходимых для плановой системы. Образование все теснее связывалось с практическими задачами экономики.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79488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стандарты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стандартизировала знания и формировала общие нормы поведения. Через учебные программы государство не только обучало, но и выстраивало единое культурное пространство.
</a:t>
            </a:r>
            <a:endParaRPr lang="en-US" sz="123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как ресурс индустриального роста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Прикладные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Химия, физика и энергетика получили прямую связь с промышленными задачами: новые материалы, источники энергии и технологические процессы становились предметом прикладных исследований.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Отраслевые институты работали вместе с заводами и стройками. Такая связка ускоряла внедрение разработок и делала научную экспертизу частью производственного управления.
</a:t>
            </a:r>
            <a:endParaRPr lang="en-US" sz="1155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Техническая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и оборонные исследования усиливали значение точных расчетов, испытаний и конструкторских школ. Наука становилась фактором не только роста, но и безопасности.
</a:t>
            </a:r>
            <a:endParaRPr lang="en-US" sz="1155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Агрономия и освоение территории требовали знания климата, почв и логистики. Государство опиралось на ученых, чтобы расширять хозяйственное пространство и повышать урожайность.
</a:t>
            </a:r>
            <a:endParaRPr lang="en-US" sz="11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 закрепления социалистического реализма как официального метода искусства.
</a:t>
            </a:r>
            <a:endParaRPr lang="en-US" sz="237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решение закрепило единый художественный канон и усилило государственный контроль над культурой.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съезд советских писателей, 1934 год.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1934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как художественный канон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3" y="1443811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утверждение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1934 году на Первом съезде писателей социалистический реализм был утверждён как ведущий метод литературы и искусства. Он задавал единый критерий оценки произведений и их общественной полезности.
</a:t>
            </a:r>
            <a:endParaRPr lang="en-US" sz="1145" dirty="0"/>
          </a:p>
        </p:txBody>
      </p:sp>
      <p:sp>
        <p:nvSpPr>
          <p:cNvPr id="11" name="Text 3"/>
          <p:cNvSpPr txBox="1"/>
          <p:nvPr/>
        </p:nvSpPr>
        <p:spPr>
          <a:xfrm>
            <a:off x="3129751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«революционного развития»
</a:t>
            </a:r>
            <a:pPr algn="l" indent="0" marL="0">
              <a:lnSpc>
                <a:spcPct val="115000"/>
              </a:lnSpc>
              <a:buNone/>
            </a:pPr>
            <a:r>
              <a:rPr lang="en-US" sz="41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канон требовал показывать жизнь не как застывшую действительность, а как движение к социализму. Герой должен был воплощать труд, волю, коллективную энергию и уверенность в будущем.
</a:t>
            </a:r>
            <a:endParaRPr lang="en-US" sz="1173" dirty="0"/>
          </a:p>
        </p:txBody>
      </p:sp>
      <p:sp>
        <p:nvSpPr>
          <p:cNvPr id="12" name="Text 4"/>
          <p:cNvSpPr txBox="1"/>
          <p:nvPr/>
        </p:nvSpPr>
        <p:spPr>
          <a:xfrm>
            <a:off x="6079488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Воспитательная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становилось не личным высказыванием автора, а средством воспитания. Через положительный пример, ясный сюжет и понятные символы оно формировало представление о желаемом поведении и ценностях.
</a:t>
            </a:r>
            <a:endParaRPr lang="en-US" sz="11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 системе мобилизации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как массовый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обладало особой силой воздействия: оно соединяло зрелищность, массовый охват и наглядность. Фильмы Эйзенштейна и Довженко показывали индустриальный рывок, технику, коллектив и историческую миссию страны.
</a:t>
            </a:r>
            <a:endParaRPr lang="en-US" sz="974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 и визуальная агитация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 и агитационная графика работали быстро и прямо, без сложной интерпретации. Конструктивистская композиция, крупный шрифт и контрастные образы помогали внушать идеи труда, дисциплины и мобилизации.
</a:t>
            </a:r>
            <a:endParaRPr lang="en-US" sz="947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 сцена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песня и театр объединяли эмоциональное воздействие с понятными сюжетами. Они поддерживали ритм коллективной жизни, прославляли строителей новой страны и делали идеологию частью повседневного опыта.
</a:t>
            </a:r>
            <a:endParaRPr lang="en-US" sz="947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формы искусства были встроены в систему мобилизации. Их задача заключалась не только в развлечении, но и в закреплении общей идентичности, нормы поведения и образа будущего.
</a:t>
            </a:r>
            <a:endParaRPr lang="en-US" sz="104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и организованный досуг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Клубы и красные уголки становились местами собраний, лекций и кружков. Здесь досуг связывался с просвещением, а свободное время включалось в процесс формирования нового советского образа жизни.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ритуалы
</a:t>
            </a:r>
            <a:pPr algn="l" indent="0" marL="0">
              <a:lnSpc>
                <a:spcPct val="115000"/>
              </a:lnSpc>
              <a:buNone/>
            </a:pPr>
            <a:r>
              <a:rPr lang="en-US" sz="40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Парады и государственные праздники создавали ощущение включённости в общее дело. Коллективное участие в ритуалах усиливало чувство принадлежности к стране и закрепляло официальные символы.
</a:t>
            </a:r>
            <a:endParaRPr lang="en-US" sz="1149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Физкультура как норма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мероприятия и физкультурные кампании воспитывали выносливость, дисциплину и организованность. Занятия телом рассматривались не как частное увлечение, а как часть подготовки гражданина.
</a:t>
            </a:r>
            <a:endParaRPr lang="en-US" sz="1074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Социализация через досуг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Организованный досуг снижал роль стихийных форм общения и подчинял повседневность государственному контролю. Через него внедрялись коллективизм, атеизм, политическая лояльность и привычка к регламентированному времени.
</a:t>
            </a:r>
            <a:endParaRPr lang="en-US" sz="101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и пропаганда как часть модернизации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нового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2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связывала экономический рывок с воспитанием дисциплинированного и образованного человека. «Новый человек» должен был сочетать трудолюбие, коллективизм, политическую сознательность и готовность к самоограничению.
</a:t>
            </a:r>
            <a:endParaRPr lang="en-US" sz="1044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каналы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Пресса и радио распространяли единые оценки событий, объясняли планы и задавали повседневный язык лояльности. Информация подавалась так, чтобы поддерживать уверенность в правильности курса государства.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пропаганда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Киножурналы, лозунги и плакаты делали государственные установки зримыми и запоминающимися. Повторяющиеся формулы и узнаваемые образы формировали стандарты поведения, понятные для самой широкой аудитории.
</a:t>
            </a:r>
            <a:endParaRPr lang="en-US" sz="1083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политического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лидеров и ритуалы публичного почитания создавали вертикаль символической власти. Они соединяли личное поведение граждан с образцом, заданным государством, и усиливали представление о едином центре.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Повседневность: успехи и издержки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возможностей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грамотности и сети учебных заведений открыло миллионам людей доступ к чтению, специальным знаниям и социальной мобильности. Это стало одним из самых заметных результатов модернизации.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на кадры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требовала инженеров, техников, учителей и управленцев, поэтому образовательный путь стал практической необходимостью. Новые кадры быстро втягивались в заводскую, административную и культурную работу.
</a:t>
            </a:r>
            <a:endParaRPr lang="en-US" sz="1036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дефицит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обострялись бытовые трудности: не хватало жилья, товаров и элементарного комфорта. Люди часто жили в тесноте, а рабочий день оставлял мало времени для отдыха.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быстрого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возникало противоречие между официальным образом прогресса и реальным опытом многих семей. Успехи модернизации были ощутимы, но они не снимали социальной напряжённости и усталости.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Контроль, цензура и репрессивные практики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Цензурный фильтр
</a:t>
            </a:r>
            <a:pPr algn="l" indent="0" marL="0">
              <a:lnSpc>
                <a:spcPct val="115000"/>
              </a:lnSpc>
              <a:buNone/>
            </a:pPr>
            <a:r>
              <a:rPr lang="en-US" sz="3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усиливало контроль над печатью, издательствами и сценой через цензурные процедуры. Любой текст и спектакль должны были соответствовать идеологическим требованиям и линии партии.
</a:t>
            </a:r>
            <a:endParaRPr lang="en-US" sz="1044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Партийное руководство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3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союзы писателей, художников и композиторов стали механизмом административного управления культурой. Через них определялись допустимые темы, способы выражения и критерии профессиональной лояльности.
</a:t>
            </a:r>
            <a:endParaRPr lang="en-US" sz="1024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«отклонениями»
</a:t>
            </a:r>
            <a:pPr algn="l" indent="0" marL="0">
              <a:lnSpc>
                <a:spcPct val="115000"/>
              </a:lnSpc>
              <a:buNone/>
            </a:pPr>
            <a:r>
              <a:rPr lang="en-US" sz="3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Кампании против «формализма» и «космополитизма» ограничивали художественный поиск и укрепляли подозрительность к независимым интерпретациям. Нестандартный язык и сложная форма часто трактовались как идейная ошибка.
</a:t>
            </a:r>
            <a:endParaRPr lang="en-US" sz="1024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3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1930-х годов затронули многих деятелей культуры, создавая атмосферу страха и самоцензуры. Это резко сузило пространство творческой автономии и публичной дискуссии.
</a:t>
            </a:r>
            <a:endParaRPr lang="en-US" sz="113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советской статистики и исторических справочников за 1928–1937 годы.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модернизации в цифрах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1928 и 1937 годов показывает ускорение изменений в городе, школе и промышленности, хотя темпы и соотношения по регионам были неравномерными.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рывок пришёлся на тяжёлую промышленность, тогда как рост грамотности, городов и школ был более поступательным, но тоже устойчивым.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примеры модернизационного проекта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022283"/>
            <a:ext cx="16800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1920-х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экономическая политика завершала восстановительный этап, но уже к концу 1920-х годов приоритеты смещались к ускоренной индустриализации и централизованному распределению ресурсов.
</a:t>
            </a:r>
            <a:endParaRPr lang="en-US" sz="889" dirty="0"/>
          </a:p>
        </p:txBody>
      </p:sp>
      <p:sp>
        <p:nvSpPr>
          <p:cNvPr id="12" name="Text 3"/>
          <p:cNvSpPr txBox="1"/>
          <p:nvPr/>
        </p:nvSpPr>
        <p:spPr>
          <a:xfrm>
            <a:off x="1956007" y="2022283"/>
            <a:ext cx="16800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1928–1932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пятилетка закрепила курс на тяжёлую индустрию, электрификацию и строительство крупных предприятий, где экономика стала основой будущих социальных и культурных перемен.
</a:t>
            </a:r>
            <a:endParaRPr lang="en-US" sz="892" dirty="0"/>
          </a:p>
        </p:txBody>
      </p:sp>
      <p:sp>
        <p:nvSpPr>
          <p:cNvPr id="13" name="Text 4"/>
          <p:cNvSpPr txBox="1"/>
          <p:nvPr/>
        </p:nvSpPr>
        <p:spPr>
          <a:xfrm>
            <a:off x="3732013" y="2022283"/>
            <a:ext cx="16800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Социалистическое соревнование и ударничество превратили труд в публично оцениваемую деятельность, а массовые кампании усилили ритм мобилизационного общества.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508023" y="2022283"/>
            <a:ext cx="16800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для модернизации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неграмотности, рост школ и техникумов расширили аудиторию культуры и подготовили кадры, необходимые для заводов, науки и управления.
</a:t>
            </a:r>
            <a:endParaRPr lang="en-US" sz="887" dirty="0"/>
          </a:p>
        </p:txBody>
      </p:sp>
      <p:sp>
        <p:nvSpPr>
          <p:cNvPr id="15" name="Text 6"/>
          <p:cNvSpPr txBox="1"/>
          <p:nvPr/>
        </p:nvSpPr>
        <p:spPr>
          <a:xfrm>
            <a:off x="7284024" y="2022283"/>
            <a:ext cx="16800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и массовые праздники оформили символический язык эпохи, соединяя экономический проект с единым представлением о будущем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смысл культурной трансформации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 общему проекту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перестала быть самостоятельной сферой и вошла в состав государственного строительства. Её оценивали по тому, насколько она служит производству, воспитанию и идеологическому единству.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массового участия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школу, клубы, печать и массовые мероприятия государство расширяло доступ к знаниям и участию в общественной жизни. Это меняло повседневные привычки и ожидания миллионов людей.
</a:t>
            </a:r>
            <a:endParaRPr lang="en-US" sz="1155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норм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культура закрепляла общие ценности: труд, коллектив, дисциплину и верность официальному курсу. Эти нормы задавали социальные ориентиры и объединяли разнородное общество.
</a:t>
            </a:r>
            <a:endParaRPr lang="en-US" sz="1155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возможного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Идеологические рамки определяли границы допустимого в искусстве, науке и публичной речи. Поэтому культурная трансформация сочетала просвещение, унификацию и жёсткий контроль.
</a:t>
            </a:r>
            <a:endParaRPr lang="en-US" sz="11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как двойственное наследие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модернизация создала индустриальную основу, усилила грамотность и массовую культуру, но одновременно ввела жёсткий контроль над творчеством. Её наследие — сочетание расширения возможностей и серьёзных ограничений.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2026-07-26T11:21:23Z</dcterms:created>
  <dcterms:modified xsi:type="dcterms:W3CDTF">2026-07-26T11:21:23Z</dcterms:modified>
</cp:coreProperties>
</file>