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03554" y="0"/>
            <a:ext cx="393799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9950" y="842000"/>
            <a:ext cx="4475400" cy="292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характеристика: зачем изучать спинной мозг?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Спинной мозг — важнейшая часть нервной системы, управляющая движением и ощущениями.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539950" y="25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40468" y="0"/>
            <a:ext cx="370191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631075"/>
            <a:ext cx="4200900" cy="29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Спинной мозг соединяет головной мозг с телом, передавая сигналы и обеспечивая быстрые рефлексы. Его длина около 44 см, и он расположен внутри позвоночника, что защищает его от травм.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48471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Центральный координатор нервной системы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59912" y="1508178"/>
            <a:ext cx="2130000" cy="19843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6992" y="1508178"/>
            <a:ext cx="2130000" cy="19843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54092" y="1508178"/>
            <a:ext cx="2130000" cy="198439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991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Длина и диаметр у подростков
</a:t>
            </a:r>
            <a:pPr algn="ctr" indent="0" marL="0">
              <a:lnSpc>
                <a:spcPct val="100000"/>
              </a:lnSpc>
              <a:buNone/>
            </a:pPr>
            <a:r>
              <a:rPr lang="en-US" sz="6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подростков спинной мозг достигает длины 42–44 см, диаметр в области шеи — до 1,3 см. Эти размеры обеспечивают надёжную передачу нервных импульсов по всему телу.
</a:t>
            </a:r>
            <a:endParaRPr lang="en-US" sz="1087" dirty="0"/>
          </a:p>
        </p:txBody>
      </p:sp>
      <p:sp>
        <p:nvSpPr>
          <p:cNvPr id="8" name="Text 1"/>
          <p:cNvSpPr txBox="1"/>
          <p:nvPr/>
        </p:nvSpPr>
        <p:spPr>
          <a:xfrm>
            <a:off x="350699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Защищённый канал позвоночника
</a:t>
            </a:r>
            <a:pPr algn="ctr" indent="0" marL="0">
              <a:lnSpc>
                <a:spcPct val="100000"/>
              </a:lnSpc>
              <a:buNone/>
            </a:pPr>
            <a:r>
              <a:rPr lang="en-US" sz="5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Спинной мозг находится внутри позвоночного канала, защищённого костной структурой. Это предохраняет его от механических повреждений в повседневной жизни и при физических нагрузках.
</a:t>
            </a:r>
            <a:endParaRPr lang="en-US" sz="980" dirty="0"/>
          </a:p>
        </p:txBody>
      </p:sp>
      <p:sp>
        <p:nvSpPr>
          <p:cNvPr id="9" name="Text 2"/>
          <p:cNvSpPr txBox="1"/>
          <p:nvPr/>
        </p:nvSpPr>
        <p:spPr>
          <a:xfrm>
            <a:off x="615409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Верхний и нижний концы спинного мозга
</a:t>
            </a:r>
            <a:pPr algn="ctr" indent="0" marL="0">
              <a:lnSpc>
                <a:spcPct val="100000"/>
              </a:lnSpc>
              <a:buNone/>
            </a:pPr>
            <a:r>
              <a:rPr lang="en-US" sz="5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Верхний конец спинного мозга связан с продолговатым мозгом головного мозга, а нижний сужается в область, называемую мозговым конусом, заканчиваясь примерно на уровне второго поясничного позвонка.
</a:t>
            </a:r>
            <a:endParaRPr lang="en-US" sz="963" dirty="0"/>
          </a:p>
        </p:txBody>
      </p:sp>
      <p:sp>
        <p:nvSpPr>
          <p:cNvPr id="10" name="Text 3"/>
          <p:cNvSpPr txBox="1"/>
          <p:nvPr/>
        </p:nvSpPr>
        <p:spPr>
          <a:xfrm>
            <a:off x="306750" y="317500"/>
            <a:ext cx="6903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Размеры и расположение спинного мозга
</a:t>
            </a:r>
            <a:endParaRPr lang="en-US" sz="3000" dirty="0"/>
          </a:p>
        </p:txBody>
      </p:sp>
      <p:sp>
        <p:nvSpPr>
          <p:cNvPr id="11" name="Text 4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97500" y="939551"/>
            <a:ext cx="3277200" cy="32643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858525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Разделение на пять отделов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Спинной мозг состоит из шейного, грудного, поясничного, крестцового и копчикового отделов. Каждый из них включает определённое количество сегментов, отвечающих за часть тела.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621650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и функции отделов спинного мозга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3130675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Соответствие отделов частям тела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Шейный отдел контролирует движение рук, грудной — туловища, поясничный и крестцовый — ног, а копчиковый отвечает за тазовые органы и кожу в этой области.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5465" y="1326700"/>
            <a:ext cx="2939269" cy="2959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02100" y="1329350"/>
            <a:ext cx="47085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Спинной мозг имеет цилиндрическую форму и весит около 35–38 грамм. Характерны два утолщения — шейное и поясничное — связанные с нервами конечностей.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Внешние особенности спинного мозга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4508324" y="2956525"/>
            <a:ext cx="43023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передней поверхности проходит глубокая борозда, а сам мозг покрыт тремя оболочками, которые обеспечивают дополнительную защиту и необходимое питание тканей.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64200" y="2726950"/>
            <a:ext cx="2246400" cy="17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Мягкая оболочка непосредственно контактирует с тканями, а субарахноидальное пространство содержит ликвор, обеспечивающий амортизацию и питание нейронов.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1830425"/>
            <a:ext cx="2246400" cy="26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Твёрдая оболочка защищает спинной мозг от внешних повреждений и служит прочным барьером.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448800" y="2266325"/>
            <a:ext cx="2246400" cy="220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Паутинная оболочка расположена между твёрдой и мягкой; вместе с субдуральным пространством создаёт защитный каркас.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Защитные оболочки и спинномозговая жидкость
</a:t>
            </a:r>
            <a:endParaRPr lang="en-US" sz="2947" dirty="0"/>
          </a:p>
        </p:txBody>
      </p:sp>
      <p:sp>
        <p:nvSpPr>
          <p:cNvPr id="8" name="Text 4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0525" y="1203907"/>
            <a:ext cx="2130000" cy="19843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0950" y="1203907"/>
            <a:ext cx="2130000" cy="19843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050525" y="3320124"/>
            <a:ext cx="2130000" cy="11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Расположение серого вещества
</a:t>
            </a:r>
            <a:pPr algn="ctr" indent="0" marL="0">
              <a:lnSpc>
                <a:spcPct val="100000"/>
              </a:lnSpc>
              <a:buNone/>
            </a:pPr>
            <a:r>
              <a:rPr lang="en-US" sz="6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Серое вещество спинного мозга имеет форму буквы H или бабочки, расположено внутри и состоит из тел нейронов. Оно разделяется на передние, задние и боковые рога, что отражает его функциональное разнообразие.
</a:t>
            </a:r>
            <a:endParaRPr lang="en-US" sz="1076" dirty="0"/>
          </a:p>
        </p:txBody>
      </p:sp>
      <p:sp>
        <p:nvSpPr>
          <p:cNvPr id="6" name="Text 1"/>
          <p:cNvSpPr txBox="1"/>
          <p:nvPr/>
        </p:nvSpPr>
        <p:spPr>
          <a:xfrm>
            <a:off x="4960950" y="3320124"/>
            <a:ext cx="2130000" cy="11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 формировании рефлексов
</a:t>
            </a:r>
            <a:pPr algn="ctr" indent="0" marL="0">
              <a:lnSpc>
                <a:spcPct val="100000"/>
              </a:lnSpc>
              <a:buNone/>
            </a:pPr>
            <a:r>
              <a:rPr lang="en-US" sz="6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Серое вещество отвечает за первичную обработку информации и формирование рефлекторных ответов. Здесь происходит интеграция сигналов и выработка автоматических реакций организма.
</a:t>
            </a:r>
            <a:endParaRPr lang="en-US" sz="1161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317500"/>
            <a:ext cx="8517000" cy="76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и функции серого вещества
</a:t>
            </a:r>
            <a:endParaRPr lang="en-US" sz="3000" dirty="0"/>
          </a:p>
        </p:txBody>
      </p:sp>
      <p:sp>
        <p:nvSpPr>
          <p:cNvPr id="8" name="Text 3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257825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Передние рога содержат двигательные нейроны, управляющие мышцами туловища и конечностей, обеспечивая движение и силу.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274450"/>
            <a:ext cx="8491800" cy="8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различных рогов серого вещества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3890714" y="1257825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Задние рога включают чувствительные нейроны, принимающие сигналы от кожи, мышц и органов чувств для анализа окружающей среды.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06750" y="3015142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Боковые рога присутствуют только в грудном и верхнепоясничном отделах, обеспечивая контроль над внутренними органами, включая сердце и сосуды.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3890714" y="3015142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рога вместе формируют сложную сеть, обеспечивающую автономные и произвольные реакции на разнообразные стимулы.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350570" y="0"/>
            <a:ext cx="279276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858525"/>
            <a:ext cx="5739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и функции проводящих путей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Белое вещество состоит из миелинизированных аксонов, которые связывают различные отделы мозга и спинного мозга, обеспечивая быструю передачу сигналов.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800" y="370425"/>
            <a:ext cx="5739000" cy="13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Белое вещество спинного мозга: строение и роль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3130675"/>
            <a:ext cx="5739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повреждений на работу нервной системы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Повреждение белого вещества нарушает связь между клетками, что приводит к ухудшению движения, чувствительности и координации.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270500"/>
            <a:ext cx="1977300" cy="31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Передний канатик содержит пути, передающие грубую тактильную чувствительность и некоторую двигательную информацию.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63981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Проводящие пути в белом веществе: основные канатики
</a:t>
            </a:r>
            <a:endParaRPr lang="en-US" sz="2938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2598062" y="1270500"/>
            <a:ext cx="1977300" cy="31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Боковой канатик состоит из восходящих сенсорных и нисходящих двигательных путей, включая пирамидный тракт, отвечающий за сознательные движения.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838899" y="1270500"/>
            <a:ext cx="1977300" cy="31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Задний канатик передаёт тонкие тактильные ощущения, вибрацию и положение тела, играя ключевую роль в восприятии окружающей среды.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2041235"/>
            <a:ext cx="3994200" cy="142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Задние столбы белого вещества отвечают за передачу тонких тактильных ощущений, вибрации и информации о положении тела в пространстве (проприоцепцию) к головному мозгу.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864125" y="274450"/>
            <a:ext cx="7462800" cy="5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проводящих путей: что и куда передаётся
</a:t>
            </a:r>
            <a:endParaRPr lang="en-US" sz="2476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306750" y="3580251"/>
            <a:ext cx="3994200" cy="142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Передний канатик несет грубую тактильную чувствительность и имеет важное значение в передаче сенсорных и моторных команд между мозгом и телом.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843050" y="2041235"/>
            <a:ext cx="3994200" cy="142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Боковой канатик проводит болевые и температурные сигналы от тела к мозгу, а также участвует в управлении двигательной активностью через нисходящие волокна.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4843050" y="3580251"/>
            <a:ext cx="3994200" cy="142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Двигательные пути включают пирамидные и экстрапирамидные системы, которые контролируют сознательные и непроизвольные движения соответственно. Повреждение проводящих путей нарушает чувствительность и моторику.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92387" y="0"/>
            <a:ext cx="355122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858525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Рефлекторная дуга начинается с рецептора, который воспринимает раздражение, затем сигнал передается по афферентному нейрону в центр спинного мозга. Там происходит обработка информации, не требующая участия сознания.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621650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Рефлексы и рефлекторная дуга спинного мозга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3130675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центра сигнал направляется к эфферентному нейрону, который активирует мышцу — исполнительный орган. Такие простейшие рефлексы обеспечивают быструю реакцию организма на внешние раздражители без участия головного мозга.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1415519"/>
            <a:ext cx="4328400" cy="273071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343725"/>
            <a:ext cx="2644500" cy="28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отображает 31 пару спинномозговых нервов и основные области их иннервации, обеспечивая контроль движений и чувствительности.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отдел спинного мозга управляет определёнными частями тела, что важно для локализации нервных повреждений и диагностики.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Анатомия человека, учебник, 2020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и распределение спинномозговых нервов
</a:t>
            </a:r>
            <a:endParaRPr lang="en-US" sz="2938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50525" y="1508178"/>
            <a:ext cx="2130000" cy="19843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0950" y="1508178"/>
            <a:ext cx="2130000" cy="19843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050525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дерматомов по телу человека
</a:t>
            </a:r>
            <a:pPr algn="ctr" indent="0" marL="0">
              <a:lnSpc>
                <a:spcPct val="100000"/>
              </a:lnSpc>
              <a:buNone/>
            </a:pPr>
            <a:r>
              <a:rPr lang="en-US" sz="4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7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Дерматомы — это участки кожи, контролируемые отдельными спинномозговыми нервами. Например, шейные нервы обеспечивают чувствительность затылочной области и рук, что позволяет точно определить поражение на уровне спинного мозга.
</a:t>
            </a:r>
            <a:endParaRPr lang="en-US" sz="872" dirty="0"/>
          </a:p>
        </p:txBody>
      </p:sp>
      <p:sp>
        <p:nvSpPr>
          <p:cNvPr id="7" name="Text 1"/>
          <p:cNvSpPr txBox="1"/>
          <p:nvPr/>
        </p:nvSpPr>
        <p:spPr>
          <a:xfrm>
            <a:off x="4960950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значение изучения дерматомов
</a:t>
            </a:r>
            <a:pPr algn="ctr" indent="0" marL="0">
              <a:lnSpc>
                <a:spcPct val="100000"/>
              </a:lnSpc>
              <a:buNone/>
            </a:pPr>
            <a:r>
              <a:rPr lang="en-US" sz="5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медицине карта дерматомов помогает выявлять локализацию нервных нарушений. При повреждениях спинного мозга по изменению чувствительности на определённых зонах кожи определяется уровень травмы.
</a:t>
            </a:r>
            <a:endParaRPr lang="en-US" sz="945" dirty="0"/>
          </a:p>
        </p:txBody>
      </p:sp>
      <p:sp>
        <p:nvSpPr>
          <p:cNvPr id="8" name="Text 2"/>
          <p:cNvSpPr txBox="1"/>
          <p:nvPr/>
        </p:nvSpPr>
        <p:spPr>
          <a:xfrm>
            <a:off x="306750" y="317500"/>
            <a:ext cx="6903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дерматомов: зоны чувствительности на коже
</a:t>
            </a:r>
            <a:endParaRPr lang="en-US" sz="3000" dirty="0"/>
          </a:p>
        </p:txBody>
      </p:sp>
      <p:sp>
        <p:nvSpPr>
          <p:cNvPr id="9" name="Text 3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5465" y="1326700"/>
            <a:ext cx="2939269" cy="2959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02100" y="1329350"/>
            <a:ext cx="47085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Кровоснабжение спинного мозга осуществляется через одну переднюю и две задние спинномозговые артерии. Они обеспечивают кислородом и питательными веществами нейроны и поддерживают их функцию.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Артерии спинного мозга и их значение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4508324" y="2956525"/>
            <a:ext cx="43023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Дополнительные кровеносные ветви поступают из подключичных, межрёберных и поясничных артерий. Нарушение этого кровотока приводит к ишемии и повреждению спинного мозга, вызывая серьезные неврологические проблемы.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9912" y="1208075"/>
            <a:ext cx="2130000" cy="19843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06992" y="1208075"/>
            <a:ext cx="2130000" cy="198439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54092" y="1208075"/>
            <a:ext cx="2130000" cy="198439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859900" y="3324301"/>
            <a:ext cx="21300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Переломы и механические повреждения
</a:t>
            </a:r>
            <a:pPr algn="ctr" indent="0" marL="0">
              <a:lnSpc>
                <a:spcPct val="100000"/>
              </a:lnSpc>
              <a:buNone/>
            </a:pPr>
            <a:r>
              <a:rPr lang="en-US" sz="6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Переломы позвоночника и сдавливание спинного мозга часто происходят при авариях и падениях. Это может привести к параличу, нарушению чувствительности и другим осложнениям, требующим срочной медицинской помощи.
</a:t>
            </a:r>
            <a:endParaRPr lang="en-US" sz="1072" dirty="0"/>
          </a:p>
        </p:txBody>
      </p:sp>
      <p:sp>
        <p:nvSpPr>
          <p:cNvPr id="8" name="Text 2"/>
          <p:cNvSpPr txBox="1"/>
          <p:nvPr/>
        </p:nvSpPr>
        <p:spPr>
          <a:xfrm>
            <a:off x="3506987" y="3324301"/>
            <a:ext cx="21300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Спортивные травмы у подростков
</a:t>
            </a:r>
            <a:pPr algn="ctr" indent="0" marL="0">
              <a:lnSpc>
                <a:spcPct val="100000"/>
              </a:lnSpc>
              <a:buNone/>
            </a:pPr>
            <a:r>
              <a:rPr lang="en-US" sz="6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Активные занятия спортом, особенно контактные, связаны с риском повреждения спинного мозга. Главныепрофилактические меры — соблюдение техники безопасности и правильная экипировка.
</a:t>
            </a:r>
            <a:endParaRPr lang="en-US" sz="1125" dirty="0"/>
          </a:p>
        </p:txBody>
      </p:sp>
      <p:sp>
        <p:nvSpPr>
          <p:cNvPr id="9" name="Text 3"/>
          <p:cNvSpPr txBox="1"/>
          <p:nvPr/>
        </p:nvSpPr>
        <p:spPr>
          <a:xfrm>
            <a:off x="6154094" y="3324301"/>
            <a:ext cx="21300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травм: неврологические нарушения
</a:t>
            </a:r>
            <a:pPr algn="ctr" indent="0" marL="0">
              <a:lnSpc>
                <a:spcPct val="100000"/>
              </a:lnSpc>
              <a:buNone/>
            </a:pPr>
            <a:r>
              <a:rPr lang="en-US" sz="6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зависимости от участка повреждения возникают различные нарушения — частичная или полная потеря движений, контроль над мочевым пузырём, а также повышенный риск инфекций из-за снижения иммунитета.
</a:t>
            </a:r>
            <a:endParaRPr lang="en-US" sz="1072" dirty="0"/>
          </a:p>
        </p:txBody>
      </p:sp>
      <p:sp>
        <p:nvSpPr>
          <p:cNvPr id="10" name="Text 4"/>
          <p:cNvSpPr txBox="1"/>
          <p:nvPr/>
        </p:nvSpPr>
        <p:spPr>
          <a:xfrm>
            <a:off x="306750" y="317500"/>
            <a:ext cx="8517000" cy="76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Травмы спинного мозга: причины и последствия
</a:t>
            </a:r>
            <a:endParaRPr lang="en-US" sz="3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750" y="621650"/>
            <a:ext cx="8556900" cy="6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заболевания спинного мозга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1408775" y="1807000"/>
            <a:ext cx="1821000" cy="22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Миелит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Воспалительное заболевание спинного мозга, которое может вызвать нарушение моторных и сенсорных функций. Требует срочного лечения для предотвращения необратимых повреждений.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674708" y="1807000"/>
            <a:ext cx="1821000" cy="22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Опухоли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Могут быть доброкачественными и злокачественными. Вызывают компрессию тканей, что ведет к боли и нарушению функций. Диагностика с помощью МРТ является ключевым этапом.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940625" y="1807000"/>
            <a:ext cx="1821000" cy="22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Рассеянный склероз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Аутоиммунное заболевание, при котором разрушается миелиновая оболочка нервных волокон спинного мозга. Проявляется слабостью, онемением и проблемами с координацией.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8" y="1326700"/>
            <a:ext cx="2856123" cy="3078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76025" y="1858525"/>
            <a:ext cx="48345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Магнитно-резонансная томография (МРТ) позволяет визуализировать опухоли, воспаления и другие изменения в спинном мозге. Компьютерная томография (КТ) эффективна для оценки костных структур позвоночника.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4511850" y="621650"/>
            <a:ext cx="42987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Диагностика: как исследуют спинной мозг?
</a:t>
            </a:r>
            <a:endParaRPr lang="en-US" sz="2880" dirty="0"/>
          </a:p>
        </p:txBody>
      </p:sp>
      <p:sp>
        <p:nvSpPr>
          <p:cNvPr id="7" name="Text 2"/>
          <p:cNvSpPr txBox="1"/>
          <p:nvPr/>
        </p:nvSpPr>
        <p:spPr>
          <a:xfrm>
            <a:off x="4912900" y="3130675"/>
            <a:ext cx="38976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Электромиография оценивает функциональное состояние мышц и нервов, а люмбальная пункция помогает анализировать состав спинномозговой жидкости для выявления инфекций и воспалений.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7200" y="608550"/>
            <a:ext cx="2551200" cy="39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знаний о спинном мозге в современной медицине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4512250" y="608550"/>
            <a:ext cx="43968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Реабилитационные программы включают специальные физические упражнения и электростимуляцию, что помогает восстановить двигательные способности после травм спинного мозга.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512250" y="1980154"/>
            <a:ext cx="43968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Экзоскелеты — современные технологии, которые поддерживают движение пациентов с параличом, улучшая качество жизни и расширяя возможности мобильности.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4512250" y="3351758"/>
            <a:ext cx="43968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Нейроинтерфейсы облегчают управление протезами с помощью мыслей, открывая новые горизонты в протезировании и полном восстановлении утраченных функций.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39950" y="842000"/>
            <a:ext cx="5109000" cy="26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спинного мозга в здоровье человека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Спинной мозг связывает головной мозг с телом, обеспечивая контроль движений и восприятие ощущений. Современные исследования помогают совершенствовать диагностику и лечение заболеваний, улучшая качество жизни пациентов.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2026-05-09T14:10:15Z</dcterms:created>
  <dcterms:modified xsi:type="dcterms:W3CDTF">2026-05-09T14:10:15Z</dcterms:modified>
</cp:coreProperties>
</file>