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slideLayout" Target="../slideLayouts/slideLayout1.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46998" y="0"/>
            <a:ext cx="329505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1579375"/>
            <a:ext cx="5139300" cy="1302000"/>
          </a:xfrm>
          <a:prstGeom prst="rect">
            <a:avLst/>
          </a:prstGeom>
          <a:noFill/>
          <a:ln/>
        </p:spPr>
        <p:txBody>
          <a:bodyPr wrap="square" lIns="0" tIns="0" rIns="0" bIns="0" rtlCol="0" anchor="ctr"/>
          <a:lstStyle/>
          <a:p>
            <a:pPr algn="l" indent="0" marL="0">
              <a:lnSpc>
                <a:spcPct val="80000"/>
              </a:lnSpc>
              <a:buNone/>
            </a:pPr>
            <a:r>
              <a:rPr lang="en-US" sz="3100" b="1" dirty="0">
                <a:solidFill>
                  <a:srgbClr val="003BA6"/>
                </a:solidFill>
                <a:latin typeface="Arial" pitchFamily="34" charset="0"/>
                <a:ea typeface="Arial" pitchFamily="34" charset="-122"/>
                <a:cs typeface="Arial" pitchFamily="34" charset="-120"/>
              </a:rPr>
              <a:t>Learn about health and diet: тема урока английского языка для 10 класса
</a:t>
            </a:r>
            <a:endParaRPr lang="en-US" sz="3100" dirty="0"/>
          </a:p>
        </p:txBody>
      </p:sp>
      <p:sp>
        <p:nvSpPr>
          <p:cNvPr id="5" name="Text 1"/>
          <p:cNvSpPr txBox="1"/>
          <p:nvPr/>
        </p:nvSpPr>
        <p:spPr>
          <a:xfrm>
            <a:off x="270000" y="3703450"/>
            <a:ext cx="3498900" cy="1170000"/>
          </a:xfrm>
          <a:prstGeom prst="rect">
            <a:avLst/>
          </a:prstGeom>
          <a:noFill/>
          <a:ln/>
        </p:spPr>
        <p:txBody>
          <a:bodyPr wrap="square" lIns="0" tIns="0" rIns="0" bIns="0" rtlCol="0" anchor="ctr"/>
          <a:lstStyle/>
          <a:p>
            <a:pPr algn="l" indent="0" marL="0">
              <a:lnSpc>
                <a:spcPct val="115000"/>
              </a:lnSpc>
              <a:buNone/>
            </a:pPr>
            <a:r>
              <a:rPr lang="en-US" sz="1122" dirty="0">
                <a:solidFill>
                  <a:srgbClr val="003BA6"/>
                </a:solidFill>
                <a:latin typeface="Arial" pitchFamily="34" charset="0"/>
                <a:ea typeface="Arial" pitchFamily="34" charset="-122"/>
                <a:cs typeface="Arial" pitchFamily="34" charset="-120"/>
              </a:rPr>
              <a:t>Здоровье и питание: учимся говорить, читать и советовать на английском.
</a:t>
            </a:r>
            <a:endParaRPr lang="en-US" sz="1122" dirty="0"/>
          </a:p>
        </p:txBody>
      </p:sp>
      <p:sp>
        <p:nvSpPr>
          <p:cNvPr id="6" name="Text 2"/>
          <p:cNvSpPr txBox="1"/>
          <p:nvPr/>
        </p:nvSpPr>
        <p:spPr>
          <a:xfrm>
            <a:off x="269995" y="270000"/>
            <a:ext cx="5139300" cy="535800"/>
          </a:xfrm>
          <a:prstGeom prst="rect">
            <a:avLst/>
          </a:prstGeom>
          <a:noFill/>
          <a:ln/>
        </p:spPr>
        <p:txBody>
          <a:bodyPr wrap="square" lIns="0" tIns="0" rIns="0" bIns="0" rtlCol="0" anchor="t"/>
          <a:lstStyle/>
          <a:p>
            <a:pPr algn="l" indent="0" marL="0">
              <a:lnSpc>
                <a:spcPct val="80000"/>
              </a:lnSpc>
              <a:buNone/>
            </a:pPr>
            <a:r>
              <a:rPr lang="en-US" sz="800" dirty="0">
                <a:solidFill>
                  <a:srgbClr val="003BA6"/>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62969" y="1335250"/>
            <a:ext cx="3509262" cy="33273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Why health and diet matter for teens
</a:t>
            </a:r>
            <a:endParaRPr lang="en-US" sz="2000" dirty="0"/>
          </a:p>
        </p:txBody>
      </p:sp>
      <p:sp>
        <p:nvSpPr>
          <p:cNvPr id="7" name="Text 1"/>
          <p:cNvSpPr txBox="1"/>
          <p:nvPr/>
        </p:nvSpPr>
        <p:spPr>
          <a:xfrm>
            <a:off x="270000" y="2043450"/>
            <a:ext cx="4204800" cy="17907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В 15–16 лет питание напрямую связано с ростом, учёбой, спортом и самочувствием. Эта тема помогает обсуждать реальные привычки: что мы едим, когда отдыхаем и почему энергия в течение дня меняется.
</a:t>
            </a:r>
            <a:endParaRPr lang="en-US" sz="1022" dirty="0"/>
          </a:p>
        </p:txBody>
      </p:sp>
      <p:sp>
        <p:nvSpPr>
          <p:cNvPr id="8" name="Text 2"/>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Ключевая лексика по теме health and diet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3</a:t>
            </a:r>
            <a:endParaRPr lang="en-US" sz="700" dirty="0"/>
          </a:p>
        </p:txBody>
      </p:sp>
      <p:sp>
        <p:nvSpPr>
          <p:cNvPr id="11" name="Text 2"/>
          <p:cNvSpPr txBox="1"/>
          <p:nvPr/>
        </p:nvSpPr>
        <p:spPr>
          <a:xfrm>
            <a:off x="510984" y="1125950"/>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Базовые понятия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Освойте слова healthy food, junk food, balanced diet, nutrients, vitamins, minerals и portion size. Они помогают точно описывать питание, состав рациона и его качество без лишних общих формулировок.
</a:t>
            </a:r>
            <a:endParaRPr lang="en-US" sz="1146" dirty="0"/>
          </a:p>
        </p:txBody>
      </p:sp>
      <p:sp>
        <p:nvSpPr>
          <p:cNvPr id="12" name="Text 3"/>
          <p:cNvSpPr txBox="1"/>
          <p:nvPr/>
        </p:nvSpPr>
        <p:spPr>
          <a:xfrm>
            <a:off x="510984" y="1878316"/>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Глаголы действий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Часто используются выражения to eat regularly, to skip meals, to gain energy, to stay hydrated и to make a healthy choice. Они особенно полезны в устных ответах о режиме дня и привычках.
</a:t>
            </a:r>
            <a:endParaRPr lang="en-US" sz="1146" dirty="0"/>
          </a:p>
        </p:txBody>
      </p:sp>
      <p:sp>
        <p:nvSpPr>
          <p:cNvPr id="13" name="Text 4"/>
          <p:cNvSpPr txBox="1"/>
          <p:nvPr/>
        </p:nvSpPr>
        <p:spPr>
          <a:xfrm>
            <a:off x="510984" y="2630681"/>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Изменение рациона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Для советов и обсуждения привычек нужны to cut down on sugar, to reduce salt и to follow a diet. Эти конструкции позволяют говорить о корректировке питания спокойно и конкретно.
</a:t>
            </a:r>
            <a:endParaRPr lang="en-US" sz="1146" dirty="0"/>
          </a:p>
        </p:txBody>
      </p:sp>
      <p:sp>
        <p:nvSpPr>
          <p:cNvPr id="14" name="Text 5"/>
          <p:cNvSpPr txBox="1"/>
          <p:nvPr/>
        </p:nvSpPr>
        <p:spPr>
          <a:xfrm>
            <a:off x="510984" y="3383034"/>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Прилагательные для описания еды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Слова nutritious, processed, fresh, homemade, oily, sugary, filling, low-fat и high-fiber помогают сравнивать продукты и объяснять, почему одни варианты полезнее других.
</a:t>
            </a:r>
            <a:endParaRPr lang="en-US" sz="1146" dirty="0"/>
          </a:p>
        </p:txBody>
      </p:sp>
      <p:sp>
        <p:nvSpPr>
          <p:cNvPr id="15" name="Text 6"/>
          <p:cNvSpPr txBox="1"/>
          <p:nvPr/>
        </p:nvSpPr>
        <p:spPr>
          <a:xfrm>
            <a:off x="510984" y="4135407"/>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Речевые задачи урока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Лексика темы нужна не только для запоминания, но и для чтения текстов, обсуждения питания и формулирования советов с модальными глаголами should, must и can.
</a:t>
            </a:r>
            <a:endParaRPr lang="en-US" sz="114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Состав здорового рациона: модель balanced diet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4</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Модель показывает основу ежедневного рациона и подчёркивает, что вода остаётся главным напитком, а сладости и фастфуд лучше ограничивать.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Баланс достигается через разнообразие, умеренность и приоритет продуктов с высокой питательной ценностью.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05" dirty="0">
                <a:solidFill>
                  <a:srgbClr val="000000"/>
                </a:solidFill>
                <a:latin typeface="Arial" pitchFamily="34" charset="0"/>
                <a:ea typeface="Arial" pitchFamily="34" charset="-122"/>
                <a:cs typeface="Arial" pitchFamily="34" charset="-120"/>
              </a:rPr>
              <a:t>Школьная адаптация по общим принципам здорового питания, основанным на рекомендациях ВОЗ и национальных систем здравоохранения.
</a:t>
            </a:r>
            <a:endParaRPr lang="en-US" sz="80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02650" y="1126104"/>
            <a:ext cx="3971400" cy="37580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Основные нутриенты и их функции в организме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5</a:t>
            </a:r>
            <a:endParaRPr lang="en-US" sz="700" dirty="0"/>
          </a:p>
        </p:txBody>
      </p:sp>
      <p:sp>
        <p:nvSpPr>
          <p:cNvPr id="10" name="Text 2"/>
          <p:cNvSpPr txBox="1"/>
          <p:nvPr/>
        </p:nvSpPr>
        <p:spPr>
          <a:xfrm>
            <a:off x="280825" y="2102050"/>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Жиры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Fats support hormones and help the body absorb vitamins A, D, E and K. Полезнее выбирать nuts, seeds, fish and olive oil, а не избыток жареной еды.
</a:t>
            </a:r>
            <a:endParaRPr lang="en-US" sz="1322" dirty="0"/>
          </a:p>
        </p:txBody>
      </p:sp>
      <p:sp>
        <p:nvSpPr>
          <p:cNvPr id="11" name="Text 3"/>
          <p:cNvSpPr txBox="1"/>
          <p:nvPr/>
        </p:nvSpPr>
        <p:spPr>
          <a:xfrm>
            <a:off x="280825" y="3078151"/>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Углеводы и клетчатка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Carbohydrates are the main source of energy for school and sport, while fiber helps digestion and satiety. Хорошие источники — oats, whole grains, vegetables and fruit.
</a:t>
            </a:r>
            <a:endParaRPr lang="en-US" sz="1322" dirty="0"/>
          </a:p>
        </p:txBody>
      </p:sp>
      <p:sp>
        <p:nvSpPr>
          <p:cNvPr id="12" name="Text 4"/>
          <p:cNvSpPr txBox="1"/>
          <p:nvPr/>
        </p:nvSpPr>
        <p:spPr>
          <a:xfrm>
            <a:off x="280825" y="4054231"/>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Лексическая связь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Слова nutrient, source, function, deficiency and balanced intake позволяют описывать не просто продукты, а их роль в организме и последствия нерационального питания.
</a:t>
            </a:r>
            <a:endParaRPr lang="en-US" sz="1322" dirty="0"/>
          </a:p>
        </p:txBody>
      </p:sp>
      <p:sp>
        <p:nvSpPr>
          <p:cNvPr id="13" name="Text 5"/>
          <p:cNvSpPr txBox="1"/>
          <p:nvPr/>
        </p:nvSpPr>
        <p:spPr>
          <a:xfrm>
            <a:off x="280825" y="1125950"/>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Белки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Proteins are needed for growth and tissue repair. Их источники — eggs, fish, beans и yogurt; при недостатке восстановление идёт медленнее, а слабость ощущается быстрее.
</a:t>
            </a:r>
            <a:endParaRPr lang="en-US" sz="13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1350" y="1850965"/>
            <a:ext cx="4782600" cy="20888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Лексика и факты: nutrients, sources and effects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6</a:t>
            </a:r>
            <a:endParaRPr lang="en-US" sz="700" dirty="0"/>
          </a:p>
        </p:txBody>
      </p:sp>
      <p:sp>
        <p:nvSpPr>
          <p:cNvPr id="7" name="Text 2"/>
          <p:cNvSpPr txBox="1"/>
          <p:nvPr/>
        </p:nvSpPr>
        <p:spPr>
          <a:xfrm>
            <a:off x="280875" y="1597563"/>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Таблица показывает связь между нутриентами, их функциями, источниками и возможными последствиями дефицита.
</a:t>
            </a:r>
            <a:endParaRPr lang="en-US" sz="1022" dirty="0"/>
          </a:p>
        </p:txBody>
      </p:sp>
      <p:sp>
        <p:nvSpPr>
          <p:cNvPr id="8" name="Text 3"/>
          <p:cNvSpPr txBox="1"/>
          <p:nvPr/>
        </p:nvSpPr>
        <p:spPr>
          <a:xfrm>
            <a:off x="280875" y="2968862"/>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Большинство дефицитов проявляется не сразу, а через снижение энергии, концентрации и общего самочувствия.
</a:t>
            </a:r>
            <a:endParaRPr lang="en-US" sz="1022" dirty="0"/>
          </a:p>
        </p:txBody>
      </p:sp>
      <p:sp>
        <p:nvSpPr>
          <p:cNvPr id="9" name="Text 4"/>
          <p:cNvSpPr txBox="1"/>
          <p:nvPr/>
        </p:nvSpPr>
        <p:spPr>
          <a:xfrm>
            <a:off x="4091350" y="4607201"/>
            <a:ext cx="4782600" cy="235200"/>
          </a:xfrm>
          <a:prstGeom prst="rect">
            <a:avLst/>
          </a:prstGeom>
          <a:noFill/>
          <a:ln/>
        </p:spPr>
        <p:txBody>
          <a:bodyPr wrap="square" lIns="0" tIns="0" rIns="0" bIns="0" rtlCol="0" anchor="t"/>
          <a:lstStyle/>
          <a:p>
            <a:pPr algn="l" indent="0" marL="0">
              <a:lnSpc>
                <a:spcPct val="115000"/>
              </a:lnSpc>
              <a:buNone/>
            </a:pPr>
            <a:r>
              <a:rPr lang="en-US" sz="805" dirty="0">
                <a:solidFill>
                  <a:srgbClr val="000000"/>
                </a:solidFill>
                <a:latin typeface="Arial" pitchFamily="34" charset="0"/>
                <a:ea typeface="Arial" pitchFamily="34" charset="-122"/>
                <a:cs typeface="Arial" pitchFamily="34" charset="-120"/>
              </a:rPr>
              <a:t>Школьная адаптация по общим принципам питания на основе рекомендаций ВОЗ и национальных медицинских рекомендаций.
</a:t>
            </a:r>
            <a:endParaRPr lang="en-US" sz="80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4" name="Text 1"/>
          <p:cNvSpPr txBox="1"/>
          <p:nvPr/>
        </p:nvSpPr>
        <p:spPr>
          <a:xfrm>
            <a:off x="5408975" y="1725110"/>
            <a:ext cx="34650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Регулярное питьё особенно важно до уроков, во время физической активности и после спорта: жажда часто появляется поздно, когда внимание уже снижается.
</a:t>
            </a:r>
            <a:endParaRPr lang="en-US" sz="1022" dirty="0"/>
          </a:p>
        </p:txBody>
      </p:sp>
      <p:sp>
        <p:nvSpPr>
          <p:cNvPr id="5" name="Text 2"/>
          <p:cNvSpPr txBox="1"/>
          <p:nvPr/>
        </p:nvSpPr>
        <p:spPr>
          <a:xfrm>
            <a:off x="280825" y="4689888"/>
            <a:ext cx="3465000" cy="183600"/>
          </a:xfrm>
          <a:prstGeom prst="rect">
            <a:avLst/>
          </a:prstGeom>
          <a:noFill/>
          <a:ln/>
        </p:spPr>
        <p:txBody>
          <a:bodyPr wrap="square" lIns="0" tIns="0" rIns="0" bIns="0" rtlCol="0" anchor="t"/>
          <a:lstStyle/>
          <a:p>
            <a:pPr algn="l" indent="0" marL="0">
              <a:lnSpc>
                <a:spcPct val="115000"/>
              </a:lnSpc>
              <a:buNone/>
            </a:pPr>
            <a:r>
              <a:rPr lang="en-US" sz="628" i="1" dirty="0">
                <a:solidFill>
                  <a:srgbClr val="FFFFFF"/>
                </a:solidFill>
                <a:latin typeface="Arial" pitchFamily="34" charset="0"/>
                <a:ea typeface="Arial" pitchFamily="34" charset="-122"/>
                <a:cs typeface="Arial" pitchFamily="34" charset="-120"/>
              </a:rPr>
              <a:t>Обобщённые рекомендации по гидратации для школьного возраста; ориентир на общие советы национальных служб здравоохранения.
</a:t>
            </a:r>
            <a:endParaRPr lang="en-US" sz="628" dirty="0"/>
          </a:p>
        </p:txBody>
      </p:sp>
      <p:sp>
        <p:nvSpPr>
          <p:cNvPr id="6" name="Text 3"/>
          <p:cNvSpPr txBox="1"/>
          <p:nvPr/>
        </p:nvSpPr>
        <p:spPr>
          <a:xfrm>
            <a:off x="280825" y="987763"/>
            <a:ext cx="4372200" cy="12312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1,5–2 л
</a:t>
            </a:r>
            <a:endParaRPr lang="en-US" sz="7200" dirty="0"/>
          </a:p>
        </p:txBody>
      </p:sp>
      <p:sp>
        <p:nvSpPr>
          <p:cNvPr id="7" name="Text 4"/>
          <p:cNvSpPr txBox="1"/>
          <p:nvPr/>
        </p:nvSpPr>
        <p:spPr>
          <a:xfrm>
            <a:off x="280825" y="2319713"/>
            <a:ext cx="4372200" cy="1231200"/>
          </a:xfrm>
          <a:prstGeom prst="rect">
            <a:avLst/>
          </a:prstGeom>
          <a:noFill/>
          <a:ln/>
        </p:spPr>
        <p:txBody>
          <a:bodyPr wrap="square" lIns="0" tIns="0" rIns="0" bIns="0" rtlCol="0" anchor="t"/>
          <a:lstStyle/>
          <a:p>
            <a:pPr algn="ctr" indent="0" marL="0">
              <a:lnSpc>
                <a:spcPct val="100000"/>
              </a:lnSpc>
              <a:buNone/>
            </a:pPr>
            <a:r>
              <a:rPr lang="en-US" sz="2352" b="1" dirty="0">
                <a:solidFill>
                  <a:srgbClr val="FFFFFF"/>
                </a:solidFill>
                <a:latin typeface="Arial" pitchFamily="34" charset="0"/>
                <a:ea typeface="Arial" pitchFamily="34" charset="-122"/>
                <a:cs typeface="Arial" pitchFamily="34" charset="-120"/>
              </a:rPr>
              <a:t>воды в день обычно помогают подростку поддерживать нормальную гидратацию и концентрацию.
</a:t>
            </a:r>
            <a:endParaRPr lang="en-US" sz="235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Meal routines: breakfast, lunch and dinner
</a:t>
            </a:r>
            <a:endParaRPr lang="en-US" sz="2000" dirty="0"/>
          </a:p>
        </p:txBody>
      </p:sp>
      <p:sp>
        <p:nvSpPr>
          <p:cNvPr id="8"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8</a:t>
            </a:r>
            <a:endParaRPr lang="en-US" sz="700" dirty="0"/>
          </a:p>
        </p:txBody>
      </p:sp>
      <p:sp>
        <p:nvSpPr>
          <p:cNvPr id="9" name="Text 2"/>
          <p:cNvSpPr txBox="1"/>
          <p:nvPr/>
        </p:nvSpPr>
        <p:spPr>
          <a:xfrm>
            <a:off x="280825" y="1997100"/>
            <a:ext cx="2377800" cy="1255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Утро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Breakfast before classes helps many students stay alert and focus better in the first lessons. A proper breakfast also reduces the risk of excessive snacking later.
</a:t>
            </a:r>
            <a:endParaRPr lang="en-US" sz="1300" dirty="0"/>
          </a:p>
        </p:txBody>
      </p:sp>
      <p:sp>
        <p:nvSpPr>
          <p:cNvPr id="10" name="Text 3"/>
          <p:cNvSpPr txBox="1"/>
          <p:nvPr/>
        </p:nvSpPr>
        <p:spPr>
          <a:xfrm>
            <a:off x="3324200" y="1997100"/>
            <a:ext cx="2377800" cy="1255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День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Lunch at midday supports steady energy and prevents long gaps between meals. Eating at regular intervals helps students feel full without overeating at the end of the day.
</a:t>
            </a:r>
            <a:endParaRPr lang="en-US" sz="1300" dirty="0"/>
          </a:p>
        </p:txBody>
      </p:sp>
      <p:sp>
        <p:nvSpPr>
          <p:cNvPr id="11" name="Text 4"/>
          <p:cNvSpPr txBox="1"/>
          <p:nvPr/>
        </p:nvSpPr>
        <p:spPr>
          <a:xfrm>
            <a:off x="6367575" y="1997100"/>
            <a:ext cx="2377800" cy="1255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Вечер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Dinner and one healthy snack, if needed, complete the routine. A stable schedule makes mood and attention more predictable during a busy school week.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128753"/>
            <a:ext cx="8593200" cy="3744044"/>
          </a:xfrm>
          <a:prstGeom prst="rect">
            <a:avLst/>
          </a:prstGeom>
        </p:spPr>
      </p:pic>
      <p:sp>
        <p:nvSpPr>
          <p:cNvPr id="4" name="Text 0"/>
          <p:cNvSpPr txBox="1"/>
          <p:nvPr/>
        </p:nvSpPr>
        <p:spPr>
          <a:xfrm>
            <a:off x="280825" y="270000"/>
            <a:ext cx="8593200" cy="3315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How to make a healthy meal in English: a step-by-step pattern
</a:t>
            </a:r>
            <a:endParaRPr lang="en-US" sz="2000" dirty="0"/>
          </a:p>
        </p:txBody>
      </p:sp>
      <p:sp>
        <p:nvSpPr>
          <p:cNvPr id="5"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9</a:t>
            </a:r>
            <a:endParaRPr lang="en-US" sz="700" dirty="0"/>
          </a:p>
        </p:txBody>
      </p:sp>
      <p:sp>
        <p:nvSpPr>
          <p:cNvPr id="6" name="Text 2"/>
          <p:cNvSpPr txBox="1"/>
          <p:nvPr/>
        </p:nvSpPr>
        <p:spPr>
          <a:xfrm>
            <a:off x="280825" y="625800"/>
            <a:ext cx="8593200" cy="164400"/>
          </a:xfrm>
          <a:prstGeom prst="rect">
            <a:avLst/>
          </a:prstGeom>
          <a:noFill/>
          <a:ln/>
        </p:spPr>
        <p:txBody>
          <a:bodyPr wrap="square" lIns="0" tIns="0" rIns="0" bIns="0" rtlCol="0" anchor="t"/>
          <a:lstStyle/>
          <a:p>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Учебная схема построена на логике balanced meal: base → protein → vegetables or fruit → healthy fat → drink → portion check.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What makes healthy eating difficult for teenagers?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10</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Эти факторы часто работают вместе: нарушают режим, усиливают тягу к сладкому и мешают выбирать еду осознанно.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На питание подростков сильнее всего влияют повседневные привычки и нагрузка, а не только знание правил.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Авторская учебная схема по материалам темы health and diet.
</a:t>
            </a:r>
            <a:endParaRPr lang="en-US" sz="82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13250" y="1127201"/>
            <a:ext cx="4960800" cy="1177221"/>
          </a:xfrm>
          <a:prstGeom prst="rect">
            <a:avLst/>
          </a:prstGeom>
        </p:spPr>
      </p:pic>
      <p:pic>
        <p:nvPicPr>
          <p:cNvPr id="4" name="Image 2" descr="preencoded.png">    </p:cNvPr>
          <p:cNvPicPr>
            <a:picLocks noChangeAspect="1"/>
          </p:cNvPicPr>
          <p:nvPr/>
        </p:nvPicPr>
        <p:blipFill>
          <a:blip r:embed="rId3"/>
          <a:stretch>
            <a:fillRect/>
          </a:stretch>
        </p:blipFill>
        <p:spPr>
          <a:xfrm>
            <a:off x="3913225" y="2424393"/>
            <a:ext cx="4960800" cy="1177221"/>
          </a:xfrm>
          <a:prstGeom prst="rect">
            <a:avLst/>
          </a:prstGeom>
        </p:spPr>
      </p:pic>
      <p:pic>
        <p:nvPicPr>
          <p:cNvPr id="5" name="Image 3" descr="preencoded.png">    </p:cNvPr>
          <p:cNvPicPr>
            <a:picLocks noChangeAspect="1"/>
          </p:cNvPicPr>
          <p:nvPr/>
        </p:nvPicPr>
        <p:blipFill>
          <a:blip r:embed="rId4"/>
          <a:stretch>
            <a:fillRect/>
          </a:stretch>
        </p:blipFill>
        <p:spPr>
          <a:xfrm>
            <a:off x="3913225" y="3688877"/>
            <a:ext cx="4960800" cy="117722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Чтение этикеток: calories, sugar, salt and ingredients
</a:t>
            </a:r>
            <a:endParaRPr lang="en-US" sz="2000" dirty="0"/>
          </a:p>
        </p:txBody>
      </p:sp>
      <p:sp>
        <p:nvSpPr>
          <p:cNvPr id="8"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11</a:t>
            </a:r>
            <a:endParaRPr lang="en-US" sz="700" dirty="0"/>
          </a:p>
        </p:txBody>
      </p:sp>
      <p:sp>
        <p:nvSpPr>
          <p:cNvPr id="9" name="Text 2"/>
          <p:cNvSpPr txBox="1"/>
          <p:nvPr/>
        </p:nvSpPr>
        <p:spPr>
          <a:xfrm>
            <a:off x="270000" y="1126279"/>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Этикетка подсказывает больше, чем кажется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На передней стороне упаковки продукт часто выглядит полезным, но ключевые данные скрыты в таблице питания. Важно смотреть на serving size, calories, sugar и salt, а затем проверять ingredients list, где первые позиции обычно указывают на основу состава.
</a:t>
            </a:r>
            <a:endParaRPr lang="en-US" sz="1200" dirty="0"/>
          </a:p>
        </p:txBody>
      </p:sp>
      <p:sp>
        <p:nvSpPr>
          <p:cNvPr id="10" name="Text 3"/>
          <p:cNvSpPr txBox="1"/>
          <p:nvPr/>
        </p:nvSpPr>
        <p:spPr>
          <a:xfrm>
            <a:off x="269975" y="2428881"/>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Слова, которые помогают выбрать лучше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Фразы contains, per serving, low in sugar, high in fiber и no added sugar помогают быстро сравнить продукты. Особенно полезно заметить, сколько сахара и соли приходится на одну порцию, а не на всю упаковку.
</a:t>
            </a:r>
            <a:endParaRPr lang="en-US" sz="1200" dirty="0"/>
          </a:p>
        </p:txBody>
      </p:sp>
      <p:sp>
        <p:nvSpPr>
          <p:cNvPr id="11" name="Text 4"/>
          <p:cNvSpPr txBox="1"/>
          <p:nvPr/>
        </p:nvSpPr>
        <p:spPr>
          <a:xfrm>
            <a:off x="269975" y="3693365"/>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Сахар, спрятанный в привычных продуктах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Flavored yogurt, breakfast bars, cereals и bottled drinks нередко содержат hidden sugar, хотя выглядят как здоровый перекус. Если ingredients перечислены по количеству, то чем раньше стоит sugar или syrup, тем выше его доля в продукте.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000" y="2708083"/>
            <a:ext cx="8593200" cy="21650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Fast food and ultra-processed products
</a:t>
            </a:r>
            <a:endParaRPr lang="en-US" sz="2000" dirty="0"/>
          </a:p>
        </p:txBody>
      </p:sp>
      <p:sp>
        <p:nvSpPr>
          <p:cNvPr id="11"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12</a:t>
            </a:r>
            <a:endParaRPr lang="en-US" sz="700" dirty="0"/>
          </a:p>
        </p:txBody>
      </p:sp>
      <p:sp>
        <p:nvSpPr>
          <p:cNvPr id="12" name="Text 2"/>
          <p:cNvSpPr txBox="1"/>
          <p:nvPr/>
        </p:nvSpPr>
        <p:spPr>
          <a:xfrm>
            <a:off x="270062" y="1449450"/>
            <a:ext cx="1670100" cy="1160100"/>
          </a:xfrm>
          <a:prstGeom prst="rect">
            <a:avLst/>
          </a:prstGeom>
          <a:noFill/>
          <a:ln/>
        </p:spPr>
        <p:txBody>
          <a:bodyPr wrap="square" lIns="0" tIns="0" rIns="0" bIns="0" rtlCol="0" anchor="t"/>
          <a:lstStyle/>
          <a:p>
            <a:pPr algn="l" indent="0" marL="0">
              <a:lnSpc>
                <a:spcPct val="115000"/>
              </a:lnSpc>
              <a:buNone/>
            </a:pPr>
            <a:r>
              <a:rPr lang="en-US" sz="975" b="1" dirty="0">
                <a:solidFill>
                  <a:srgbClr val="000000"/>
                </a:solidFill>
                <a:latin typeface="Arial" pitchFamily="34" charset="0"/>
                <a:ea typeface="Arial" pitchFamily="34" charset="-122"/>
                <a:cs typeface="Arial" pitchFamily="34" charset="-120"/>
              </a:rPr>
              <a:t>1. Удобство не равно пользе
</a:t>
            </a:r>
            <a:pPr algn="l" indent="0" marL="0">
              <a:lnSpc>
                <a:spcPct val="115000"/>
              </a:lnSpc>
              <a:buNone/>
            </a:pPr>
            <a:r>
              <a:rPr lang="en-US" sz="49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84" dirty="0">
                <a:solidFill>
                  <a:srgbClr val="000000"/>
                </a:solidFill>
                <a:latin typeface="Arial" pitchFamily="34" charset="0"/>
                <a:ea typeface="Arial" pitchFamily="34" charset="-122"/>
                <a:cs typeface="Arial" pitchFamily="34" charset="-120"/>
              </a:rPr>
              <a:t>Fast food and packaged snacks are easy to buy, but convenience does not guarantee nutritional value. They often contain more salt, saturated fat and calories than a home-made meal, especially when portions are large.
</a:t>
            </a:r>
            <a:endParaRPr lang="en-US" sz="975" dirty="0"/>
          </a:p>
        </p:txBody>
      </p:sp>
      <p:sp>
        <p:nvSpPr>
          <p:cNvPr id="13" name="Text 3"/>
          <p:cNvSpPr txBox="1"/>
          <p:nvPr/>
        </p:nvSpPr>
        <p:spPr>
          <a:xfrm>
            <a:off x="2000807" y="1449462"/>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2. Почему их переедают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Ultra-processed products are designed to taste attractive and to be eaten quickly. Their strong flavour, soft texture and marketing make it easy to eat more than planned, especially when people are distracted or tired.
</a:t>
            </a:r>
            <a:endParaRPr lang="en-US" sz="1022" dirty="0"/>
          </a:p>
        </p:txBody>
      </p:sp>
      <p:sp>
        <p:nvSpPr>
          <p:cNvPr id="14" name="Text 4"/>
          <p:cNvSpPr txBox="1"/>
          <p:nvPr/>
        </p:nvSpPr>
        <p:spPr>
          <a:xfrm>
            <a:off x="3731552" y="1449462"/>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3. Что значит moderation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The goal is not a total ban, but a realistic frequency control. If these foods appear only occasionally, they fit into an ordinary week better than when they replace balanced meals every day.
</a:t>
            </a:r>
            <a:endParaRPr lang="en-US" sz="1022" dirty="0"/>
          </a:p>
        </p:txBody>
      </p:sp>
      <p:sp>
        <p:nvSpPr>
          <p:cNvPr id="15" name="Text 5"/>
          <p:cNvSpPr txBox="1"/>
          <p:nvPr/>
        </p:nvSpPr>
        <p:spPr>
          <a:xfrm>
            <a:off x="5462294" y="1449462"/>
            <a:ext cx="1670100" cy="1160100"/>
          </a:xfrm>
          <a:prstGeom prst="rect">
            <a:avLst/>
          </a:prstGeom>
          <a:noFill/>
          <a:ln/>
        </p:spPr>
        <p:txBody>
          <a:bodyPr wrap="square" lIns="0" tIns="0" rIns="0" bIns="0" rtlCol="0" anchor="t"/>
          <a:lstStyle/>
          <a:p>
            <a:pPr algn="l" indent="0" marL="0">
              <a:lnSpc>
                <a:spcPct val="115000"/>
              </a:lnSpc>
              <a:buNone/>
            </a:pPr>
            <a:r>
              <a:rPr lang="en-US" sz="975" b="1" dirty="0">
                <a:solidFill>
                  <a:srgbClr val="000000"/>
                </a:solidFill>
                <a:latin typeface="Arial" pitchFamily="34" charset="0"/>
                <a:ea typeface="Arial" pitchFamily="34" charset="-122"/>
                <a:cs typeface="Arial" pitchFamily="34" charset="-120"/>
              </a:rPr>
              <a:t>4. Как выбирать smarter options
</a:t>
            </a:r>
            <a:pPr algn="l" indent="0" marL="0">
              <a:lnSpc>
                <a:spcPct val="115000"/>
              </a:lnSpc>
              <a:buNone/>
            </a:pPr>
            <a:r>
              <a:rPr lang="en-US" sz="49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84" dirty="0">
                <a:solidFill>
                  <a:srgbClr val="000000"/>
                </a:solidFill>
                <a:latin typeface="Arial" pitchFamily="34" charset="0"/>
                <a:ea typeface="Arial" pitchFamily="34" charset="-122"/>
                <a:cs typeface="Arial" pitchFamily="34" charset="-120"/>
              </a:rPr>
              <a:t>A better choice is usually possible: smaller portions, less sugary drinks and sides with more fiber. Even in fast-food settings, students can look for simpler items and avoid combining several high-calorie extras.
</a:t>
            </a:r>
            <a:endParaRPr lang="en-US" sz="975" dirty="0"/>
          </a:p>
        </p:txBody>
      </p:sp>
      <p:sp>
        <p:nvSpPr>
          <p:cNvPr id="16" name="Text 6"/>
          <p:cNvSpPr txBox="1"/>
          <p:nvPr/>
        </p:nvSpPr>
        <p:spPr>
          <a:xfrm>
            <a:off x="7193026" y="1449462"/>
            <a:ext cx="1670100" cy="1160100"/>
          </a:xfrm>
          <a:prstGeom prst="rect">
            <a:avLst/>
          </a:prstGeom>
          <a:noFill/>
          <a:ln/>
        </p:spPr>
        <p:txBody>
          <a:bodyPr wrap="square" lIns="0" tIns="0" rIns="0" bIns="0" rtlCol="0" anchor="t"/>
          <a:lstStyle/>
          <a:p>
            <a:pPr algn="l" indent="0" marL="0">
              <a:lnSpc>
                <a:spcPct val="115000"/>
              </a:lnSpc>
              <a:buNone/>
            </a:pPr>
            <a:r>
              <a:rPr lang="en-US" sz="996" b="1" dirty="0">
                <a:solidFill>
                  <a:srgbClr val="000000"/>
                </a:solidFill>
                <a:latin typeface="Arial" pitchFamily="34" charset="0"/>
                <a:ea typeface="Arial" pitchFamily="34" charset="-122"/>
                <a:cs typeface="Arial" pitchFamily="34" charset="-120"/>
              </a:rPr>
              <a:t>5. Привычка думать о составе
</a:t>
            </a:r>
            <a:pPr algn="l" indent="0" marL="0">
              <a:lnSpc>
                <a:spcPct val="115000"/>
              </a:lnSpc>
              <a:buNone/>
            </a:pPr>
            <a:r>
              <a:rPr lang="en-US" sz="5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1" dirty="0">
                <a:solidFill>
                  <a:srgbClr val="000000"/>
                </a:solidFill>
                <a:latin typeface="Arial" pitchFamily="34" charset="0"/>
                <a:ea typeface="Arial" pitchFamily="34" charset="-122"/>
                <a:cs typeface="Arial" pitchFamily="34" charset="-120"/>
              </a:rPr>
              <a:t>Words like processed, packaged and convenience food are useful, but the key idea is nutritional value. Reading the menu, comparing options and choosing more ordinary meals helps protect energy and concentration.
</a:t>
            </a:r>
            <a:endParaRPr lang="en-US" sz="996"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1350" y="2244826"/>
            <a:ext cx="4782600" cy="130114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Полезные замены в повседневном рационе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7" name="Text 2"/>
          <p:cNvSpPr txBox="1"/>
          <p:nvPr/>
        </p:nvSpPr>
        <p:spPr>
          <a:xfrm>
            <a:off x="280875" y="1597563"/>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Таблица показывает, как небольшие замены улучшают рацион без строгих запретов и помогают сохранить привычный режим питания.
</a:t>
            </a:r>
            <a:endParaRPr lang="en-US" sz="1022" dirty="0"/>
          </a:p>
        </p:txBody>
      </p:sp>
      <p:sp>
        <p:nvSpPr>
          <p:cNvPr id="8" name="Text 3"/>
          <p:cNvSpPr txBox="1"/>
          <p:nvPr/>
        </p:nvSpPr>
        <p:spPr>
          <a:xfrm>
            <a:off x="280875" y="2968862"/>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Small swaps can improve the overall diet while keeping meals realistic and manageable.
</a:t>
            </a:r>
            <a:endParaRPr lang="en-US" sz="1022" dirty="0"/>
          </a:p>
        </p:txBody>
      </p:sp>
      <p:sp>
        <p:nvSpPr>
          <p:cNvPr id="9" name="Text 4"/>
          <p:cNvSpPr txBox="1"/>
          <p:nvPr/>
        </p:nvSpPr>
        <p:spPr>
          <a:xfrm>
            <a:off x="4091350" y="46072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FFFFFF"/>
                </a:solidFill>
                <a:latin typeface="Arial" pitchFamily="34" charset="0"/>
                <a:ea typeface="Arial" pitchFamily="34" charset="-122"/>
                <a:cs typeface="Arial" pitchFamily="34" charset="-120"/>
              </a:rPr>
              <a:t>Школьная адаптация на основе общих рекомендаций по здоровому питанию.
</a:t>
            </a:r>
            <a:endParaRPr lang="en-US" sz="82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Питание, концентрация и школьная успеваемость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14</a:t>
            </a:r>
            <a:endParaRPr lang="en-US" sz="700" dirty="0"/>
          </a:p>
        </p:txBody>
      </p:sp>
      <p:sp>
        <p:nvSpPr>
          <p:cNvPr id="10" name="Text 2"/>
          <p:cNvSpPr txBox="1"/>
          <p:nvPr/>
        </p:nvSpPr>
        <p:spPr>
          <a:xfrm>
            <a:off x="2026825" y="1768058"/>
            <a:ext cx="1566000" cy="1944300"/>
          </a:xfrm>
          <a:prstGeom prst="rect">
            <a:avLst/>
          </a:prstGeom>
          <a:noFill/>
          <a:ln/>
        </p:spPr>
        <p:txBody>
          <a:bodyPr wrap="square" lIns="0" tIns="0" rIns="0" bIns="0" rtlCol="0" anchor="ctr"/>
          <a:lstStyle/>
          <a:p>
            <a:pPr algn="l" indent="0" marL="0">
              <a:lnSpc>
                <a:spcPct val="115000"/>
              </a:lnSpc>
              <a:buNone/>
            </a:pPr>
            <a:r>
              <a:rPr lang="en-US" sz="1215" b="1" dirty="0">
                <a:solidFill>
                  <a:srgbClr val="000000"/>
                </a:solidFill>
                <a:latin typeface="Arial" pitchFamily="34" charset="0"/>
                <a:ea typeface="Arial" pitchFamily="34" charset="-122"/>
                <a:cs typeface="Arial" pitchFamily="34" charset="-120"/>
              </a:rPr>
              <a:t>Тяжёлая еда мешает
</a:t>
            </a:r>
            <a:pPr algn="l" indent="0" marL="0">
              <a:lnSpc>
                <a:spcPct val="115000"/>
              </a:lnSpc>
              <a:buNone/>
            </a:pPr>
            <a:r>
              <a:rPr lang="en-US" sz="7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16" dirty="0">
                <a:solidFill>
                  <a:srgbClr val="000000"/>
                </a:solidFill>
                <a:latin typeface="Arial" pitchFamily="34" charset="0"/>
                <a:ea typeface="Arial" pitchFamily="34" charset="-122"/>
                <a:cs typeface="Arial" pitchFamily="34" charset="-120"/>
              </a:rPr>
              <a:t>Слишком плотный завтрак или обед перед занятиями может вызывать сонливость и снижать mental performance. В результате ученику труднее включаться в обсуждение и работать продуктивно.
</a:t>
            </a:r>
            <a:endParaRPr lang="en-US" sz="1215" dirty="0"/>
          </a:p>
        </p:txBody>
      </p:sp>
      <p:sp>
        <p:nvSpPr>
          <p:cNvPr id="11" name="Text 3"/>
          <p:cNvSpPr txBox="1"/>
          <p:nvPr/>
        </p:nvSpPr>
        <p:spPr>
          <a:xfrm>
            <a:off x="3783654" y="1768058"/>
            <a:ext cx="1566000" cy="1944300"/>
          </a:xfrm>
          <a:prstGeom prst="rect">
            <a:avLst/>
          </a:prstGeom>
          <a:noFill/>
          <a:ln/>
        </p:spPr>
        <p:txBody>
          <a:bodyPr wrap="square" lIns="0" tIns="0" rIns="0" bIns="0" rtlCol="0" anchor="ctr"/>
          <a:lstStyle/>
          <a:p>
            <a:pPr algn="l" indent="0" marL="0">
              <a:lnSpc>
                <a:spcPct val="115000"/>
              </a:lnSpc>
              <a:buNone/>
            </a:pPr>
            <a:r>
              <a:rPr lang="en-US" sz="1215" b="1" dirty="0">
                <a:solidFill>
                  <a:srgbClr val="000000"/>
                </a:solidFill>
                <a:latin typeface="Arial" pitchFamily="34" charset="0"/>
                <a:ea typeface="Arial" pitchFamily="34" charset="-122"/>
                <a:cs typeface="Arial" pitchFamily="34" charset="-120"/>
              </a:rPr>
              <a:t>Длинные перерывы вредят
</a:t>
            </a:r>
            <a:pPr algn="l" indent="0" marL="0">
              <a:lnSpc>
                <a:spcPct val="115000"/>
              </a:lnSpc>
              <a:buNone/>
            </a:pPr>
            <a:r>
              <a:rPr lang="en-US" sz="7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16" dirty="0">
                <a:solidFill>
                  <a:srgbClr val="000000"/>
                </a:solidFill>
                <a:latin typeface="Arial" pitchFamily="34" charset="0"/>
                <a:ea typeface="Arial" pitchFamily="34" charset="-122"/>
                <a:cs typeface="Arial" pitchFamily="34" charset="-120"/>
              </a:rPr>
              <a:t>Если между приёмами пищи проходит слишком много времени, появляется раздражительность, падает alertness и снижается интерес к работе. Regular meals помогают избегать таких скачков.
</a:t>
            </a:r>
            <a:endParaRPr lang="en-US" sz="1215" dirty="0"/>
          </a:p>
        </p:txBody>
      </p:sp>
      <p:sp>
        <p:nvSpPr>
          <p:cNvPr id="12" name="Text 4"/>
          <p:cNvSpPr txBox="1"/>
          <p:nvPr/>
        </p:nvSpPr>
        <p:spPr>
          <a:xfrm>
            <a:off x="5540465" y="17679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Полезный перекус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Yogurt without added sugar, a banana, nuts, apple slices, a whole-grain sandwich and water are practical options. They give steady energy without перегружать организм сахаром.
</a:t>
            </a:r>
            <a:endParaRPr lang="en-US" sz="1222" dirty="0"/>
          </a:p>
        </p:txBody>
      </p:sp>
      <p:sp>
        <p:nvSpPr>
          <p:cNvPr id="13" name="Text 5"/>
          <p:cNvSpPr txBox="1"/>
          <p:nvPr/>
        </p:nvSpPr>
        <p:spPr>
          <a:xfrm>
            <a:off x="7297291"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Лексика для ответа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Для обсуждения темы полезны слова concentration, mental performance, steady energy, alertness и productivity. Они помогают описывать не только еду, но и её влияние на учёбу.
</a:t>
            </a:r>
            <a:endParaRPr lang="en-US" sz="1222" dirty="0"/>
          </a:p>
        </p:txBody>
      </p:sp>
      <p:sp>
        <p:nvSpPr>
          <p:cNvPr id="14" name="Text 6"/>
          <p:cNvSpPr txBox="1"/>
          <p:nvPr/>
        </p:nvSpPr>
        <p:spPr>
          <a:xfrm>
            <a:off x="270000"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Стабильная энергия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Когда уровень сахара в крови остаётся более ровным, ученикам легче сохранять concentration, быстрее реагировать на задания и дольше удерживать attention на уроке без резких спадов.
</a:t>
            </a:r>
            <a:endParaRPr lang="en-US" sz="122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Hydration and daily performance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15</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Показатели особенно снижаются к середине дня, если вода поступает нерегулярно. После физической нагрузки восстановление зависит не только от отдыха, но и от своевременного питья.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Чем стабильнее гидратация, тем выше внимание и самочувствие в течение дня.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Учебная схема на основе общих рекомендаций по поддержанию водного баланса.
</a:t>
            </a:r>
            <a:endParaRPr lang="en-US" sz="82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1731" y="1487300"/>
            <a:ext cx="200288" cy="228900"/>
          </a:xfrm>
          <a:prstGeom prst="rect">
            <a:avLst/>
          </a:prstGeom>
        </p:spPr>
      </p:pic>
      <p:pic>
        <p:nvPicPr>
          <p:cNvPr id="4" name="Image 2" descr="preencoded.png">    </p:cNvPr>
          <p:cNvPicPr>
            <a:picLocks noChangeAspect="1"/>
          </p:cNvPicPr>
          <p:nvPr/>
        </p:nvPicPr>
        <p:blipFill>
          <a:blip r:embed="rId3"/>
          <a:stretch>
            <a:fillRect/>
          </a:stretch>
        </p:blipFill>
        <p:spPr>
          <a:xfrm>
            <a:off x="316037" y="3236075"/>
            <a:ext cx="171675" cy="228900"/>
          </a:xfrm>
          <a:prstGeom prst="rect">
            <a:avLst/>
          </a:prstGeom>
        </p:spPr>
      </p:pic>
      <p:pic>
        <p:nvPicPr>
          <p:cNvPr id="5" name="Image 3" descr="preencoded.png">    </p:cNvPr>
          <p:cNvPicPr>
            <a:picLocks noChangeAspect="1"/>
          </p:cNvPicPr>
          <p:nvPr/>
        </p:nvPicPr>
        <p:blipFill>
          <a:blip r:embed="rId4"/>
          <a:stretch>
            <a:fillRect/>
          </a:stretch>
        </p:blipFill>
        <p:spPr>
          <a:xfrm>
            <a:off x="4282275" y="1490760"/>
            <a:ext cx="242100" cy="193680"/>
          </a:xfrm>
          <a:prstGeom prst="rect">
            <a:avLst/>
          </a:prstGeom>
        </p:spPr>
      </p:pic>
      <p:pic>
        <p:nvPicPr>
          <p:cNvPr id="6" name="Image 4" descr="preencoded.png">    </p:cNvPr>
          <p:cNvPicPr>
            <a:picLocks noChangeAspect="1"/>
          </p:cNvPicPr>
          <p:nvPr/>
        </p:nvPicPr>
        <p:blipFill>
          <a:blip r:embed="rId5"/>
          <a:stretch>
            <a:fillRect/>
          </a:stretch>
        </p:blipFill>
        <p:spPr>
          <a:xfrm>
            <a:off x="4303181" y="3236075"/>
            <a:ext cx="200288" cy="228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Nutrition and physical activity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16</a:t>
            </a:r>
            <a:endParaRPr lang="en-US" sz="700" dirty="0"/>
          </a:p>
        </p:txBody>
      </p:sp>
      <p:sp>
        <p:nvSpPr>
          <p:cNvPr id="10" name="Text 2"/>
          <p:cNvSpPr txBox="1"/>
          <p:nvPr/>
        </p:nvSpPr>
        <p:spPr>
          <a:xfrm>
            <a:off x="785900" y="1482173"/>
            <a:ext cx="2619300" cy="1638000"/>
          </a:xfrm>
          <a:prstGeom prst="rect">
            <a:avLst/>
          </a:prstGeom>
          <a:noFill/>
          <a:ln/>
        </p:spPr>
        <p:txBody>
          <a:bodyPr wrap="square" lIns="0" tIns="0" rIns="0" bIns="0" rtlCol="0" anchor="t"/>
          <a:lstStyle/>
          <a:p>
            <a:pPr algn="l" indent="0" marL="0">
              <a:lnSpc>
                <a:spcPct val="115000"/>
              </a:lnSpc>
              <a:buNone/>
            </a:pPr>
            <a:r>
              <a:rPr lang="en-US" sz="1300" b="1" dirty="0">
                <a:solidFill>
                  <a:srgbClr val="003BA6"/>
                </a:solidFill>
                <a:latin typeface="Arial" pitchFamily="34" charset="0"/>
                <a:ea typeface="Arial" pitchFamily="34" charset="-122"/>
                <a:cs typeface="Arial" pitchFamily="34" charset="-120"/>
              </a:rPr>
              <a:t>Энергия до тренировки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Перед workout организму нужны carbohydrates, чтобы поддерживать endurance и избежать слабости в начале нагрузки. Лёгкий приём пищи заранее помогает работать увереннее и дольше сохранять темп.
</a:t>
            </a:r>
            <a:endParaRPr lang="en-US" sz="1300" dirty="0"/>
          </a:p>
        </p:txBody>
      </p:sp>
      <p:sp>
        <p:nvSpPr>
          <p:cNvPr id="11" name="Text 3"/>
          <p:cNvSpPr txBox="1"/>
          <p:nvPr/>
        </p:nvSpPr>
        <p:spPr>
          <a:xfrm>
            <a:off x="785900" y="3230973"/>
            <a:ext cx="2619300" cy="1638000"/>
          </a:xfrm>
          <a:prstGeom prst="rect">
            <a:avLst/>
          </a:prstGeom>
          <a:noFill/>
          <a:ln/>
        </p:spPr>
        <p:txBody>
          <a:bodyPr wrap="square" lIns="0" tIns="0" rIns="0" bIns="0" rtlCol="0" anchor="t"/>
          <a:lstStyle/>
          <a:p>
            <a:pPr algn="l" indent="0" marL="0">
              <a:lnSpc>
                <a:spcPct val="115000"/>
              </a:lnSpc>
              <a:buNone/>
            </a:pPr>
            <a:r>
              <a:rPr lang="en-US" sz="1400" b="1" dirty="0">
                <a:solidFill>
                  <a:srgbClr val="003BA6"/>
                </a:solidFill>
                <a:latin typeface="Arial" pitchFamily="34" charset="0"/>
                <a:ea typeface="Arial" pitchFamily="34" charset="-122"/>
                <a:cs typeface="Arial" pitchFamily="34" charset="-120"/>
              </a:rPr>
              <a:t>Вода в течение дня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Hydration нужна не только во время спорта, но и между уроками, на прогулке и после активности. Регулярное питьё поддерживает самочувствие и помогает телу сохранять работоспособность.
</a:t>
            </a:r>
            <a:endParaRPr lang="en-US" sz="1400" dirty="0"/>
          </a:p>
        </p:txBody>
      </p:sp>
      <p:sp>
        <p:nvSpPr>
          <p:cNvPr id="12" name="Text 4"/>
          <p:cNvSpPr txBox="1"/>
          <p:nvPr/>
        </p:nvSpPr>
        <p:spPr>
          <a:xfrm>
            <a:off x="4787325" y="1467898"/>
            <a:ext cx="2619300" cy="1638000"/>
          </a:xfrm>
          <a:prstGeom prst="rect">
            <a:avLst/>
          </a:prstGeom>
          <a:noFill/>
          <a:ln/>
        </p:spPr>
        <p:txBody>
          <a:bodyPr wrap="square" lIns="0" tIns="0" rIns="0" bIns="0" rtlCol="0" anchor="t"/>
          <a:lstStyle/>
          <a:p>
            <a:pPr algn="l" indent="0" marL="0">
              <a:lnSpc>
                <a:spcPct val="115000"/>
              </a:lnSpc>
              <a:buNone/>
            </a:pPr>
            <a:r>
              <a:rPr lang="en-US" sz="1400" b="1" dirty="0">
                <a:solidFill>
                  <a:srgbClr val="003BA6"/>
                </a:solidFill>
                <a:latin typeface="Arial" pitchFamily="34" charset="0"/>
                <a:ea typeface="Arial" pitchFamily="34" charset="-122"/>
                <a:cs typeface="Arial" pitchFamily="34" charset="-120"/>
              </a:rPr>
              <a:t>Восстановление после нагрузки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После exercise особенно важны protein и спокойный приём пищи. Они помогают muscle repair, уменьшают усталость и поддерживают recovery, если тренировки проходят регулярно.
</a:t>
            </a:r>
            <a:endParaRPr lang="en-US" sz="1400" dirty="0"/>
          </a:p>
        </p:txBody>
      </p:sp>
      <p:sp>
        <p:nvSpPr>
          <p:cNvPr id="13" name="Text 5"/>
          <p:cNvSpPr txBox="1"/>
          <p:nvPr/>
        </p:nvSpPr>
        <p:spPr>
          <a:xfrm>
            <a:off x="4787325" y="3230973"/>
            <a:ext cx="2619300" cy="1638000"/>
          </a:xfrm>
          <a:prstGeom prst="rect">
            <a:avLst/>
          </a:prstGeom>
          <a:noFill/>
          <a:ln/>
        </p:spPr>
        <p:txBody>
          <a:bodyPr wrap="square" lIns="0" tIns="0" rIns="0" bIns="0" rtlCol="0" anchor="t"/>
          <a:lstStyle/>
          <a:p>
            <a:pPr algn="l" indent="0" marL="0">
              <a:lnSpc>
                <a:spcPct val="115000"/>
              </a:lnSpc>
              <a:buNone/>
            </a:pPr>
            <a:r>
              <a:rPr lang="en-US" sz="1400" b="1" dirty="0">
                <a:solidFill>
                  <a:srgbClr val="003BA6"/>
                </a:solidFill>
                <a:latin typeface="Arial" pitchFamily="34" charset="0"/>
                <a:ea typeface="Arial" pitchFamily="34" charset="-122"/>
                <a:cs typeface="Arial" pitchFamily="34" charset="-120"/>
              </a:rPr>
              <a:t>Практичные продукты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Yogurt, eggs, fish, beans, milk and bananas подходят как простые варианты для pre-workout или post-workout питания. Они легко сочетаются с обычным школьным режимом.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02650" y="1126104"/>
            <a:ext cx="3971400" cy="37580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Полезные перекусы для школы и после занятий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17</a:t>
            </a:r>
            <a:endParaRPr lang="en-US" sz="700" dirty="0"/>
          </a:p>
        </p:txBody>
      </p:sp>
      <p:sp>
        <p:nvSpPr>
          <p:cNvPr id="10" name="Text 2"/>
          <p:cNvSpPr txBox="1"/>
          <p:nvPr/>
        </p:nvSpPr>
        <p:spPr>
          <a:xfrm>
            <a:off x="280825" y="2102050"/>
            <a:ext cx="4410000" cy="819300"/>
          </a:xfrm>
          <a:prstGeom prst="rect">
            <a:avLst/>
          </a:prstGeom>
          <a:noFill/>
          <a:ln/>
        </p:spPr>
        <p:txBody>
          <a:bodyPr wrap="square" lIns="0" tIns="0" rIns="0" bIns="0" rtlCol="0" anchor="ctr"/>
          <a:lstStyle/>
          <a:p>
            <a:pPr algn="l" indent="0" marL="0">
              <a:lnSpc>
                <a:spcPct val="115000"/>
              </a:lnSpc>
              <a:buNone/>
            </a:pPr>
            <a:r>
              <a:rPr lang="en-US" sz="1261" b="1" dirty="0">
                <a:solidFill>
                  <a:srgbClr val="000000"/>
                </a:solidFill>
                <a:latin typeface="Arial" pitchFamily="34" charset="0"/>
                <a:ea typeface="Arial" pitchFamily="34" charset="-122"/>
                <a:cs typeface="Arial" pitchFamily="34" charset="-120"/>
              </a:rPr>
              <a:t>Меньше сахара
</a:t>
            </a:r>
            <a:pPr algn="l" indent="0" marL="0">
              <a:lnSpc>
                <a:spcPct val="115000"/>
              </a:lnSpc>
              <a:buNone/>
            </a:pPr>
            <a:r>
              <a:rPr lang="en-US" sz="78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000000"/>
                </a:solidFill>
                <a:latin typeface="Arial" pitchFamily="34" charset="0"/>
                <a:ea typeface="Arial" pitchFamily="34" charset="-122"/>
                <a:cs typeface="Arial" pitchFamily="34" charset="-120"/>
              </a:rPr>
              <a:t>Лучше выбирать snacks с меньшим количеством сахара, чтобы не получать резкий подъём и последующий спад энергии. Такой вариант помогает дольше сохранять работоспособность и внимание.
</a:t>
            </a:r>
            <a:endParaRPr lang="en-US" sz="1261" dirty="0"/>
          </a:p>
        </p:txBody>
      </p:sp>
      <p:sp>
        <p:nvSpPr>
          <p:cNvPr id="11" name="Text 3"/>
          <p:cNvSpPr txBox="1"/>
          <p:nvPr/>
        </p:nvSpPr>
        <p:spPr>
          <a:xfrm>
            <a:off x="280825" y="3078151"/>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Белок и клетчатка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Орехи, йогурт, сыр, цельнозерновой хлеб и фрукты дают protein и fiber. Благодаря этому перекус становится более filling и помогает дожить до следующего полноценного приёма пищи.
</a:t>
            </a:r>
            <a:endParaRPr lang="en-US" sz="1322" dirty="0"/>
          </a:p>
        </p:txBody>
      </p:sp>
      <p:sp>
        <p:nvSpPr>
          <p:cNvPr id="12" name="Text 4"/>
          <p:cNvSpPr txBox="1"/>
          <p:nvPr/>
        </p:nvSpPr>
        <p:spPr>
          <a:xfrm>
            <a:off x="280825" y="4054231"/>
            <a:ext cx="4410000" cy="819300"/>
          </a:xfrm>
          <a:prstGeom prst="rect">
            <a:avLst/>
          </a:prstGeom>
          <a:noFill/>
          <a:ln/>
        </p:spPr>
        <p:txBody>
          <a:bodyPr wrap="square" lIns="0" tIns="0" rIns="0" bIns="0" rtlCol="0" anchor="ctr"/>
          <a:lstStyle/>
          <a:p>
            <a:pPr algn="l" indent="0" marL="0">
              <a:lnSpc>
                <a:spcPct val="115000"/>
              </a:lnSpc>
              <a:buNone/>
            </a:pPr>
            <a:r>
              <a:rPr lang="en-US" sz="1322" b="1" dirty="0">
                <a:solidFill>
                  <a:srgbClr val="000000"/>
                </a:solidFill>
                <a:latin typeface="Arial" pitchFamily="34" charset="0"/>
                <a:ea typeface="Arial" pitchFamily="34" charset="-122"/>
                <a:cs typeface="Arial" pitchFamily="34" charset="-120"/>
              </a:rPr>
              <a:t>Примеры для ланч-бокса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2" dirty="0">
                <a:solidFill>
                  <a:srgbClr val="000000"/>
                </a:solidFill>
                <a:latin typeface="Arial" pitchFamily="34" charset="0"/>
                <a:ea typeface="Arial" pitchFamily="34" charset="-122"/>
                <a:cs typeface="Arial" pitchFamily="34" charset="-120"/>
              </a:rPr>
              <a:t>Apple with nuts, yogurt with berries, cheese with vegetables, whole-grain sandwich и banana with peanut butter — удобные варианты для lunch box или короткого перерыва после уроков.
</a:t>
            </a:r>
            <a:endParaRPr lang="en-US" sz="1322" dirty="0"/>
          </a:p>
        </p:txBody>
      </p:sp>
      <p:sp>
        <p:nvSpPr>
          <p:cNvPr id="13" name="Text 5"/>
          <p:cNvSpPr txBox="1"/>
          <p:nvPr/>
        </p:nvSpPr>
        <p:spPr>
          <a:xfrm>
            <a:off x="280825" y="1125950"/>
            <a:ext cx="4410000" cy="819300"/>
          </a:xfrm>
          <a:prstGeom prst="rect">
            <a:avLst/>
          </a:prstGeom>
          <a:noFill/>
          <a:ln/>
        </p:spPr>
        <p:txBody>
          <a:bodyPr wrap="square" lIns="0" tIns="0" rIns="0" bIns="0" rtlCol="0" anchor="ctr"/>
          <a:lstStyle/>
          <a:p>
            <a:pPr algn="l" indent="0" marL="0">
              <a:lnSpc>
                <a:spcPct val="115000"/>
              </a:lnSpc>
              <a:buNone/>
            </a:pPr>
            <a:r>
              <a:rPr lang="en-US" sz="1313" b="1" dirty="0">
                <a:solidFill>
                  <a:srgbClr val="000000"/>
                </a:solidFill>
                <a:latin typeface="Arial" pitchFamily="34" charset="0"/>
                <a:ea typeface="Arial" pitchFamily="34" charset="-122"/>
                <a:cs typeface="Arial" pitchFamily="34" charset="-120"/>
              </a:rPr>
              <a:t>Сытно и удобно
</a:t>
            </a:r>
            <a:pPr algn="l" indent="0" marL="0">
              <a:lnSpc>
                <a:spcPct val="115000"/>
              </a:lnSpc>
              <a:buNone/>
            </a:pPr>
            <a:r>
              <a:rPr lang="en-US" sz="8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14" dirty="0">
                <a:solidFill>
                  <a:srgbClr val="000000"/>
                </a:solidFill>
                <a:latin typeface="Arial" pitchFamily="34" charset="0"/>
                <a:ea typeface="Arial" pitchFamily="34" charset="-122"/>
                <a:cs typeface="Arial" pitchFamily="34" charset="-120"/>
              </a:rPr>
              <a:t>Перекус должен быть portable и quick, чтобы его можно было взять с собой в школу. Хорошо работают продукты, которые не требуют сложной подготовки и при этом дают устойчивую сытость.
</a:t>
            </a:r>
            <a:endParaRPr lang="en-US" sz="131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128753"/>
            <a:ext cx="8593200" cy="3744044"/>
          </a:xfrm>
          <a:prstGeom prst="rect">
            <a:avLst/>
          </a:prstGeom>
        </p:spPr>
      </p:pic>
      <p:sp>
        <p:nvSpPr>
          <p:cNvPr id="4" name="Text 0"/>
          <p:cNvSpPr txBox="1"/>
          <p:nvPr/>
        </p:nvSpPr>
        <p:spPr>
          <a:xfrm>
            <a:off x="280825" y="270000"/>
            <a:ext cx="8593200" cy="3315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Формирование полезной привычки
</a:t>
            </a:r>
            <a:endParaRPr lang="en-US" sz="2000" dirty="0"/>
          </a:p>
        </p:txBody>
      </p:sp>
      <p:sp>
        <p:nvSpPr>
          <p:cNvPr id="5"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18</a:t>
            </a:r>
            <a:endParaRPr lang="en-US" sz="700" dirty="0"/>
          </a:p>
        </p:txBody>
      </p:sp>
      <p:sp>
        <p:nvSpPr>
          <p:cNvPr id="6" name="Text 2"/>
          <p:cNvSpPr txBox="1"/>
          <p:nvPr/>
        </p:nvSpPr>
        <p:spPr>
          <a:xfrm>
            <a:off x="280825" y="625800"/>
            <a:ext cx="8593200" cy="164400"/>
          </a:xfrm>
          <a:prstGeom prst="rect">
            <a:avLst/>
          </a:prstGeom>
          <a:noFill/>
          <a:ln/>
        </p:spPr>
        <p:txBody>
          <a:bodyPr wrap="square" lIns="0" tIns="0" rIns="0" bIns="0" rtlCol="0" anchor="t"/>
          <a:lstStyle/>
          <a:p>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Схема показывает, как небольшое действие при регулярном повторении превращается в устойчивый результат.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1350" y="2199110"/>
            <a:ext cx="4782600" cy="139258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Myths and facts about diet in English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19</a:t>
            </a:r>
            <a:endParaRPr lang="en-US" sz="700" dirty="0"/>
          </a:p>
        </p:txBody>
      </p:sp>
      <p:sp>
        <p:nvSpPr>
          <p:cNvPr id="7" name="Text 2"/>
          <p:cNvSpPr txBox="1"/>
          <p:nvPr/>
        </p:nvSpPr>
        <p:spPr>
          <a:xfrm>
            <a:off x="280875" y="1597563"/>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Таблица помогает отличать распространённые мифы от доказательных представлений о питании и формулировать balanced view.
</a:t>
            </a:r>
            <a:endParaRPr lang="en-US" sz="1022" dirty="0"/>
          </a:p>
        </p:txBody>
      </p:sp>
      <p:sp>
        <p:nvSpPr>
          <p:cNvPr id="8" name="Text 3"/>
          <p:cNvSpPr txBox="1"/>
          <p:nvPr/>
        </p:nvSpPr>
        <p:spPr>
          <a:xfrm>
            <a:off x="280875" y="2968862"/>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Evidence shows that balance and quality matter more than extreme rules or popular misconceptions.
</a:t>
            </a:r>
            <a:endParaRPr lang="en-US" sz="1022" dirty="0"/>
          </a:p>
        </p:txBody>
      </p:sp>
      <p:sp>
        <p:nvSpPr>
          <p:cNvPr id="9" name="Text 4"/>
          <p:cNvSpPr txBox="1"/>
          <p:nvPr/>
        </p:nvSpPr>
        <p:spPr>
          <a:xfrm>
            <a:off x="4091350" y="46072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School-level adaptation based on general nutritional guidance.
</a:t>
            </a:r>
            <a:endParaRPr lang="en-US" sz="82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70000" y="1170000"/>
            <a:ext cx="5486400" cy="1302000"/>
          </a:xfrm>
          <a:prstGeom prst="rect">
            <a:avLst/>
          </a:prstGeom>
          <a:noFill/>
          <a:ln/>
        </p:spPr>
        <p:txBody>
          <a:bodyPr wrap="square" lIns="0" tIns="0" rIns="0" bIns="0" rtlCol="0" anchor="ctr"/>
          <a:lstStyle/>
          <a:p>
            <a:pPr algn="l" indent="0" marL="0">
              <a:lnSpc>
                <a:spcPct val="100000"/>
              </a:lnSpc>
              <a:buNone/>
            </a:pPr>
            <a:r>
              <a:rPr lang="en-US" sz="2800" b="1" dirty="0">
                <a:solidFill>
                  <a:srgbClr val="003BA6"/>
                </a:solidFill>
                <a:latin typeface="Arial" pitchFamily="34" charset="0"/>
                <a:ea typeface="Arial" pitchFamily="34" charset="-122"/>
                <a:cs typeface="Arial" pitchFamily="34" charset="-120"/>
              </a:rPr>
              <a:t>Итог: здоровье, питание и английский язык в реальной жизни
</a:t>
            </a:r>
            <a:endParaRPr lang="en-US" sz="2800" dirty="0"/>
          </a:p>
        </p:txBody>
      </p:sp>
      <p:sp>
        <p:nvSpPr>
          <p:cNvPr id="4" name="Text 1"/>
          <p:cNvSpPr txBox="1"/>
          <p:nvPr/>
        </p:nvSpPr>
        <p:spPr>
          <a:xfrm>
            <a:off x="270000" y="3427975"/>
            <a:ext cx="3498900" cy="1445700"/>
          </a:xfrm>
          <a:prstGeom prst="rect">
            <a:avLst/>
          </a:prstGeom>
          <a:noFill/>
          <a:ln/>
        </p:spPr>
        <p:txBody>
          <a:bodyPr wrap="square" lIns="0" tIns="0" rIns="0" bIns="0" rtlCol="0" anchor="b"/>
          <a:lstStyle/>
          <a:p>
            <a:pPr algn="l" indent="0" marL="0">
              <a:lnSpc>
                <a:spcPct val="115000"/>
              </a:lnSpc>
              <a:buNone/>
            </a:pPr>
            <a:r>
              <a:rPr lang="en-US" sz="1122" dirty="0">
                <a:solidFill>
                  <a:srgbClr val="003BA6"/>
                </a:solidFill>
                <a:latin typeface="Arial" pitchFamily="34" charset="0"/>
                <a:ea typeface="Arial" pitchFamily="34" charset="-122"/>
                <a:cs typeface="Arial" pitchFamily="34" charset="-120"/>
              </a:rPr>
              <a:t>Тема здоровья и питания объединяет повседневные решения, грамотный выбор продуктов и активную английскую лексику. Balance, moderation and regular habits помогают сохранять энергию, концентрацию и долгосрочное благополучие.
</a:t>
            </a:r>
            <a:endParaRPr lang="en-US" sz="1122"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2026-05-31T16:12:10Z</dcterms:created>
  <dcterms:modified xsi:type="dcterms:W3CDTF">2026-05-31T16:12:10Z</dcterms:modified>
</cp:coreProperties>
</file>