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image" Target="../media/image-6-12.png"/><Relationship Id="rId13" Type="http://schemas.openxmlformats.org/officeDocument/2006/relationships/image" Target="../media/image-6-13.png"/><Relationship Id="rId14" Type="http://schemas.openxmlformats.org/officeDocument/2006/relationships/image" Target="../media/image-6-14.png"/><Relationship Id="rId15" Type="http://schemas.openxmlformats.org/officeDocument/2006/relationships/image" Target="../media/image-6-15.png"/><Relationship Id="rId16" Type="http://schemas.openxmlformats.org/officeDocument/2006/relationships/slideLayout" Target="../slideLayouts/slideLayout1.xml"/><Relationship Id="rId1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25" y="1958022"/>
            <a:ext cx="4347000" cy="27338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Загадка огорода: что происходит на грядках?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5217550" y="4500900"/>
            <a:ext cx="26286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5217550" y="3501125"/>
            <a:ext cx="3476400" cy="8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Семена превращаются в овощи, а грядка — в маленькую лабораторию природы.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9527" y="0"/>
            <a:ext cx="392794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2605175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огород так интересно изучать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Огород связан и с жизнью человека, и с природой. Здесь видно, как тепло, вода и свет помогают растениям расти, а потом дарят нам урожай с разным вкусом, цветом и характером, будто у каждого овоща свой секрет.
</a:t>
            </a:r>
            <a:endParaRPr lang="en-US" sz="10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0025" y="449800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называют огородом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450025" y="1769575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Участок для растений
</a:t>
            </a:r>
            <a:pPr algn="l" indent="0" marL="0">
              <a:lnSpc>
                <a:spcPct val="115000"/>
              </a:lnSpc>
              <a:buNone/>
            </a:pPr>
            <a:r>
              <a:rPr lang="en-US" sz="6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Огород — это место, где люди выращивают овощи, зелень и иногда ягоды. Здесь на грядках можно увидеть картофель, морковь, свёклу, огурцы, помидоры, лук, укроп и капусту.
</a:t>
            </a:r>
            <a:endParaRPr lang="en-US" sz="1014" dirty="0"/>
          </a:p>
        </p:txBody>
      </p:sp>
      <p:sp>
        <p:nvSpPr>
          <p:cNvPr id="11" name="Text 3"/>
          <p:cNvSpPr txBox="1"/>
          <p:nvPr/>
        </p:nvSpPr>
        <p:spPr>
          <a:xfrm>
            <a:off x="450025" y="2516358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части растений
</a:t>
            </a:r>
            <a:pPr algn="l" indent="0" marL="0">
              <a:lnSpc>
                <a:spcPct val="115000"/>
              </a:lnSpc>
              <a:buNone/>
            </a:pPr>
            <a:r>
              <a:rPr lang="en-US" sz="6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огородного растения есть свои корни, стебли, листья и плоды. Но съедобной частью бывает не только плод: иногда мы едим корень, луковицу или даже лист.
</a:t>
            </a:r>
            <a:endParaRPr lang="en-US" sz="1014" dirty="0"/>
          </a:p>
        </p:txBody>
      </p:sp>
      <p:sp>
        <p:nvSpPr>
          <p:cNvPr id="12" name="Text 4"/>
          <p:cNvSpPr txBox="1"/>
          <p:nvPr/>
        </p:nvSpPr>
        <p:spPr>
          <a:xfrm>
            <a:off x="450025" y="3263142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Свои условия роста
</a:t>
            </a:r>
            <a:pPr algn="l" indent="0" marL="0">
              <a:lnSpc>
                <a:spcPct val="115000"/>
              </a:lnSpc>
              <a:buNone/>
            </a:pPr>
            <a:r>
              <a:rPr lang="en-US" sz="6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растения любят больше тепла, другие — больше влаги, а третьим нужна рыхлая почва. Поэтому на огороде растения размещают так, чтобы каждому было удобно расти.
</a:t>
            </a:r>
            <a:endParaRPr lang="en-US" sz="1014" dirty="0"/>
          </a:p>
        </p:txBody>
      </p:sp>
      <p:sp>
        <p:nvSpPr>
          <p:cNvPr id="13" name="Text 5"/>
          <p:cNvSpPr txBox="1"/>
          <p:nvPr/>
        </p:nvSpPr>
        <p:spPr>
          <a:xfrm>
            <a:off x="450025" y="4009944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Маленькая природа рядом
</a:t>
            </a:r>
            <a:pPr algn="l" indent="0" marL="0">
              <a:lnSpc>
                <a:spcPct val="115000"/>
              </a:lnSpc>
              <a:buNone/>
            </a:pPr>
            <a:r>
              <a:rPr lang="en-US" sz="6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огороде можно наблюдать жизнь почти как в книге с картинками. Тут видно, как семена прорастают, как цветут растения и как постепенно появляется урожай.
</a:t>
            </a:r>
            <a:endParaRPr lang="en-US" sz="1014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50" y="4324"/>
            <a:ext cx="9144000" cy="22413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455350" y="2700000"/>
            <a:ext cx="8244000" cy="5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Семя — начало огородной истории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2568219" y="3445850"/>
            <a:ext cx="18894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Нужны три помощника
</a:t>
            </a:r>
            <a:pPr algn="l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прорастания семени важны тепло, вода и воздух. Без них оно долго остаётся в покое, словно не спешит начинать свой зелёный путь.
</a:t>
            </a:r>
            <a:endParaRPr lang="en-US" sz="1286" dirty="0"/>
          </a:p>
        </p:txBody>
      </p:sp>
      <p:sp>
        <p:nvSpPr>
          <p:cNvPr id="11" name="Text 3"/>
          <p:cNvSpPr txBox="1"/>
          <p:nvPr/>
        </p:nvSpPr>
        <p:spPr>
          <a:xfrm>
            <a:off x="4686381" y="3445850"/>
            <a:ext cx="18894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корешок
</a:t>
            </a:r>
            <a:pPr algn="l" indent="0" marL="0">
              <a:lnSpc>
                <a:spcPct val="115000"/>
              </a:lnSpc>
              <a:buNone/>
            </a:pPr>
            <a:r>
              <a:rPr lang="en-US" sz="6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семя набухает, первым появляется корешок. Он уходит в землю и начинает добывать для растения воду и питание, как настоящий подземный исследователь.
</a:t>
            </a:r>
            <a:endParaRPr lang="en-US" sz="1267" dirty="0"/>
          </a:p>
        </p:txBody>
      </p:sp>
      <p:sp>
        <p:nvSpPr>
          <p:cNvPr id="12" name="Text 4"/>
          <p:cNvSpPr txBox="1"/>
          <p:nvPr/>
        </p:nvSpPr>
        <p:spPr>
          <a:xfrm>
            <a:off x="6804550" y="3445850"/>
            <a:ext cx="18894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листочки
</a:t>
            </a:r>
            <a:pPr algn="l" indent="0" marL="0">
              <a:lnSpc>
                <a:spcPct val="115000"/>
              </a:lnSpc>
              <a:buNone/>
            </a:pPr>
            <a:r>
              <a:rPr lang="en-US" sz="6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корешка появляются стебелёк и первые листочки. Теперь растение уже может ловить солнечный свет и расти дальше, не торопясь, но уверенно.
</a:t>
            </a:r>
            <a:endParaRPr lang="en-US" sz="1267" dirty="0"/>
          </a:p>
        </p:txBody>
      </p:sp>
      <p:sp>
        <p:nvSpPr>
          <p:cNvPr id="13" name="Text 5"/>
          <p:cNvSpPr txBox="1"/>
          <p:nvPr/>
        </p:nvSpPr>
        <p:spPr>
          <a:xfrm>
            <a:off x="450050" y="3445850"/>
            <a:ext cx="18894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есть будущее
</a:t>
            </a:r>
            <a:pPr algn="l" indent="0" marL="0">
              <a:lnSpc>
                <a:spcPct val="115000"/>
              </a:lnSpc>
              <a:buNone/>
            </a:pPr>
            <a:r>
              <a:rPr lang="en-US" sz="6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Семя кажется крошечным, но в нём уже спрятан будущий росток. Оно похоже на маленький запас жизни, который ждёт подходящего момента, чтобы проснуться.
</a:t>
            </a:r>
            <a:endParaRPr lang="en-US" sz="126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семени до урожая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основные этапы роста огородного растения.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6579" y="1548524"/>
            <a:ext cx="357600" cy="357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493989" y="2202215"/>
            <a:ext cx="262763" cy="382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446570" y="2880507"/>
            <a:ext cx="357600" cy="3576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2446570" y="3546482"/>
            <a:ext cx="357600" cy="3576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2446570" y="4212460"/>
            <a:ext cx="357600" cy="357600"/>
          </a:xfrm>
          <a:prstGeom prst="rect">
            <a:avLst/>
          </a:prstGeom>
        </p:spPr>
      </p:pic>
      <p:sp>
        <p:nvSpPr>
          <p:cNvPr id="17" name="Text 0"/>
          <p:cNvSpPr txBox="1"/>
          <p:nvPr/>
        </p:nvSpPr>
        <p:spPr>
          <a:xfrm>
            <a:off x="450000" y="450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растениям для роста
</a:t>
            </a:r>
            <a:endParaRPr lang="en-US" sz="2400" dirty="0"/>
          </a:p>
        </p:txBody>
      </p:sp>
      <p:sp>
        <p:nvSpPr>
          <p:cNvPr id="1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19" name="Text 2"/>
          <p:cNvSpPr txBox="1"/>
          <p:nvPr/>
        </p:nvSpPr>
        <p:spPr>
          <a:xfrm>
            <a:off x="3113280" y="1491916"/>
            <a:ext cx="36351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Солнечный свет
</a:t>
            </a:r>
            <a:pPr algn="l" indent="0" marL="0">
              <a:lnSpc>
                <a:spcPct val="115000"/>
              </a:lnSpc>
              <a:buNone/>
            </a:pPr>
            <a:r>
              <a:rPr lang="en-US" sz="2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помогает листьям работать и накапливать питание. Без него растение слабеет и тянется вверх, будто ищет солнце на цыпочках.
</a:t>
            </a:r>
            <a:endParaRPr lang="en-US" sz="737" dirty="0"/>
          </a:p>
        </p:txBody>
      </p:sp>
      <p:sp>
        <p:nvSpPr>
          <p:cNvPr id="20" name="Text 3"/>
          <p:cNvSpPr txBox="1"/>
          <p:nvPr/>
        </p:nvSpPr>
        <p:spPr>
          <a:xfrm>
            <a:off x="3113269" y="2157905"/>
            <a:ext cx="36351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
</a:t>
            </a:r>
            <a:pPr algn="l" indent="0" marL="0">
              <a:lnSpc>
                <a:spcPct val="115000"/>
              </a:lnSpc>
              <a:buNone/>
            </a:pPr>
            <a:r>
              <a:rPr lang="en-US" sz="2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нужна, чтобы растение не вяло и могло переносить питание по стеблю и корням. Если влаги мало, грядка быстро начинает грустить.
</a:t>
            </a:r>
            <a:endParaRPr lang="en-US" sz="737" dirty="0"/>
          </a:p>
        </p:txBody>
      </p:sp>
      <p:sp>
        <p:nvSpPr>
          <p:cNvPr id="21" name="Text 4"/>
          <p:cNvSpPr txBox="1"/>
          <p:nvPr/>
        </p:nvSpPr>
        <p:spPr>
          <a:xfrm>
            <a:off x="3113269" y="2823894"/>
            <a:ext cx="36351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
</a:t>
            </a:r>
            <a:pPr algn="l" indent="0" marL="0">
              <a:lnSpc>
                <a:spcPct val="115000"/>
              </a:lnSpc>
              <a:buNone/>
            </a:pPr>
            <a:r>
              <a:rPr lang="en-US" sz="2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нужен и над землёй, и в почве. Корни тоже дышат, поэтому земля должна быть не только мокрой, но и не слишком плотной.
</a:t>
            </a:r>
            <a:endParaRPr lang="en-US" sz="737" dirty="0"/>
          </a:p>
        </p:txBody>
      </p:sp>
      <p:sp>
        <p:nvSpPr>
          <p:cNvPr id="22" name="Text 5"/>
          <p:cNvSpPr txBox="1"/>
          <p:nvPr/>
        </p:nvSpPr>
        <p:spPr>
          <a:xfrm>
            <a:off x="3113269" y="3489871"/>
            <a:ext cx="36351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
</a:t>
            </a:r>
            <a:pPr algn="l" indent="0" marL="0">
              <a:lnSpc>
                <a:spcPct val="115000"/>
              </a:lnSpc>
              <a:buNone/>
            </a:pPr>
            <a:r>
              <a:rPr lang="en-US" sz="2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тёплой земле семена быстрее просыпаются и начинают расти. В холоде их развитие замедляется, как будто природа нажала кнопку «пауза».
</a:t>
            </a:r>
            <a:endParaRPr lang="en-US" sz="737" dirty="0"/>
          </a:p>
        </p:txBody>
      </p:sp>
      <p:sp>
        <p:nvSpPr>
          <p:cNvPr id="23" name="Text 6"/>
          <p:cNvSpPr txBox="1"/>
          <p:nvPr/>
        </p:nvSpPr>
        <p:spPr>
          <a:xfrm>
            <a:off x="3113269" y="4155848"/>
            <a:ext cx="36351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
</a:t>
            </a:r>
            <a:pPr algn="l" indent="0" marL="0">
              <a:lnSpc>
                <a:spcPct val="115000"/>
              </a:lnSpc>
              <a:buNone/>
            </a:pPr>
            <a:r>
              <a:rPr lang="en-US" sz="2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Рыхлая плодородная почва даёт корням пространство и питание. В ней легче двигаться воде и воздуху, а значит, растение чувствует себя увереннее.
</a:t>
            </a:r>
            <a:endParaRPr lang="en-US" sz="73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0000" y="2700538"/>
            <a:ext cx="4121700" cy="19924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1700" y="2700393"/>
            <a:ext cx="4122300" cy="199271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Жители почвы — помощники грядки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909750" y="1350000"/>
            <a:ext cx="3244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Дождевой червь делает ходы
</a:t>
            </a:r>
            <a:pPr algn="l" indent="0" marL="0">
              <a:lnSpc>
                <a:spcPct val="115000"/>
              </a:lnSpc>
              <a:buNone/>
            </a:pPr>
            <a:r>
              <a:rPr lang="en-US" sz="3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Дождевой червь живёт в земле и незаметно трудится почти весь день. Он разрыхляет почву, прокладывает ходы и помогает воздуху добираться до корней. После такой работы земля становится мягче и дружелюбнее для растений.
</a:t>
            </a:r>
            <a:endParaRPr lang="en-US" sz="962" dirty="0"/>
          </a:p>
        </p:txBody>
      </p:sp>
      <p:sp>
        <p:nvSpPr>
          <p:cNvPr id="9" name="Text 3"/>
          <p:cNvSpPr txBox="1"/>
          <p:nvPr/>
        </p:nvSpPr>
        <p:spPr>
          <a:xfrm>
            <a:off x="4989775" y="1350000"/>
            <a:ext cx="3244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жители под землёй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грядкой живут не только черви, но и жуки, муравьи и совсем крошечные организмы. Их не видно без увеличения, зато именно они помогают земле оставаться живой и не скучать.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7129" y="0"/>
            <a:ext cx="4550792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450025" y="449800"/>
            <a:ext cx="36531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Морковь и свёкла: овощи, которые прячутся в земле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810775" y="2812175"/>
            <a:ext cx="3292200" cy="8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наверху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Зелёные листья моркови и свёклы ловят солнечный свет. С их помощью растение готовит питание, которое потом отправляет в подземную часть, чтобы она стала крупнее и сочнее.
</a:t>
            </a:r>
            <a:endParaRPr lang="en-US" sz="997" dirty="0"/>
          </a:p>
        </p:txBody>
      </p:sp>
      <p:sp>
        <p:nvSpPr>
          <p:cNvPr id="10" name="Text 3"/>
          <p:cNvSpPr txBox="1"/>
          <p:nvPr/>
        </p:nvSpPr>
        <p:spPr>
          <a:xfrm>
            <a:off x="810775" y="3887700"/>
            <a:ext cx="3292200" cy="8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и форма
</a:t>
            </a:r>
            <a:pPr algn="l" indent="0" marL="0">
              <a:lnSpc>
                <a:spcPct val="115000"/>
              </a:lnSpc>
              <a:buNone/>
            </a:pPr>
            <a:r>
              <a:rPr lang="en-US" sz="5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Морковь обычно длинная и оранжевая, а свёкла чаще круглая и тёмно-красная. По виду этих овощей легко догадаться, кто спрятался в почве.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810775" y="1736650"/>
            <a:ext cx="3292200" cy="8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Корнеплод в земле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моркови и свёклы съедобная часть растёт под землёй. Это корнеплод, который накапливает питание и помогает растению переживать рост, пока сверху работают листья.
</a:t>
            </a:r>
            <a:endParaRPr lang="en-US" sz="99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0000" y="1085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огурец и кабачок растут быстро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50000" y="1903290"/>
            <a:ext cx="2157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Тёплая весна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становится тепло, семена огурца и кабачка быстрее пробуждаются. Им нравится светлая грядка и влажная земля, в которой удобно начинать рост.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3364400" y="1903290"/>
            <a:ext cx="2157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Летний рост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тёплую погоду растения быстро развивают листья и завязывают плоды. Если воды хватает, огурец и кабачок могут заметно увеличиваться почти каждый день.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6278800" y="1903290"/>
            <a:ext cx="2157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Холодная пауза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прохладную погоду рост замедляется. Поэтому эти овощи чаще всего выращивают летом, когда солнце работает для них особенно старательно.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0" y="2892484"/>
            <a:ext cx="9144000" cy="22502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Лук и чеснок — ароматные овощи огорода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632793" y="1353238"/>
            <a:ext cx="24690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Луковица — запас питания
</a:t>
            </a:r>
            <a:pPr algn="l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лука и чеснока под землёй находится луковица. В ней хранится запас питания, который помогает растению проснуться и начать рост даже после покоя.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28891" y="1353238"/>
            <a:ext cx="24690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Зелёные листья вверх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луковицы вырастают зелёные листья, похожие на тонкие стрелки. Они помогают растению ловить свет и продолжать развитие, не забывая о своём подземном помощнике.
</a:t>
            </a:r>
            <a:endParaRPr lang="en-US" sz="1167" dirty="0"/>
          </a:p>
        </p:txBody>
      </p:sp>
      <p:sp>
        <p:nvSpPr>
          <p:cNvPr id="11" name="Text 4"/>
          <p:cNvSpPr txBox="1"/>
          <p:nvPr/>
        </p:nvSpPr>
        <p:spPr>
          <a:xfrm>
            <a:off x="6224993" y="1353238"/>
            <a:ext cx="24690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Запах и вкус
</a:t>
            </a:r>
            <a:pPr algn="l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Лук и чеснок легко узнать по резкому запаху и острому вкусу. Эти овощи часто добавляют в еду, чтобы блюда стали ароматнее и веселее.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ухаживают за огородом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ухода за грядками: полив, рыхление, прополка, наблюдение и забота о растениях.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8809" y="0"/>
            <a:ext cx="4329782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450025" y="449800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может повредить урожаю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50025" y="1769575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Насекомые-вредители
</a:t>
            </a:r>
            <a:pPr algn="l" indent="0" marL="0">
              <a:lnSpc>
                <a:spcPct val="115000"/>
              </a:lnSpc>
              <a:buNone/>
            </a:pPr>
            <a:r>
              <a:rPr lang="en-US" sz="6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Тля и гусеницы высасывают соки или объедают листья, из-за чего растение слабеет и медленнее растёт. Если их заметить рано, вред будет меньше, а спасать грядку легче.
</a:t>
            </a:r>
            <a:endParaRPr lang="en-US" sz="1014" dirty="0"/>
          </a:p>
        </p:txBody>
      </p:sp>
      <p:sp>
        <p:nvSpPr>
          <p:cNvPr id="11" name="Text 3"/>
          <p:cNvSpPr txBox="1"/>
          <p:nvPr/>
        </p:nvSpPr>
        <p:spPr>
          <a:xfrm>
            <a:off x="450025" y="2516358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Слизни и улитки
</a:t>
            </a:r>
            <a:pPr algn="l" indent="0" marL="0">
              <a:lnSpc>
                <a:spcPct val="115000"/>
              </a:lnSpc>
              <a:buNone/>
            </a:pPr>
            <a:r>
              <a:rPr lang="en-US" sz="6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жители влажных мест любят нежные листья и сочные плоды. После их ночных прогулок на растениях остаются дырочки и следы, поэтому грядки нужно осматривать особенно внимательно.
</a:t>
            </a:r>
            <a:endParaRPr lang="en-US" sz="993" dirty="0"/>
          </a:p>
        </p:txBody>
      </p:sp>
      <p:sp>
        <p:nvSpPr>
          <p:cNvPr id="12" name="Text 4"/>
          <p:cNvSpPr txBox="1"/>
          <p:nvPr/>
        </p:nvSpPr>
        <p:spPr>
          <a:xfrm>
            <a:off x="450025" y="3263142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Капризы погоды
</a:t>
            </a:r>
            <a:pPr algn="l" indent="0" marL="0">
              <a:lnSpc>
                <a:spcPct val="115000"/>
              </a:lnSpc>
              <a:buNone/>
            </a:pPr>
            <a:r>
              <a:rPr lang="en-US" sz="6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жара, холод или долгие дожди мешают огородным растениям. Одним не хватает влаги, другие мёрзнут, а третьи начинают болеть от сырости и медленно развиваются.
</a:t>
            </a:r>
            <a:endParaRPr lang="en-US" sz="1014" dirty="0"/>
          </a:p>
        </p:txBody>
      </p:sp>
      <p:sp>
        <p:nvSpPr>
          <p:cNvPr id="13" name="Text 5"/>
          <p:cNvSpPr txBox="1"/>
          <p:nvPr/>
        </p:nvSpPr>
        <p:spPr>
          <a:xfrm>
            <a:off x="450025" y="4009944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нужен осмотр
</a:t>
            </a:r>
            <a:pPr algn="l" indent="0" marL="0">
              <a:lnSpc>
                <a:spcPct val="115000"/>
              </a:lnSpc>
              <a:buNone/>
            </a:pPr>
            <a:r>
              <a:rPr lang="en-US" sz="6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Регулярная проверка помогает вовремя заметить вредителей, пятна на листьях и вялые стебли. Тогда можно быстрее помочь растениям и сохранить будущий урожай.
</a:t>
            </a:r>
            <a:endParaRPr lang="en-US" sz="101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50" y="4324"/>
            <a:ext cx="9144000" cy="22413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455350" y="2700000"/>
            <a:ext cx="8244000" cy="5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Сорняки и почему их убирают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300604" y="3445850"/>
            <a:ext cx="25428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 тесно на грядке
</a:t>
            </a:r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сорняков становится слишком много, они заслоняют свет и занимают место, где должны расти овощи. Из-за тесноты растениям труднее расправлять листья и укреплять корни.
</a:t>
            </a:r>
            <a:endParaRPr lang="en-US" sz="1273" dirty="0"/>
          </a:p>
        </p:txBody>
      </p:sp>
      <p:sp>
        <p:nvSpPr>
          <p:cNvPr id="10" name="Text 3"/>
          <p:cNvSpPr txBox="1"/>
          <p:nvPr/>
        </p:nvSpPr>
        <p:spPr>
          <a:xfrm>
            <a:off x="6151235" y="3445850"/>
            <a:ext cx="25428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Уход делает грядку аккуратной
</a:t>
            </a:r>
            <a:pPr algn="l" indent="0" marL="0">
              <a:lnSpc>
                <a:spcPct val="115000"/>
              </a:lnSpc>
              <a:buNone/>
            </a:pPr>
            <a:r>
              <a:rPr lang="en-US" sz="7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Прополка помогает огороду оставаться чистым и здоровым. На ухоженной грядке овощи получают больше света, воды и воздуха, а садоводу легче заметить, как они растут.
</a:t>
            </a:r>
            <a:endParaRPr lang="en-US" sz="1275" dirty="0"/>
          </a:p>
        </p:txBody>
      </p:sp>
      <p:sp>
        <p:nvSpPr>
          <p:cNvPr id="11" name="Text 4"/>
          <p:cNvSpPr txBox="1"/>
          <p:nvPr/>
        </p:nvSpPr>
        <p:spPr>
          <a:xfrm>
            <a:off x="449962" y="3445850"/>
            <a:ext cx="25428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забирают питание
</a:t>
            </a:r>
            <a:pPr algn="l" indent="0" marL="0">
              <a:lnSpc>
                <a:spcPct val="115000"/>
              </a:lnSpc>
              <a:buNone/>
            </a:pPr>
            <a:r>
              <a:rPr lang="en-US" sz="7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Сорняки растут рядом с овощами и быстро вытягивают из почвы воду и питательные вещества. Культурным растениям после этого достаётся меньше сил для роста и образования урожая.
</a:t>
            </a:r>
            <a:endParaRPr lang="en-US" sz="124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7129" y="0"/>
            <a:ext cx="4550792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450025" y="449800"/>
            <a:ext cx="36531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овощи готовы к сбору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810775" y="2328046"/>
            <a:ext cx="32922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Проверяют размер и цвет
</a:t>
            </a:r>
            <a:pPr algn="l" indent="0" marL="0">
              <a:lnSpc>
                <a:spcPct val="115000"/>
              </a:lnSpc>
              <a:buNone/>
            </a:pPr>
            <a:r>
              <a:rPr lang="en-US" sz="4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Спелый овощ обычно достигает нужного размера и становится ярким, как и положено своему виду. Недозрелый плод ещё маленький, бледный и не выглядит крепким.
</a:t>
            </a:r>
            <a:endParaRPr lang="en-US" sz="917" dirty="0"/>
          </a:p>
        </p:txBody>
      </p:sp>
      <p:sp>
        <p:nvSpPr>
          <p:cNvPr id="11" name="Text 3"/>
          <p:cNvSpPr txBox="1"/>
          <p:nvPr/>
        </p:nvSpPr>
        <p:spPr>
          <a:xfrm>
            <a:off x="810775" y="3167979"/>
            <a:ext cx="32922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Смотрят на кожицу и листья
</a:t>
            </a:r>
            <a:pPr algn="l" indent="0" marL="0">
              <a:lnSpc>
                <a:spcPct val="115000"/>
              </a:lnSpc>
              <a:buNone/>
            </a:pPr>
            <a:r>
              <a:rPr lang="en-US" sz="5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готового к сбору овоща кожица или листья обычно плотные и здоровые. Если они мягкие, вялые или слишком тонкие, растение ещё не дозрело.
</a:t>
            </a:r>
            <a:endParaRPr lang="en-US" sz="1036" dirty="0"/>
          </a:p>
        </p:txBody>
      </p:sp>
      <p:sp>
        <p:nvSpPr>
          <p:cNvPr id="12" name="Text 4"/>
          <p:cNvSpPr txBox="1"/>
          <p:nvPr/>
        </p:nvSpPr>
        <p:spPr>
          <a:xfrm>
            <a:off x="810775" y="1488100"/>
            <a:ext cx="32922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смотрят на срок
</a:t>
            </a:r>
            <a:pPr algn="l" indent="0" marL="0">
              <a:lnSpc>
                <a:spcPct val="115000"/>
              </a:lnSpc>
              <a:buNone/>
            </a:pPr>
            <a:r>
              <a:rPr lang="en-US" sz="5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овоща свой срок созревания. Ранние культуры готовы уже летом, а поздние набирают силу дольше и радуют огородника ближе к осени.
</a:t>
            </a:r>
            <a:endParaRPr lang="en-US" sz="1036" dirty="0"/>
          </a:p>
        </p:txBody>
      </p:sp>
      <p:sp>
        <p:nvSpPr>
          <p:cNvPr id="13" name="Text 5"/>
          <p:cNvSpPr txBox="1"/>
          <p:nvPr/>
        </p:nvSpPr>
        <p:spPr>
          <a:xfrm>
            <a:off x="810775" y="4007912"/>
            <a:ext cx="32922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Собирают вовремя
</a:t>
            </a:r>
            <a:pPr algn="l" indent="0" marL="0">
              <a:lnSpc>
                <a:spcPct val="115000"/>
              </a:lnSpc>
              <a:buNone/>
            </a:pPr>
            <a:r>
              <a:rPr lang="en-US" sz="5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не затягивать со сбором, овощи сохраняют вкус и пользу. Перезревшие плоды могут стать грубыми, а у недозрелых ещё не накопилось достаточно питания.
</a:t>
            </a:r>
            <a:endParaRPr lang="en-US" sz="101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овощи попадают с грядки на стол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овощей после сбора: от обработки урожая до вкусного блюда на завтрак, обед или ужин.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0" y="2892484"/>
            <a:ext cx="9144000" cy="22502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Огород в разные времена года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86438" y="1353238"/>
            <a:ext cx="18438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будит грядки
</a:t>
            </a:r>
            <a:pPr algn="l" indent="0" marL="0">
              <a:lnSpc>
                <a:spcPct val="115000"/>
              </a:lnSpc>
              <a:buNone/>
            </a:pPr>
            <a:r>
              <a:rPr lang="en-US" sz="5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земля становится тёплой и рыхлой, поэтому можно сеять семена. На грядках начинается тихая, но важная работа: появляется первая зелень и будущий урожай.
</a:t>
            </a:r>
            <a:endParaRPr lang="en-US" sz="1037" dirty="0"/>
          </a:p>
        </p:txBody>
      </p:sp>
      <p:sp>
        <p:nvSpPr>
          <p:cNvPr id="11" name="Text 3"/>
          <p:cNvSpPr txBox="1"/>
          <p:nvPr/>
        </p:nvSpPr>
        <p:spPr>
          <a:xfrm>
            <a:off x="2674377" y="1353238"/>
            <a:ext cx="18438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 помогает расти
</a:t>
            </a:r>
            <a:pPr algn="l" indent="0" marL="0">
              <a:lnSpc>
                <a:spcPct val="115000"/>
              </a:lnSpc>
              <a:buNone/>
            </a:pPr>
            <a:r>
              <a:rPr lang="en-US" sz="5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растения получают много света и тепла. Они быстро тянутся вверх, набирают силу и становятся ярко-зелёными, будто рады каждому солнечному дню.
</a:t>
            </a:r>
            <a:endParaRPr lang="en-US" sz="1095" dirty="0"/>
          </a:p>
        </p:txBody>
      </p:sp>
      <p:sp>
        <p:nvSpPr>
          <p:cNvPr id="12" name="Text 4"/>
          <p:cNvSpPr txBox="1"/>
          <p:nvPr/>
        </p:nvSpPr>
        <p:spPr>
          <a:xfrm>
            <a:off x="4762319" y="1353238"/>
            <a:ext cx="18438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собирает плоды
</a:t>
            </a:r>
            <a:pPr algn="l" indent="0" marL="0">
              <a:lnSpc>
                <a:spcPct val="115000"/>
              </a:lnSpc>
              <a:buNone/>
            </a:pPr>
            <a:r>
              <a:rPr lang="en-US" sz="5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огород щедро отдаёт то, что вырастил за тёплое время. В это время собирают морковь, свёклу, капусту и другие зрелые овощи.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850258" y="1353238"/>
            <a:ext cx="18438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 даёт отдых
</a:t>
            </a:r>
            <a:pPr algn="l" indent="0" marL="0">
              <a:lnSpc>
                <a:spcPct val="115000"/>
              </a:lnSpc>
              <a:buNone/>
            </a:pPr>
            <a:r>
              <a:rPr lang="en-US" sz="5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грядки отдыхают под снегом или под защитой от мороза. В это время огород словно ждёт весну, чтобы снова начать новый круг жизни.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8153" y="1821875"/>
            <a:ext cx="397500" cy="397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82951" y="1821875"/>
            <a:ext cx="397500" cy="397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77752" y="1821875"/>
            <a:ext cx="397500" cy="397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85977" y="1808825"/>
            <a:ext cx="370650" cy="4236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12" name="Text 1"/>
          <p:cNvSpPr txBox="1"/>
          <p:nvPr/>
        </p:nvSpPr>
        <p:spPr>
          <a:xfrm>
            <a:off x="450000" y="450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Овощи отличаются цветом, формой и вкусом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588134" y="2582525"/>
            <a:ext cx="1821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Морковь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Морковь легко узнать по длинной форме и оранжевому цвету. На вкус она бывает сладковатой и сочной, особенно если выросла на рыхлой и тёплой грядке.
</a:t>
            </a:r>
            <a:endParaRPr lang="en-US" sz="800" dirty="0"/>
          </a:p>
        </p:txBody>
      </p:sp>
      <p:sp>
        <p:nvSpPr>
          <p:cNvPr id="14" name="Text 3"/>
          <p:cNvSpPr txBox="1"/>
          <p:nvPr/>
        </p:nvSpPr>
        <p:spPr>
          <a:xfrm>
            <a:off x="2682943" y="2582525"/>
            <a:ext cx="1821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Свёкла и огурец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Свёкла обычно тёмно-красная и круглая, а огурец — зелёный и вытянутый. По цвету и форме сразу видно, что это совсем разные огородные жители.
</a:t>
            </a:r>
            <a:endParaRPr lang="en-US" sz="800" dirty="0"/>
          </a:p>
        </p:txBody>
      </p:sp>
      <p:sp>
        <p:nvSpPr>
          <p:cNvPr id="15" name="Text 4"/>
          <p:cNvSpPr txBox="1"/>
          <p:nvPr/>
        </p:nvSpPr>
        <p:spPr>
          <a:xfrm>
            <a:off x="4777735" y="2582525"/>
            <a:ext cx="1821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Лук и чеснок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Лук и чеснок запоминаются резким запахом и острым вкусом. Их легко отличить даже без пробы: достаточно посмотреть на форму и почувствовать аромат.
</a:t>
            </a:r>
            <a:endParaRPr lang="en-US" sz="800" dirty="0"/>
          </a:p>
        </p:txBody>
      </p:sp>
      <p:sp>
        <p:nvSpPr>
          <p:cNvPr id="16" name="Text 5"/>
          <p:cNvSpPr txBox="1"/>
          <p:nvPr/>
        </p:nvSpPr>
        <p:spPr>
          <a:xfrm>
            <a:off x="6872538" y="2582525"/>
            <a:ext cx="1821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Кабачок и другие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Кабачок чаще светлый, гладкий и довольно крупный. У разных овощей свои оттенки, размеры и вкус, поэтому огород похож на очень вкусную палитру.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8809" y="0"/>
            <a:ext cx="4329782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450025" y="449800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узнать по листьям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450025" y="1769575"/>
            <a:ext cx="3931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7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листа подсказывает растение
</a:t>
            </a:r>
            <a:pPr algn="l" indent="0" marL="0">
              <a:lnSpc>
                <a:spcPct val="115000"/>
              </a:lnSpc>
              <a:buNone/>
            </a:pPr>
            <a:r>
              <a:rPr lang="en-US" sz="7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капусты листья крупные и плотные, у укропа — тонкие и резные, а у картофеля — широкие. Даже без плодов можно догадаться, кто растёт на грядке.
</a:t>
            </a:r>
            <a:endParaRPr lang="en-US" sz="1274" dirty="0"/>
          </a:p>
        </p:txBody>
      </p:sp>
      <p:sp>
        <p:nvSpPr>
          <p:cNvPr id="10" name="Text 3"/>
          <p:cNvSpPr txBox="1"/>
          <p:nvPr/>
        </p:nvSpPr>
        <p:spPr>
          <a:xfrm>
            <a:off x="450025" y="2772468"/>
            <a:ext cx="3931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Поверхность тоже важна
</a:t>
            </a:r>
            <a:pPr algn="l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бывают гладкие, пушистые или с мягкими прожилками. По их виду легко заметить, чем одно растение отличается от другого, если внимательно посмотреть на грядку.
</a:t>
            </a:r>
            <a:endParaRPr lang="en-US" sz="1120" dirty="0"/>
          </a:p>
        </p:txBody>
      </p:sp>
      <p:sp>
        <p:nvSpPr>
          <p:cNvPr id="11" name="Text 4"/>
          <p:cNvSpPr txBox="1"/>
          <p:nvPr/>
        </p:nvSpPr>
        <p:spPr>
          <a:xfrm>
            <a:off x="450025" y="3775360"/>
            <a:ext cx="3931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листьям видно здоровье
</a:t>
            </a:r>
            <a:pPr algn="l" indent="0" marL="0">
              <a:lnSpc>
                <a:spcPct val="115000"/>
              </a:lnSpc>
              <a:buNone/>
            </a:pPr>
            <a:r>
              <a:rPr lang="en-US" sz="7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зелёные листья говорят, что растению хватает света и воды. Если листья вялые, пожелтевшие или пятнистые, огороду нужна помощь.
</a:t>
            </a:r>
            <a:endParaRPr lang="en-US" sz="123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5418275" y="1925225"/>
            <a:ext cx="32757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них маленькое семя не проснётся и не превратится в овощ, который потом окажется на столе.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1310544"/>
            <a:ext cx="3275700" cy="121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7200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2621216"/>
            <a:ext cx="3275700" cy="12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нужны семени, чтобы прорасти: тепло, вода и воздух.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5418275" y="4461225"/>
            <a:ext cx="3275700" cy="2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представления о прорастании семян: тепло, вода и воздух
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23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3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Огород учит замечать чудеса рядом
</a:t>
            </a:r>
            <a:endParaRPr lang="en-US" sz="4312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3707950"/>
            <a:ext cx="4122000" cy="9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Разгадывая загадку огорода, мы понимаем: у каждого овоща свой характер, свои условия и свой срок. Наблюдать за грядками интересно, а ухаживать за ними — ещё и очень полезно.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2026-05-26T02:58:47Z</dcterms:created>
  <dcterms:modified xsi:type="dcterms:W3CDTF">2026-05-26T02:58:47Z</dcterms:modified>
</cp:coreProperties>
</file>