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image" Target="../media/image-11-11.png"/><Relationship Id="rId12" Type="http://schemas.openxmlformats.org/officeDocument/2006/relationships/image" Target="../media/image-11-12.png"/><Relationship Id="rId13" Type="http://schemas.openxmlformats.org/officeDocument/2006/relationships/image" Target="../media/image-11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jpeg"/><Relationship Id="rId10" Type="http://schemas.openxmlformats.org/officeDocument/2006/relationships/image" Target="../media/image-16-10.png"/><Relationship Id="rId11" Type="http://schemas.openxmlformats.org/officeDocument/2006/relationships/image" Target="../media/image-16-11.png"/><Relationship Id="rId12" Type="http://schemas.openxmlformats.org/officeDocument/2006/relationships/image" Target="../media/image-16-12.jpe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375" y="72513"/>
            <a:ext cx="8947200" cy="186982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97000" y="2220598"/>
            <a:ext cx="73500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живых организмов и среды жизни
</a:t>
            </a:r>
            <a:endParaRPr lang="en-US" sz="3600" dirty="0"/>
          </a:p>
        </p:txBody>
      </p:sp>
      <p:sp>
        <p:nvSpPr>
          <p:cNvPr id="5" name="Text 1"/>
          <p:cNvSpPr txBox="1"/>
          <p:nvPr/>
        </p:nvSpPr>
        <p:spPr>
          <a:xfrm>
            <a:off x="1479600" y="3447098"/>
            <a:ext cx="6184800" cy="6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на Земле удивительно разнообразна и зависит от условий среды.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2773250" y="4390824"/>
            <a:ext cx="3597600" cy="39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80430"/>
            <a:ext cx="5571000" cy="330234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809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Откуда берётся такое разнообразие жизни?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6267825" y="1584950"/>
            <a:ext cx="2426100" cy="30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Земле описано уже более 2 миллионов видов, но это лишь часть живой природы. Виды формировались миллионы лет, приспосабливаясь к разным условиям, поэтому организмы так сильно отличаются друг от друга.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группы живых организмов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487455" y="1833365"/>
            <a:ext cx="18111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487450" y="2521824"/>
            <a:ext cx="1811100" cy="13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сами создают органические вещества на свету из воды и углекислого газа. Благодаря этому они служат основой питания для многих других организмов и образуют важную часть большинства экосистем.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6852480" y="1833365"/>
            <a:ext cx="18111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Вирусы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6852475" y="2521824"/>
            <a:ext cx="1811100" cy="13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Вирусы выделяют отдельно, потому что это неклеточные формы жизни. Они проявляют свойства живого только внутри клеток хозяина, где используют их для размножения и распространения.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4730805" y="1833365"/>
            <a:ext cx="18111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и бактерии
</a:t>
            </a:r>
            <a:endParaRPr lang="en-US" sz="1300" dirty="0"/>
          </a:p>
        </p:txBody>
      </p:sp>
      <p:sp>
        <p:nvSpPr>
          <p:cNvPr id="15" name="Text 7"/>
          <p:cNvSpPr txBox="1"/>
          <p:nvPr/>
        </p:nvSpPr>
        <p:spPr>
          <a:xfrm>
            <a:off x="4730800" y="2521824"/>
            <a:ext cx="1811100" cy="13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питаются готовыми органическими веществами, а бактерии — самые простые одноклеточные организмы. Они участвуют в разложении остатков, помогают круговороту веществ и могут жить почти повсюду.
</a:t>
            </a:r>
            <a:endParaRPr lang="en-US" sz="1000" dirty="0"/>
          </a:p>
        </p:txBody>
      </p:sp>
      <p:sp>
        <p:nvSpPr>
          <p:cNvPr id="16" name="Text 8"/>
          <p:cNvSpPr txBox="1"/>
          <p:nvPr/>
        </p:nvSpPr>
        <p:spPr>
          <a:xfrm>
            <a:off x="2609130" y="1833365"/>
            <a:ext cx="18111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
</a:t>
            </a:r>
            <a:endParaRPr lang="en-US" sz="1300" dirty="0"/>
          </a:p>
        </p:txBody>
      </p:sp>
      <p:sp>
        <p:nvSpPr>
          <p:cNvPr id="17" name="Text 9"/>
          <p:cNvSpPr txBox="1"/>
          <p:nvPr/>
        </p:nvSpPr>
        <p:spPr>
          <a:xfrm>
            <a:off x="2609125" y="2521824"/>
            <a:ext cx="1811100" cy="13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не умеют создавать пищу самостоятельно и питаются готовыми веществами. Они отличаются подвижностью, разнообразием размеров и способов добывания пищи, а также очень разными условиями обитания.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298652"/>
            <a:ext cx="3938100" cy="348429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Микроорганизмы вокруг нас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4591700" y="1593401"/>
            <a:ext cx="4079400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и многие грибы слишком малы для невооружённого глаза, поэтому их рассматривают под микроскопом. Они встречаются в почве, воде, на растениях и даже внутри организма человека.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4591700" y="1379550"/>
            <a:ext cx="4079400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Невидимые соседи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4591700" y="3424826"/>
            <a:ext cx="4079400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микроорганизмы вызывают инфекции у человека, животных и растений. Поэтому важно соблюдать чистоту, мыть руки и правильно хранить продукты, чтобы уменьшить риск заражения.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4591700" y="3210975"/>
            <a:ext cx="4079400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 болезней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4591700" y="2509101"/>
            <a:ext cx="4079400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микроорганизмов разлагает остатки растений и животных, возвращая вещества в почву и воду. Без их работы круговорот веществ в природе был бы невозможен.
</a:t>
            </a:r>
            <a:endParaRPr lang="en-US" sz="800" dirty="0"/>
          </a:p>
        </p:txBody>
      </p:sp>
      <p:sp>
        <p:nvSpPr>
          <p:cNvPr id="16" name="Text 7"/>
          <p:cNvSpPr txBox="1"/>
          <p:nvPr/>
        </p:nvSpPr>
        <p:spPr>
          <a:xfrm>
            <a:off x="4591700" y="2295250"/>
            <a:ext cx="4079400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в природе
</a:t>
            </a:r>
            <a:endParaRPr lang="en-US" sz="1000" dirty="0"/>
          </a:p>
        </p:txBody>
      </p:sp>
      <p:sp>
        <p:nvSpPr>
          <p:cNvPr id="17" name="Text 8"/>
          <p:cNvSpPr txBox="1"/>
          <p:nvPr/>
        </p:nvSpPr>
        <p:spPr>
          <a:xfrm>
            <a:off x="4591700" y="4340501"/>
            <a:ext cx="4079400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иллюстрации подойдёт изображение бактерий под микроскопом или дрожжей. Такие объекты хорошо показывают, что жизнь может быть очень маленькой, но при этом крайне важной.
</a:t>
            </a:r>
            <a:endParaRPr lang="en-US" sz="800" dirty="0"/>
          </a:p>
        </p:txBody>
      </p:sp>
      <p:sp>
        <p:nvSpPr>
          <p:cNvPr id="18" name="Text 9"/>
          <p:cNvSpPr txBox="1"/>
          <p:nvPr/>
        </p:nvSpPr>
        <p:spPr>
          <a:xfrm>
            <a:off x="4591700" y="4126650"/>
            <a:ext cx="4079400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для наблюдения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494"/>
            <a:ext cx="4197000" cy="33442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сосредоточено больше всего видов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782550" y="197628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насекомых особенно богат: именно они составляют большую часть известных видов животных.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782550" y="321813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видов связано с более разнообразными условиями суши; экстремальные среды поддерживают лишь ограниченное число организмов.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782550" y="4459981"/>
            <a:ext cx="4001400" cy="3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теме, иллюстративная схема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Приспособления к жизни в воде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93050" y="2412275"/>
            <a:ext cx="2451900" cy="16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многих водных животных тело обтекаемое, а плавники помогают быстро и точно двигаться. Такая форма уменьшает сопротивление воды и делает передвижение более экономным.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93050" y="1646000"/>
            <a:ext cx="24519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тела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3346050" y="2412275"/>
            <a:ext cx="2451900" cy="16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 дышат жабрами, которые извлекают кислород из воды. Поскольку вода поддерживает тело, многим организмам не нужны прочные опорные структуры, как на суше.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3346050" y="1646000"/>
            <a:ext cx="24519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Дыхание и опора
</a:t>
            </a:r>
            <a:endParaRPr lang="en-US" sz="1500" dirty="0"/>
          </a:p>
        </p:txBody>
      </p:sp>
      <p:sp>
        <p:nvSpPr>
          <p:cNvPr id="13" name="Text 6"/>
          <p:cNvSpPr txBox="1"/>
          <p:nvPr/>
        </p:nvSpPr>
        <p:spPr>
          <a:xfrm>
            <a:off x="6199050" y="2412275"/>
            <a:ext cx="2451900" cy="16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водных растений листья часто тонкие и мягкие, а корни развиты слабо. Вода и минеральные вещества доступны вокруг всего растения, поэтому лишние приспособления становятся не нужны.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6199050" y="1646000"/>
            <a:ext cx="24519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Водные растения
</a:t>
            </a:r>
            <a:endParaRPr lang="en-US" sz="1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19262" y="1175216"/>
            <a:ext cx="4881376" cy="2002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водной и наземно-воздушной среды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177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главные условия двух сред и увидим, почему живые организмы приспосабливаются по-разному.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9015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воде условия стабильнее, а на суше больше кислорода, но сильнее колеблются температура и влажность. Значит, набор приспособлений должен быть разным.
</a:t>
            </a:r>
            <a:endParaRPr lang="en-US" sz="1583" dirty="0"/>
          </a:p>
        </p:txBody>
      </p:sp>
      <p:sp>
        <p:nvSpPr>
          <p:cNvPr id="10" name="Text 4"/>
          <p:cNvSpPr txBox="1"/>
          <p:nvPr/>
        </p:nvSpPr>
        <p:spPr>
          <a:xfrm>
            <a:off x="508000" y="3275225"/>
            <a:ext cx="8276100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теме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213"/>
            <a:ext cx="8424000" cy="334482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60000"/>
            <a:ext cx="77313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растения приспособлены к жизни на суше
</a:t>
            </a:r>
            <a:endParaRPr lang="en-US" sz="2634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74125"/>
            <a:ext cx="8424000" cy="3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условия суши влияют на строение растений и их выживание.
</a:t>
            </a:r>
            <a:endParaRPr lang="en-US" sz="1686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4200" y="1063698"/>
            <a:ext cx="8429700" cy="22556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60000"/>
            <a:ext cx="79563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суши и защита от высыхания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459500" y="3596950"/>
            <a:ext cx="25536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Покровы тела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59500" y="3961150"/>
            <a:ext cx="2553600" cy="72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наземных животных покровы помогают удерживать влагу. Чешуя, перья и шерсть уменьшают испарение воды и защищают тело от перегрева и повреждений.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6166347" y="3596950"/>
            <a:ext cx="25536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Укрытия и поведение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166347" y="3961150"/>
            <a:ext cx="2553600" cy="72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Норы, щели, густая растительность и тень защищают животных от палящего солнца. Такие укрытия особенно важны в жарких и сухих местах, где вода быстро испаряется.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3312922" y="3596950"/>
            <a:ext cx="25536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Активность в прохладе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3312922" y="3961150"/>
            <a:ext cx="2553600" cy="72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животные становятся активными вечером или ночью, когда воздух прохладнее и влажность выше. Это помогает им меньше терять воду и легче переносить жару.
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494"/>
            <a:ext cx="4197000" cy="33442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условия жизни в разных средах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782550" y="197628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не точные измерения, а обобщённое сравнение условий, важных для живых организмов в разных средах.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782550" y="321813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Кислорода больше в воздухе, влажность выше в воде и почве, а на суше условия меняются сильнее всего. Именно это определяет состав живых сообществ.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782550" y="4459981"/>
            <a:ext cx="4001400" cy="3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теме, качественное сравнение условий среды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17249" y="3280863"/>
            <a:ext cx="440100" cy="391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87874" y="3256413"/>
            <a:ext cx="440100" cy="440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917249" y="1464740"/>
            <a:ext cx="440100" cy="3912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8187874" y="1440290"/>
            <a:ext cx="440100" cy="4401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как особая среда жизни
</a:t>
            </a:r>
            <a:endParaRPr lang="en-US" sz="3000" dirty="0"/>
          </a:p>
        </p:txBody>
      </p:sp>
      <p:sp>
        <p:nvSpPr>
          <p:cNvPr id="16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17" name="Text 2"/>
          <p:cNvSpPr txBox="1"/>
          <p:nvPr/>
        </p:nvSpPr>
        <p:spPr>
          <a:xfrm>
            <a:off x="524224" y="3200438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Небольшие размеры
</a:t>
            </a:r>
            <a:endParaRPr lang="en-US" sz="1500" dirty="0"/>
          </a:p>
        </p:txBody>
      </p:sp>
      <p:sp>
        <p:nvSpPr>
          <p:cNvPr id="18" name="Text 3"/>
          <p:cNvSpPr txBox="1"/>
          <p:nvPr/>
        </p:nvSpPr>
        <p:spPr>
          <a:xfrm>
            <a:off x="524224" y="3867863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жизни в почве особенно важны малые размеры тела и способность свободно перемещаться в узких промежутках. Это помогает организмам прятаться от врагов, находить пищу и не пересыхать.
</a:t>
            </a:r>
            <a:endParaRPr lang="en-US" sz="1200" dirty="0"/>
          </a:p>
        </p:txBody>
      </p:sp>
      <p:sp>
        <p:nvSpPr>
          <p:cNvPr id="19" name="Text 4"/>
          <p:cNvSpPr txBox="1"/>
          <p:nvPr/>
        </p:nvSpPr>
        <p:spPr>
          <a:xfrm>
            <a:off x="4794849" y="3200438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от условий
</a:t>
            </a:r>
            <a:endParaRPr lang="en-US" sz="1500" dirty="0"/>
          </a:p>
        </p:txBody>
      </p:sp>
      <p:sp>
        <p:nvSpPr>
          <p:cNvPr id="20" name="Text 5"/>
          <p:cNvSpPr txBox="1"/>
          <p:nvPr/>
        </p:nvSpPr>
        <p:spPr>
          <a:xfrm>
            <a:off x="4794849" y="3867863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Почвенные организмы тесно связаны с влажностью, рыхлостью и количеством органических остатков. Когда почва становится сухой или уплотняется, многие виды хуже живут и вынуждены уходить глубже.
</a:t>
            </a:r>
            <a:endParaRPr lang="en-US" sz="1200" dirty="0"/>
          </a:p>
        </p:txBody>
      </p:sp>
      <p:sp>
        <p:nvSpPr>
          <p:cNvPr id="21" name="Text 6"/>
          <p:cNvSpPr txBox="1"/>
          <p:nvPr/>
        </p:nvSpPr>
        <p:spPr>
          <a:xfrm>
            <a:off x="524224" y="1384315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Влага и воздух
</a:t>
            </a:r>
            <a:endParaRPr lang="en-US" sz="1500" dirty="0"/>
          </a:p>
        </p:txBody>
      </p:sp>
      <p:sp>
        <p:nvSpPr>
          <p:cNvPr id="22" name="Text 7"/>
          <p:cNvSpPr txBox="1"/>
          <p:nvPr/>
        </p:nvSpPr>
        <p:spPr>
          <a:xfrm>
            <a:off x="524224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сочетает в себе воду и воздух, поэтому в ней могут жить организмы, которым нужны влажность и доступ кислорода. Но условия здесь скрыты от света и зависят от состава и состояния почвенного слоя.
</a:t>
            </a:r>
            <a:endParaRPr lang="en-US" sz="1200" dirty="0"/>
          </a:p>
        </p:txBody>
      </p:sp>
      <p:sp>
        <p:nvSpPr>
          <p:cNvPr id="23" name="Text 8"/>
          <p:cNvSpPr txBox="1"/>
          <p:nvPr/>
        </p:nvSpPr>
        <p:spPr>
          <a:xfrm>
            <a:off x="4794849" y="1384315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Жители подземного слоя
</a:t>
            </a:r>
            <a:endParaRPr lang="en-US" sz="1500" dirty="0"/>
          </a:p>
        </p:txBody>
      </p:sp>
      <p:sp>
        <p:nvSpPr>
          <p:cNvPr id="24" name="Text 9"/>
          <p:cNvSpPr txBox="1"/>
          <p:nvPr/>
        </p:nvSpPr>
        <p:spPr>
          <a:xfrm>
            <a:off x="4794849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почве обитают дождевые черви, кроты, личинки насекомых, бактерии и грибы. Одни из них постоянно прокладывают ходы, другие живут между частицами почвы или используют её как источник пищи.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2122903"/>
            <a:ext cx="4814700" cy="197544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Жители почвы и их роль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5455800" y="1437475"/>
            <a:ext cx="33282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Почвенные организмы не просто живут рядом: каждый из них выполняет свою работу и влияет на состояние почвы.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5455800" y="2917690"/>
            <a:ext cx="33282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3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постоянно изменяется благодаря деятельности живых организмов: она становится рыхлее, богаче веществами и лучше подходит для жизни растений.
</a:t>
            </a:r>
            <a:endParaRPr lang="en-US" sz="1533" dirty="0"/>
          </a:p>
        </p:txBody>
      </p:sp>
      <p:sp>
        <p:nvSpPr>
          <p:cNvPr id="10" name="Text 4"/>
          <p:cNvSpPr txBox="1"/>
          <p:nvPr/>
        </p:nvSpPr>
        <p:spPr>
          <a:xfrm>
            <a:off x="5455800" y="4397901"/>
            <a:ext cx="3328200" cy="38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темы «Среды жизни организмов»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213"/>
            <a:ext cx="8424000" cy="334482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60000"/>
            <a:ext cx="77313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один организм становится средой жизни для другого
</a:t>
            </a:r>
            <a:endParaRPr lang="en-US" sz="2394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74125"/>
            <a:ext cx="8424000" cy="3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последовательность взаимодействия хозяина и паразита в организме или на его поверхности.
</a:t>
            </a:r>
            <a:endParaRPr lang="en-US" sz="1517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Связи между организмами в природе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33700" y="1763750"/>
            <a:ext cx="49482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Организмы в природе связаны цепями питания: одни служат пищей другим, а энергия и вещества переходят от растений к животным и дальше по цепи. Такие связи поддерживают жизнь целых сообществ.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33725" y="1436300"/>
            <a:ext cx="49482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Пищевые связи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739925" y="4176400"/>
            <a:ext cx="49482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Микориза — это выгодное сотрудничество грибов и корней растений. Грибы помогают корням получать больше воды и минеральных веществ, а сами получают органические вещества, которые создают растения.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3739950" y="3848950"/>
            <a:ext cx="49482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Соседство грибов и корней
</a:t>
            </a:r>
            <a:endParaRPr lang="en-US" sz="1200" dirty="0"/>
          </a:p>
        </p:txBody>
      </p:sp>
      <p:sp>
        <p:nvSpPr>
          <p:cNvPr id="12" name="Text 6"/>
          <p:cNvSpPr txBox="1"/>
          <p:nvPr/>
        </p:nvSpPr>
        <p:spPr>
          <a:xfrm>
            <a:off x="2186738" y="2970075"/>
            <a:ext cx="49482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Насекомые-опылители получают нектар и одновременно переносят пыльцу растений. Благодаря этому растения образуют плоды и семена, а насекомые находят источник питания, необходимый им для развития.
</a:t>
            </a:r>
            <a:endParaRPr lang="en-US" sz="1000" dirty="0"/>
          </a:p>
        </p:txBody>
      </p:sp>
      <p:sp>
        <p:nvSpPr>
          <p:cNvPr id="13" name="Text 7"/>
          <p:cNvSpPr txBox="1"/>
          <p:nvPr/>
        </p:nvSpPr>
        <p:spPr>
          <a:xfrm>
            <a:off x="2186762" y="2642625"/>
            <a:ext cx="49482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опылителей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494"/>
            <a:ext cx="4197000" cy="33442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Приспособления животных к разным условиям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782550" y="197628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разных групп животных сходные задачи решаются по-разному: двигаться, дышать, сохранять тепло и не терять влагу.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782550" y="321813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Набор приспособлений показывает, что строение животных тесно связано со средой их жизни и образом существования.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782550" y="4459981"/>
            <a:ext cx="4001400" cy="3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темы «Разнообразие живых организмов. Среды жизни»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311016"/>
            <a:ext cx="2715900" cy="220666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211813" y="1310163"/>
            <a:ext cx="2718000" cy="2208375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065728" y="1310163"/>
            <a:ext cx="2718000" cy="2208375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Истории о редких и исчезающих видах
</a:t>
            </a:r>
            <a:endParaRPr lang="en-US" sz="3000" dirty="0"/>
          </a:p>
        </p:txBody>
      </p:sp>
      <p:sp>
        <p:nvSpPr>
          <p:cNvPr id="15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16" name="Text 2"/>
          <p:cNvSpPr txBox="1"/>
          <p:nvPr/>
        </p:nvSpPr>
        <p:spPr>
          <a:xfrm>
            <a:off x="450325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Амурский тигр: охрана большого хищника
</a:t>
            </a:r>
            <a:endParaRPr lang="en-US" sz="1100" dirty="0"/>
          </a:p>
        </p:txBody>
      </p:sp>
      <p:sp>
        <p:nvSpPr>
          <p:cNvPr id="17" name="Text 3"/>
          <p:cNvSpPr txBox="1"/>
          <p:nvPr/>
        </p:nvSpPr>
        <p:spPr>
          <a:xfrm>
            <a:off x="450325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1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Амурский тигр — один из самых известных редких хищников России. Его сохранение связано не только с запретом браконьерства, но и с защитой лесов, где он находит добычу и укрытие. Без целых природных территорий крупным животным трудно выжить.
</a:t>
            </a:r>
            <a:endParaRPr lang="en-US" sz="815" dirty="0"/>
          </a:p>
        </p:txBody>
      </p:sp>
      <p:sp>
        <p:nvSpPr>
          <p:cNvPr id="18" name="Text 4"/>
          <p:cNvSpPr txBox="1"/>
          <p:nvPr/>
        </p:nvSpPr>
        <p:spPr>
          <a:xfrm>
            <a:off x="3300505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Снежный барс в горах
</a:t>
            </a:r>
            <a:endParaRPr lang="en-US" sz="1100" dirty="0"/>
          </a:p>
        </p:txBody>
      </p:sp>
      <p:sp>
        <p:nvSpPr>
          <p:cNvPr id="19" name="Text 5"/>
          <p:cNvSpPr txBox="1"/>
          <p:nvPr/>
        </p:nvSpPr>
        <p:spPr>
          <a:xfrm>
            <a:off x="3300504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Снежный барс живёт в труднодоступных горных районах и потому особенно уязвим. Ему нужны просторные территории и спокойствие, а разрушение мест обитания сразу сокращает численность. На изображениях этот вид часто показывают на фоне скал и снежных склонов.
</a:t>
            </a:r>
            <a:endParaRPr lang="en-US" sz="795" dirty="0"/>
          </a:p>
        </p:txBody>
      </p:sp>
      <p:sp>
        <p:nvSpPr>
          <p:cNvPr id="20" name="Text 6"/>
          <p:cNvSpPr txBox="1"/>
          <p:nvPr/>
        </p:nvSpPr>
        <p:spPr>
          <a:xfrm>
            <a:off x="6154404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Венерин башмачок: хрупкая красота
</a:t>
            </a:r>
            <a:endParaRPr lang="en-US" sz="1100" dirty="0"/>
          </a:p>
        </p:txBody>
      </p:sp>
      <p:sp>
        <p:nvSpPr>
          <p:cNvPr id="21" name="Text 7"/>
          <p:cNvSpPr txBox="1"/>
          <p:nvPr/>
        </p:nvSpPr>
        <p:spPr>
          <a:xfrm>
            <a:off x="6154404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Венерин башмачок — редкое растение с необычным цветком, которое легко узнать по форме «башмачка». Оно страдает от сбора людьми, вытаптывания и изменения лесных условий. Поэтому для его охраны особенно важны бережное отношение и защита мест произрастания.
</a:t>
            </a:r>
            <a:endParaRPr lang="en-US" sz="795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494"/>
            <a:ext cx="4197000" cy="33442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сокращается биоразнообразие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782550" y="197628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опасность возникает там, где природные территории быстро меняются из-за хозяйственной деятельности человека.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782550" y="321813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удар по видам связан с потерей привычной среды обитания; остальные причины усиливают этот эффект и ускоряют сокращение численности.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782550" y="4459981"/>
            <a:ext cx="4001400" cy="3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диаграмма по содержанию темы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сохраняют разнообразие жизни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1166725" y="1826314"/>
            <a:ext cx="7381200" cy="31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Заповедники, национальные парки и заказники сохраняют участки природы, где растения и животные могут жить без сильного вмешательства человека. Это особенно важно для редких видов и мест их размножения.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1166725" y="1561088"/>
            <a:ext cx="7381200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Охраняемые территории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39700" y="4391864"/>
            <a:ext cx="7381200" cy="31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природы начинается с повседневных привычек: не ломать растения, не тревожить животных и не оставлять мусор. Такое поведение помогает сохранить биоразнообразие вокруг нас.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539700" y="4126637"/>
            <a:ext cx="7381200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Личное участие
</a:t>
            </a:r>
            <a:endParaRPr lang="en-US" sz="1300" dirty="0"/>
          </a:p>
        </p:txBody>
      </p:sp>
      <p:sp>
        <p:nvSpPr>
          <p:cNvPr id="13" name="Text 6"/>
          <p:cNvSpPr txBox="1"/>
          <p:nvPr/>
        </p:nvSpPr>
        <p:spPr>
          <a:xfrm>
            <a:off x="1166725" y="3536680"/>
            <a:ext cx="7381200" cy="31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Экономия воды, раздельный сбор отходов и посадка деревьев помогают уменьшить нагрузку на природу. Даже простые действия снижают загрязнение и делают среду жизни более безопасной.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1166725" y="3271454"/>
            <a:ext cx="7381200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Бережное поведение
</a:t>
            </a:r>
            <a:endParaRPr lang="en-US" sz="1300" dirty="0"/>
          </a:p>
        </p:txBody>
      </p:sp>
      <p:sp>
        <p:nvSpPr>
          <p:cNvPr id="15" name="Text 8"/>
          <p:cNvSpPr txBox="1"/>
          <p:nvPr/>
        </p:nvSpPr>
        <p:spPr>
          <a:xfrm>
            <a:off x="539700" y="2681497"/>
            <a:ext cx="7381200" cy="31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виды заносят в Красную книгу, чтобы привлечь внимание к их защите. В питомниках и ботанических садах некоторые растения и животные получают условия для сохранения и размножения.
</a:t>
            </a:r>
            <a:endParaRPr lang="en-US" sz="1100" dirty="0"/>
          </a:p>
        </p:txBody>
      </p:sp>
      <p:sp>
        <p:nvSpPr>
          <p:cNvPr id="16" name="Text 9"/>
          <p:cNvSpPr txBox="1"/>
          <p:nvPr/>
        </p:nvSpPr>
        <p:spPr>
          <a:xfrm>
            <a:off x="539700" y="2416271"/>
            <a:ext cx="7381200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Красная книга и разведение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19262" y="1175216"/>
            <a:ext cx="4881376" cy="2002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по средам жизни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177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среда жизни отличается своими условиями, поэтому у её обитателей есть особые приспособления.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9015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Условия среды напрямую определяют, какие организмы могут жить в ней, и какие признаки помогают им выживать и размножаться.
</a:t>
            </a:r>
            <a:endParaRPr lang="en-US" sz="1591" dirty="0"/>
          </a:p>
        </p:txBody>
      </p:sp>
      <p:sp>
        <p:nvSpPr>
          <p:cNvPr id="10" name="Text 4"/>
          <p:cNvSpPr txBox="1"/>
          <p:nvPr/>
        </p:nvSpPr>
        <p:spPr>
          <a:xfrm>
            <a:off x="508000" y="3275225"/>
            <a:ext cx="8276100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темы «Среды жизни организмов»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825750"/>
            <a:ext cx="3982500" cy="3957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умеет приспосабливаться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4711950" y="825750"/>
            <a:ext cx="3867600" cy="16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живых организмов возникает потому, что каждая среда предъявляет свои требования. Чем точнее строение, питание и поведение вида соответствуют условиям, тем выше его шансы выжить и сохранить природу.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2026-05-29T19:17:23Z</dcterms:created>
  <dcterms:modified xsi:type="dcterms:W3CDTF">2026-05-29T19:17:23Z</dcterms:modified>
</cp:coreProperties>
</file>