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jpe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image" Target="../media/image-11-9.png"/><Relationship Id="rId10" Type="http://schemas.openxmlformats.org/officeDocument/2006/relationships/image" Target="../media/image-11-10.png"/><Relationship Id="rId11" Type="http://schemas.openxmlformats.org/officeDocument/2006/relationships/image" Target="../media/image-11-11.png"/><Relationship Id="rId12" Type="http://schemas.openxmlformats.org/officeDocument/2006/relationships/image" Target="../media/image-11-12.png"/><Relationship Id="rId13" Type="http://schemas.openxmlformats.org/officeDocument/2006/relationships/image" Target="../media/image-11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621332" y="0"/>
            <a:ext cx="3521087" cy="514349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1245796"/>
            <a:ext cx="4778476" cy="107187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13" b="1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А.А. Вознесенский и поэма «Сага»: память, война, человек
</a:t>
            </a:r>
            <a:endParaRPr lang="en-US" sz="2813" dirty="0"/>
          </a:p>
        </p:txBody>
      </p:sp>
      <p:sp>
        <p:nvSpPr>
          <p:cNvPr id="8" name="Text 1"/>
          <p:cNvSpPr txBox="1"/>
          <p:nvPr/>
        </p:nvSpPr>
        <p:spPr>
          <a:xfrm>
            <a:off x="373126" y="2509361"/>
            <a:ext cx="4778476" cy="99257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74747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семьи превращается в историю страны.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387414" y="3998119"/>
            <a:ext cx="4184585" cy="16311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2757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105513" y="0"/>
            <a:ext cx="4038451" cy="514349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6"/>
            <a:ext cx="4198874" cy="150256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 своего времени: Андрей Вознесенский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386953" y="2066544"/>
            <a:ext cx="4185046" cy="197681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Андрей Вознесенский — один из самых заметных поэтов второй половины XX века. Его стихи легко узнать по ярким образам, энергичному ритму и вниманию к человеку, его совести, выбору и памяти.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9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15484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461781" y="1845741"/>
            <a:ext cx="658031" cy="52642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08079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754376" y="1779938"/>
            <a:ext cx="658031" cy="658031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400674" y="1779938"/>
            <a:ext cx="658030" cy="65803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называется «Сага»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900" dirty="0"/>
          </a:p>
        </p:txBody>
      </p:sp>
      <p:sp>
        <p:nvSpPr>
          <p:cNvPr id="11" name="Text 2"/>
          <p:cNvSpPr txBox="1"/>
          <p:nvPr/>
        </p:nvSpPr>
        <p:spPr>
          <a:xfrm>
            <a:off x="37312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2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Повествование о судьбах
</a:t>
            </a:r>
            <a:pPr algn="ctr" indent="0" marL="0">
              <a:lnSpc>
                <a:spcPct val="100000"/>
              </a:lnSpc>
              <a:buNone/>
            </a:pPr>
            <a:r>
              <a:rPr lang="en-US" sz="105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Сага обычно рассказывает не об одном событии, а о целой цепочке человеческих судеб. Такое название сразу задаёт широкий масштаб и настраивает на серьёзное размышление о прошлом.
</a:t>
            </a:r>
            <a:endParaRPr lang="en-US" sz="1226" dirty="0"/>
          </a:p>
        </p:txBody>
      </p:sp>
      <p:sp>
        <p:nvSpPr>
          <p:cNvPr id="12" name="Text 3"/>
          <p:cNvSpPr txBox="1"/>
          <p:nvPr/>
        </p:nvSpPr>
        <p:spPr>
          <a:xfrm>
            <a:off x="2019422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Несколько поколений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03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внимания оказываются не только отдельные люди, но и семья как связь поколений. Через неё особенно ясно видно, как опыт старших переходит к младшим и сохраняется в памяти.
</a:t>
            </a:r>
            <a:endParaRPr lang="en-US" sz="1204" dirty="0"/>
          </a:p>
        </p:txBody>
      </p:sp>
      <p:sp>
        <p:nvSpPr>
          <p:cNvPr id="13" name="Text 4"/>
          <p:cNvSpPr txBox="1"/>
          <p:nvPr/>
        </p:nvSpPr>
        <p:spPr>
          <a:xfrm>
            <a:off x="3665720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1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и общая история
</a:t>
            </a:r>
            <a:pPr algn="ctr" indent="0" marL="0">
              <a:lnSpc>
                <a:spcPct val="100000"/>
              </a:lnSpc>
              <a:buNone/>
            </a:pPr>
            <a:r>
              <a:rPr lang="en-US" sz="10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5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показывает, что судьба одного человека не существует отдельно от судьбы страны. Личное переживание становится частью большого исторического времени и приобретает общий смысл.
</a:t>
            </a:r>
            <a:endParaRPr lang="en-US" sz="1211" dirty="0"/>
          </a:p>
        </p:txBody>
      </p:sp>
      <p:sp>
        <p:nvSpPr>
          <p:cNvPr id="14" name="Text 5"/>
          <p:cNvSpPr txBox="1"/>
          <p:nvPr/>
        </p:nvSpPr>
        <p:spPr>
          <a:xfrm>
            <a:off x="5312017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30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о прошлом
</a:t>
            </a:r>
            <a:pPr algn="ctr" indent="0" marL="0">
              <a:lnSpc>
                <a:spcPct val="100000"/>
              </a:lnSpc>
              <a:buNone/>
            </a:pPr>
            <a:r>
              <a:rPr lang="en-US" sz="11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02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Название подчёркивает, что прошлое не исчезает бесследно. Оно возвращается в словах, воспоминаниях и чувствах героев, заставляя заново осмысливать пережитое.
</a:t>
            </a:r>
            <a:endParaRPr lang="en-US" sz="1303" dirty="0"/>
          </a:p>
        </p:txBody>
      </p:sp>
      <p:sp>
        <p:nvSpPr>
          <p:cNvPr id="15" name="Text 6"/>
          <p:cNvSpPr txBox="1"/>
          <p:nvPr/>
        </p:nvSpPr>
        <p:spPr>
          <a:xfrm>
            <a:off x="6958315" y="2576130"/>
            <a:ext cx="1542749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Человеческое достоинство
</a:t>
            </a:r>
            <a:pPr algn="ctr" indent="0" marL="0">
              <a:lnSpc>
                <a:spcPct val="100000"/>
              </a:lnSpc>
              <a:buNone/>
            </a:pPr>
            <a:r>
              <a:rPr lang="en-US" sz="10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94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рассказом о прошлом стоит важный нравственный вопрос: как сохранить правду, уважение к близким и внутреннюю стойкость. Именно поэтому название звучит торжественно и значимо.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складывался исторический фон поэмы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1763124" y="256817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Вторая половина XX века
</a:t>
            </a:r>
            <a:pPr algn="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остаётся одной из центральных в литературе этого времени. Писатели и поэты обращаются к ней, потому что личная память о военных годах не исчезает вместе с календарной датой.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4874342" y="1605615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1941–1945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Великая Отечественная война стала главным испытанием для миллионов семей. Её память долго жила не только в книгах, но и в домашнем разговоре, в фотографиях и рассказах старших.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4874342" y="3238767"/>
            <a:ext cx="2507456" cy="134118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Эпоха Вознесенского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прошлое осмысляется как часть настоящего. След войны ощущается в судьбах людей, а значит, разговор о ней становится разговором о человеке, семье и ответственности перед историей.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622" y="1408494"/>
            <a:ext cx="2794271" cy="195380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79003" y="1408494"/>
            <a:ext cx="2794271" cy="1953806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73273" y="1408494"/>
            <a:ext cx="2794271" cy="195380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Вознесенский и поэзия 1960-х: три ярких штриха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900" dirty="0"/>
          </a:p>
        </p:txBody>
      </p:sp>
      <p:sp>
        <p:nvSpPr>
          <p:cNvPr id="12" name="Text 2"/>
          <p:cNvSpPr txBox="1"/>
          <p:nvPr/>
        </p:nvSpPr>
        <p:spPr>
          <a:xfrm>
            <a:off x="52651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78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Поэт, которого узнавали по голосу
</a:t>
            </a:r>
            <a:pPr algn="ctr" indent="0" marL="0">
              <a:lnSpc>
                <a:spcPct val="100000"/>
              </a:lnSpc>
              <a:buNone/>
            </a:pPr>
            <a:r>
              <a:rPr lang="en-US" sz="8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Вознесенский принадлежал к поколению шестидесятников — людей, которые стремились говорить с читателем открыто и современно. Его стихи звучали энергично, свободно и очень лично, поэтому он быстро стал заметной фигурой своей эпохи.
</a:t>
            </a:r>
            <a:endParaRPr lang="en-US" sz="978" dirty="0"/>
          </a:p>
        </p:txBody>
      </p:sp>
      <p:sp>
        <p:nvSpPr>
          <p:cNvPr id="13" name="Text 3"/>
          <p:cNvSpPr txBox="1"/>
          <p:nvPr/>
        </p:nvSpPr>
        <p:spPr>
          <a:xfrm>
            <a:off x="3319671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Образы, которые легко представить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поэзии привычные слова часто превращаются в неожиданные, запоминающиеся картины. Для иллюстрации подойдёт портрет поэта: на нём особенно заметны сосредоточенность, внутренняя свобода и связь с временем, в котором он жил.
</a:t>
            </a:r>
            <a:endParaRPr lang="en-US" sz="991" dirty="0"/>
          </a:p>
        </p:txBody>
      </p:sp>
      <p:sp>
        <p:nvSpPr>
          <p:cNvPr id="14" name="Text 4"/>
          <p:cNvSpPr txBox="1"/>
          <p:nvPr/>
        </p:nvSpPr>
        <p:spPr>
          <a:xfrm>
            <a:off x="6113942" y="3539305"/>
            <a:ext cx="2509601" cy="72901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991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Рукопись как след творческого поиска
</a:t>
            </a:r>
            <a:pPr algn="ctr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77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Фотография рукописи помогает увидеть, что стихотворение рождается не сразу, а в напряжённой работе мысли и чувства. Такой визуальный ряд хорошо передаёт живую, динамичную природу поэзии Вознесенского и её связь с эпохой.
</a:t>
            </a:r>
            <a:endParaRPr lang="en-US" sz="99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1971" y="1472748"/>
            <a:ext cx="8373750" cy="3045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5" y="411952"/>
            <a:ext cx="8383800" cy="55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раскрывается смысл поэмы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6"/>
            <a:ext cx="1820400" cy="18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73125" y="966050"/>
            <a:ext cx="8383800" cy="4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B1B1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Логика произведения показывает, как частная память выходит к общему историческому опыту.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памяти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3318272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Вознесенский показывает, что помнить — значит уважать тех, кто жил раньше, и не позволять их опыту исчезнуть. Поэтому память становится не только чувством, но и нравственной обязанностью.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09043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память прошлое входит в настоящее и влияет на поступки людей. Именно она помогает сохранить правду о пережитом и не дать времени стереть важные человеческие следы.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527501" y="214312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в поэме не похожа на сухой перечень событий: она живая и личная. Она хранится в семейных рассказах, в интонации речи и в том, как люди относятся к прошлому.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войны и её последствий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97803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в «Саге» воспринимается не только как фронтовое событие, но и как испытание для семей. Она меняет привычную жизнь и надолго остаётся в судьбах людей.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4784515" y="1947369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заметны утраты, которые невозможно полностью восполнить. Память о погибших и исчезнувших близких становится частью внутреннего мира героев.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597803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Последствия войны видны и в взрослении: человек рано сталкивается с болью, ответственностью и необходимостью сохранять силу духа. Это делает текст особенно серьёзным и человечным.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4784515" y="355471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после окончания боёв война продолжает жить в воспоминаниях. Поэма напоминает, что историческая правда важна, потому что без неё невозможно понять цену мира.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поэмы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 центре поэмы стоит память, а остальные темы поддерживают её и усиливают смысл произведения.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темы связаны между собой: память объединяет войну, семью и личную судьбу, а слово помогает сохранить этот опыт.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Содержательный анализ поэмы А. А. Вознесенского «Сага»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1171575" y="1371001"/>
            <a:ext cx="4778400" cy="146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
</a:t>
            </a:r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семейная история становится частью общей истории страны.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1185863" y="4621413"/>
            <a:ext cx="3386100" cy="16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А. Вознесенский, поэма «Сага»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1171574" y="3034900"/>
            <a:ext cx="47784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поэмы важен не количеством событий, а глубиной человеческой памяти и внутренней стойкости.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51733" y="2687716"/>
            <a:ext cx="341226" cy="341226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78220" y="2687716"/>
            <a:ext cx="341226" cy="341226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722939" y="2721838"/>
            <a:ext cx="341226" cy="272981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6855261" y="2721838"/>
            <a:ext cx="341226" cy="272981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средства Вознесенского
</a:t>
            </a:r>
            <a:endParaRPr lang="en-US" sz="3000" dirty="0"/>
          </a:p>
        </p:txBody>
      </p:sp>
      <p:sp>
        <p:nvSpPr>
          <p:cNvPr id="1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900" dirty="0"/>
          </a:p>
        </p:txBody>
      </p:sp>
      <p:sp>
        <p:nvSpPr>
          <p:cNvPr id="17" name="Text 2"/>
          <p:cNvSpPr txBox="1"/>
          <p:nvPr/>
        </p:nvSpPr>
        <p:spPr>
          <a:xfrm>
            <a:off x="935250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Метафоры помогают увидеть события не только глазами фактов, но и через чувства героя. Благодаря им война, память и время приобретают более глубокий, почти зримый смысл.
</a:t>
            </a:r>
            <a:endParaRPr lang="en-US" sz="1400" dirty="0"/>
          </a:p>
        </p:txBody>
      </p:sp>
      <p:sp>
        <p:nvSpPr>
          <p:cNvPr id="18" name="Text 3"/>
          <p:cNvSpPr txBox="1"/>
          <p:nvPr/>
        </p:nvSpPr>
        <p:spPr>
          <a:xfrm>
            <a:off x="306173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усиливают важные мысли и создают ощущение внутреннего напряжения. Они будто возвращают читателя к главным словам, напоминая, что прошлое не уходит бесследно.
</a:t>
            </a:r>
            <a:endParaRPr lang="en-US" sz="1400" dirty="0"/>
          </a:p>
        </p:txBody>
      </p:sp>
      <p:sp>
        <p:nvSpPr>
          <p:cNvPr id="19" name="Text 4"/>
          <p:cNvSpPr txBox="1"/>
          <p:nvPr/>
        </p:nvSpPr>
        <p:spPr>
          <a:xfrm>
            <a:off x="5206456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Контрасты противопоставляют боль и надежду, тишину и тревогу, личное и историческое. Такое сопоставление делает поэму более выразительной и помогает точнее почувствовать её смысл.
</a:t>
            </a:r>
            <a:endParaRPr lang="en-US" sz="1400" dirty="0"/>
          </a:p>
        </p:txBody>
      </p:sp>
      <p:sp>
        <p:nvSpPr>
          <p:cNvPr id="20" name="Text 5"/>
          <p:cNvSpPr txBox="1"/>
          <p:nvPr/>
        </p:nvSpPr>
        <p:spPr>
          <a:xfrm>
            <a:off x="7338777" y="1722129"/>
            <a:ext cx="1319299" cy="223074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Напряжённый ритм придаёт тексту движение и эмоциональную силу. Он звучит современно и помогает передать не только рассказ о прошлом, но и живое переживание человека.
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90549" y="1648618"/>
            <a:ext cx="4225529" cy="2019554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образы и их значение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5213747" y="1438275"/>
            <a:ext cx="3044428" cy="2481263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основные образы поэмы раскрывают её главную мысль о памяти, истории и человеческой ответственности.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образ работает на общую идею: человек не отделён от прошлого, а его личная судьба связана с памятью семьи и страны.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А. Вознесенского «Сага»
</a:t>
            </a:r>
            <a:endParaRPr lang="en-US" sz="11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86955" y="1658018"/>
            <a:ext cx="2788550" cy="266328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времени в «Саге»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3318272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в настоящем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время не движется спокойно и ровно. Прошлое постоянно возвращается в мысли и чувства людей, поэтому оно звучит как часть настоящего, а не как далёкая история.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6109043" y="1800225"/>
            <a:ext cx="2507456" cy="2357437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времён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понимание времени создаёт ощущение непрерывности жизни. Старые фотографии, семейный архив и памятные места особенно точно передают эту связь и помогают почувствовать, что память сохраняет людей.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Интонация и настроение произведения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особенность поэмы — торжественная интонация, которая делает разговор о прошлом значительным. Она помогает почувствовать уважение к памяти семьи и к людям, пережившим войну.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900" dirty="0"/>
          </a:p>
        </p:txBody>
      </p:sp>
      <p:sp>
        <p:nvSpPr>
          <p:cNvPr id="8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важный оттенок — тревога. Он появляется там, где речь идёт о потерях, боли и тяжёлых воспоминаниях, поэтому текст звучит напряжённо и очень искренне.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поэме есть и исповедальность: лирический голос словно говорит от сердца. Благодаря этому произведение не только рассказывает о прошлом, но и вызывает сочувствие и доверие.
</a:t>
            </a:r>
            <a:endParaRPr lang="en-US" sz="11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9075" y="1553988"/>
            <a:ext cx="4591050" cy="225266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эмоциональное движение текста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400491" y="1676995"/>
            <a:ext cx="2507456" cy="178951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Линия показывает не только чувства, но и внутреннее движение мысли: от переживания события к осознанию его значения для семьи и истории.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61A6A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Эмоции нарастают, а затем сменяются размышлением; это ведёт читателя к выводу о важности памяти и правды.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3890213" y="4017169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А. Вознесенского «Сага»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поэма важна для современных школьников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597803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помогает понять, что история страны складывается из судеб обычных семей. Через частную жизнь легче увидеть, как большие события влияют на людей.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4784515" y="2055363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«Сага» напоминает о цене войны и учит уважать тех, кто пережил тяжёлые времена. Это особенно важно, когда речь идёт о памяти поколений.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597802" y="3620230"/>
            <a:ext cx="3761700" cy="8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 силу слова: именно оно сохраняет воспоминания, передаёт их дальше и не даёт исчезнуть правде о прошлом.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784515" y="3620230"/>
            <a:ext cx="3761683" cy="86291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поэма важна ещё и тем, что учит бережно относиться к жизни, к семье и к человеческому достоинству.
</a:t>
            </a:r>
            <a:endParaRPr lang="en-US" sz="1100" dirty="0"/>
          </a:p>
        </p:txBody>
      </p:sp>
      <p:sp>
        <p:nvSpPr>
          <p:cNvPr id="11" name="Text 5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11408" y="1816495"/>
            <a:ext cx="658031" cy="58491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075855" y="1779938"/>
            <a:ext cx="658031" cy="65803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140302" y="1779938"/>
            <a:ext cx="658031" cy="65803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04749" y="1779938"/>
            <a:ext cx="658031" cy="658031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другими произведениями о памяти
</a:t>
            </a:r>
            <a:endParaRPr lang="en-US" sz="3000" dirty="0"/>
          </a:p>
        </p:txBody>
      </p:sp>
      <p:sp>
        <p:nvSpPr>
          <p:cNvPr id="9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900" dirty="0"/>
          </a:p>
        </p:txBody>
      </p:sp>
      <p:sp>
        <p:nvSpPr>
          <p:cNvPr id="10" name="Text 2"/>
          <p:cNvSpPr txBox="1"/>
          <p:nvPr/>
        </p:nvSpPr>
        <p:spPr>
          <a:xfrm>
            <a:off x="373125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лирика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 во многих стихах о войне, в «Саге» звучат благодарность, боль утрат и уважение к тем, кто сохранил жизнь и память для других.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2437572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Преемственность поколений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показывает, что опыт старших не исчезает, а передаётся дальше. Эта мысль роднит поэму с текстами, где семья хранит историческую правду.
</a:t>
            </a:r>
            <a:endParaRPr lang="en-US" sz="1400" dirty="0"/>
          </a:p>
        </p:txBody>
      </p:sp>
      <p:sp>
        <p:nvSpPr>
          <p:cNvPr id="12" name="Text 4"/>
          <p:cNvSpPr txBox="1"/>
          <p:nvPr/>
        </p:nvSpPr>
        <p:spPr>
          <a:xfrm>
            <a:off x="4502019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Ответственность за правду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Вознесенский продолжает традицию произведений, в которых важно не только вспомнить прошлое, но и честно рассказать о нём, не искажая событий и чувств.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6566466" y="2576130"/>
            <a:ext cx="1934597" cy="151422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тема поэзии
</a:t>
            </a:r>
            <a:pPr algn="ctr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«Сага» доказывает, что память может быть не только темой прозы, но и сильной поэтической темой, объединяющей личное переживание и историю страны.
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1254" y="1625408"/>
            <a:ext cx="4314825" cy="206223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План анализа поэмы
</a:t>
            </a:r>
            <a:endParaRPr lang="en-US" sz="3000" dirty="0"/>
          </a:p>
        </p:txBody>
      </p:sp>
      <p:sp>
        <p:nvSpPr>
          <p:cNvPr id="7" name="Text 1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5213747" y="1833982"/>
            <a:ext cx="3301603" cy="1657212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кратко увидеть основные направления анализа и понять, как содержание связано с художественной формой.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Анализ показывает, что тема, образ героя, стиль и настроение работают вместе, усиливая главную мысль произведения.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386953" y="4307680"/>
            <a:ext cx="3120187" cy="440531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 А. Вознесенского «Сага»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73126" y="411957"/>
            <a:ext cx="8383922" cy="79533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«Саги»
</a:t>
            </a:r>
            <a:endParaRPr lang="en-US" sz="3000" dirty="0"/>
          </a:p>
        </p:txBody>
      </p:sp>
      <p:sp>
        <p:nvSpPr>
          <p:cNvPr id="5" name="Text 1"/>
          <p:cNvSpPr txBox="1"/>
          <p:nvPr/>
        </p:nvSpPr>
        <p:spPr>
          <a:xfrm>
            <a:off x="548719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делает человека внутренне сильнее, потому что помогает не потерять связь с семьёй, прошлым и нравственными ценностями. Без неё жизнь становится беднее и короче.
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936581" y="4611497"/>
            <a:ext cx="1820466" cy="182942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900" dirty="0"/>
          </a:p>
        </p:txBody>
      </p:sp>
      <p:sp>
        <p:nvSpPr>
          <p:cNvPr id="7" name="Text 3"/>
          <p:cNvSpPr txBox="1"/>
          <p:nvPr/>
        </p:nvSpPr>
        <p:spPr>
          <a:xfrm>
            <a:off x="3339491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Прошлое сохраняется тогда, когда о нём помнят, говорят и берегут правду. Поэтому слово в поэме становится не просто средством рассказа, а хранителем опыта.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11266" y="2330245"/>
            <a:ext cx="2507456" cy="1884566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Вознесенский убеждает читателя: уважение к людям прошлого, ответственность за свои поступки и человеческое достоинство важны всегда, а не только в трудные времена.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71575" y="1977628"/>
            <a:ext cx="4778476" cy="99257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 изучения поэмы А.А. Вознесенского «Сага»
</a:t>
            </a:r>
            <a:endParaRPr lang="en-US" sz="2830" dirty="0"/>
          </a:p>
        </p:txBody>
      </p:sp>
      <p:sp>
        <p:nvSpPr>
          <p:cNvPr id="5" name="Text 1"/>
          <p:cNvSpPr txBox="1"/>
          <p:nvPr/>
        </p:nvSpPr>
        <p:spPr>
          <a:xfrm>
            <a:off x="1171575" y="3177362"/>
            <a:ext cx="4778476" cy="692497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Поэма А.А. Вознесенского «Сага» соединяет личную судьбу и историю страны, напоминая о войне, памяти, семье и силе слова. Она учит беречь прошлое и человеческое достоинство.
</a:t>
            </a:r>
            <a:endParaRPr lang="en-US" sz="1363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2026-05-22T12:02:06Z</dcterms:created>
  <dcterms:modified xsi:type="dcterms:W3CDTF">2026-05-22T12:02:06Z</dcterms:modified>
</cp:coreProperties>
</file>