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684218"/>
            <a:ext cx="9144000" cy="2455664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78625"/>
            <a:ext cx="64683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Межпредметные исследования в географии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789455"/>
            <a:ext cx="46386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одна территория объединяет разные предметы и помогает увидеть связь явлений.
</a:t>
            </a:r>
            <a:endParaRPr lang="en-US" sz="886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8091" y="75"/>
            <a:ext cx="4063566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4562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связаны предметы в географии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тема становится общей для нескольких предметов, когда ее изучают через карты, числа и наблюдения.
</a:t>
            </a:r>
            <a:endParaRPr lang="en-US" sz="986" dirty="0"/>
          </a:p>
        </p:txBody>
      </p:sp>
      <p:sp>
        <p:nvSpPr>
          <p:cNvPr id="5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596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6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межпредметное исследование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596" dirty="0"/>
          </a:p>
        </p:txBody>
      </p:sp>
      <p:sp>
        <p:nvSpPr>
          <p:cNvPr id="8" name="Text 2"/>
          <p:cNvSpPr txBox="1"/>
          <p:nvPr/>
        </p:nvSpPr>
        <p:spPr>
          <a:xfrm>
            <a:off x="559275" y="1278700"/>
            <a:ext cx="4785600" cy="8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9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Единый вопрос
</a:t>
            </a:r>
            <a:pPr algn="l" indent="0" marL="0">
              <a:lnSpc>
                <a:spcPct val="115000"/>
              </a:lnSpc>
              <a:buNone/>
            </a:pPr>
            <a:r>
              <a:rPr lang="en-US" sz="11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Исследование начинается с одного вопроса, связанного с территорией, явлением или проблемой. Затем к нему подбирают разные сведения, чтобы увидеть не отдельные факты, а общую картину.
</a:t>
            </a:r>
            <a:endParaRPr lang="en-US" sz="1299" dirty="0"/>
          </a:p>
        </p:txBody>
      </p:sp>
      <p:sp>
        <p:nvSpPr>
          <p:cNvPr id="9" name="Text 3"/>
          <p:cNvSpPr txBox="1"/>
          <p:nvPr/>
        </p:nvSpPr>
        <p:spPr>
          <a:xfrm>
            <a:off x="559275" y="2200905"/>
            <a:ext cx="4785600" cy="8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Связанные явления
</a:t>
            </a:r>
            <a:pPr algn="l" indent="0" marL="0">
              <a:lnSpc>
                <a:spcPct val="115000"/>
              </a:lnSpc>
              <a:buNone/>
            </a:pPr>
            <a:r>
              <a:rPr lang="en-US" sz="11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соединяет природные и общественные данные: рельеф, климат, население, хозяйство и транспорт. Так становится видно, почему территория развивается именно таким образом.
</a:t>
            </a:r>
            <a:endParaRPr lang="en-US" sz="1390" dirty="0"/>
          </a:p>
        </p:txBody>
      </p:sp>
      <p:sp>
        <p:nvSpPr>
          <p:cNvPr id="10" name="Text 4"/>
          <p:cNvSpPr txBox="1"/>
          <p:nvPr/>
        </p:nvSpPr>
        <p:spPr>
          <a:xfrm>
            <a:off x="559275" y="3123107"/>
            <a:ext cx="4785600" cy="8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источники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работы используют карты, таблицы, диаграммы, тексты и фотографии. Каждый источник показывает свою сторону темы и помогает проверять выводы по другим материалам.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559275" y="4045307"/>
            <a:ext cx="4785600" cy="8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вывод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Итогом становится объяснение, а не просто набор сведений. Ученик учится сравнивать, делать выводы и подтверждать их данными из нескольких предметов.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6875" y="1789450"/>
            <a:ext cx="239400" cy="239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59200" y="1809190"/>
            <a:ext cx="249900" cy="1999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62025" y="1789450"/>
            <a:ext cx="239400" cy="2394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596" dirty="0"/>
          </a:p>
        </p:txBody>
      </p:sp>
      <p:sp>
        <p:nvSpPr>
          <p:cNvPr id="6" name="Text 1"/>
          <p:cNvSpPr txBox="1"/>
          <p:nvPr/>
        </p:nvSpPr>
        <p:spPr>
          <a:xfrm>
            <a:off x="261625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Земля и люди связаны между собой
</a:t>
            </a:r>
            <a:endParaRPr lang="en-US" sz="2012" dirty="0"/>
          </a:p>
        </p:txBody>
      </p:sp>
      <p:sp>
        <p:nvSpPr>
          <p:cNvPr id="7" name="Text 2"/>
          <p:cNvSpPr txBox="1"/>
          <p:nvPr/>
        </p:nvSpPr>
        <p:spPr>
          <a:xfrm>
            <a:off x="261625" y="2348150"/>
            <a:ext cx="23919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условия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Рельеф, климат и вода влияют на то, где живут люди, как строят дороги и чем занимаются. Природа задает условия, а человек подстраивает под них хозяйство.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059200" y="2348150"/>
            <a:ext cx="23919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людей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Население, города и транспорт меняют территорию сильнее всего там, где сосредоточены работа и услуги. География помогает понять, почему одни места растут быстрее других.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5856775" y="2348150"/>
            <a:ext cx="23919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Взаимное влияние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Любое исследование показывает двустороннюю связь: природа влияет на человека, а человек преобразует природу. Именно поэтому география соединяет разные предметы в одной задаче.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70" y="62"/>
            <a:ext cx="36516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940575" y="258900"/>
            <a:ext cx="4941900" cy="105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географу в работе
</a:t>
            </a:r>
            <a:endParaRPr lang="en-US" sz="2212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596" dirty="0"/>
          </a:p>
        </p:txBody>
      </p:sp>
      <p:sp>
        <p:nvSpPr>
          <p:cNvPr id="10" name="Text 2"/>
          <p:cNvSpPr txBox="1"/>
          <p:nvPr/>
        </p:nvSpPr>
        <p:spPr>
          <a:xfrm>
            <a:off x="3940575" y="1577350"/>
            <a:ext cx="4165200" cy="6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и план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показывает размещение объектов и помогает сравнивать территории. По ней видно, где находятся реки, города, горы, дороги и границы, а также как они связаны между собой.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940575" y="2252016"/>
            <a:ext cx="4165200" cy="6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измерений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Масштаб и координаты делают изображение точным. С их помощью можно измерить расстояние, найти объект на карте и определить его положение в пространстве.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3940575" y="2926681"/>
            <a:ext cx="4165200" cy="6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Графики и климатограммы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Климатограмма и график показывают изменения по месяцам или годам. Они позволяют быстро заметить сезонность, рост, спад и необычные колебания показателей.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3940575" y="3601346"/>
            <a:ext cx="4165200" cy="6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Таблицы и диаграммы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удобна для сравнения чисел, а диаграмма — для наглядного показа долей и различий. Эти формы помогают не теряться в большом объеме данных.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3940575" y="4276026"/>
            <a:ext cx="4165200" cy="6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на местности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Фотографии и полевые наблюдения добавляют живые детали. Они подтверждают данные, показывают состояние местности и помогают увидеть то, чего нет на схеме или в цифрах.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Масштаб и расстояния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596" dirty="0"/>
          </a:p>
        </p:txBody>
      </p:sp>
      <p:sp>
        <p:nvSpPr>
          <p:cNvPr id="5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масштабу можно переводить сантиметры на карте в реальные километры и сравнивать участки местности.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меньше число в записи масштаба, тем подробнее карта и короче реальное расстояние, приходящееся на 1 см.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 по теме «Масштаб»
</a:t>
            </a:r>
            <a:endParaRPr lang="en-US" sz="72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08875" y="2181323"/>
            <a:ext cx="4873500" cy="1103704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5800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находится объект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596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1324825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Географическая сетка помогает определить положение объекта так же точно, как координаты на плоскости.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2812936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широте видно, как объект расположен к северу или югу, а по долготе — к западу или востоку.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4008875" y="4268400"/>
            <a:ext cx="48735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Общеизвестные географические координаты городов
</a:t>
            </a:r>
            <a:endParaRPr lang="en-US" sz="72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и диаграммы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596" dirty="0"/>
          </a:p>
        </p:txBody>
      </p:sp>
      <p:sp>
        <p:nvSpPr>
          <p:cNvPr id="5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набор данных можно представить по-разному: таблицей, столбцами или линией. Выбор формы зависит от того, что важно показать — сравнение, динамику или доли.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Самыми наглядными чаще оказываются карта и диаграмма, потому что они быстрее передают смысл без длинного текста.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пример, условная оценка на уроке
</a:t>
            </a:r>
            <a:endParaRPr lang="en-US" sz="72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755737"/>
            <a:ext cx="9144000" cy="23842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00" y="258900"/>
            <a:ext cx="86208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устроена цифровая карта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596" dirty="0"/>
          </a:p>
        </p:txBody>
      </p:sp>
      <p:sp>
        <p:nvSpPr>
          <p:cNvPr id="9" name="Text 2"/>
          <p:cNvSpPr txBox="1"/>
          <p:nvPr/>
        </p:nvSpPr>
        <p:spPr>
          <a:xfrm>
            <a:off x="261600" y="1408271"/>
            <a:ext cx="2095800" cy="11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экран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Цифровая карта собирает объекты на одном экране и связывает их с данными. Это помогает быстро увидеть, где расположены нужные территории, и сравнить их между собой.
</a:t>
            </a:r>
            <a:endParaRPr lang="en-US" sz="1160" dirty="0"/>
          </a:p>
        </p:txBody>
      </p:sp>
      <p:sp>
        <p:nvSpPr>
          <p:cNvPr id="10" name="Text 3"/>
          <p:cNvSpPr txBox="1"/>
          <p:nvPr/>
        </p:nvSpPr>
        <p:spPr>
          <a:xfrm>
            <a:off x="2436615" y="1408271"/>
            <a:ext cx="2095800" cy="11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Удобные слои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Слои можно включать и выключать по отдельности. Так удобно рассматривать школы, дороги, реки, плотность населения или зоны риска без лишней информации.
</a:t>
            </a:r>
            <a:endParaRPr lang="en-US" sz="1160" dirty="0"/>
          </a:p>
        </p:txBody>
      </p:sp>
      <p:sp>
        <p:nvSpPr>
          <p:cNvPr id="11" name="Text 4"/>
          <p:cNvSpPr txBox="1"/>
          <p:nvPr/>
        </p:nvSpPr>
        <p:spPr>
          <a:xfrm>
            <a:off x="4611634" y="1408259"/>
            <a:ext cx="2095800" cy="11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Наглядные обозначения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Цвета, значки и подписи делают карту понятной. Они помогают выделить важное и увидеть различия между территориями даже без подробного объяснения.
</a:t>
            </a:r>
            <a:endParaRPr lang="en-US" sz="1160" dirty="0"/>
          </a:p>
        </p:txBody>
      </p:sp>
      <p:sp>
        <p:nvSpPr>
          <p:cNvPr id="12" name="Text 5"/>
          <p:cNvSpPr txBox="1"/>
          <p:nvPr/>
        </p:nvSpPr>
        <p:spPr>
          <a:xfrm>
            <a:off x="6786653" y="1408271"/>
            <a:ext cx="2095800" cy="11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с данными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GIS-инструменты полезны для учебных проектов и небольших исследований. Они помогают не только читать карту, но и делать собственные выводы по данным.
</a:t>
            </a:r>
            <a:endParaRPr lang="en-US" sz="116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 и климат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596" dirty="0"/>
          </a:p>
        </p:txBody>
      </p:sp>
      <p:sp>
        <p:nvSpPr>
          <p:cNvPr id="5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Климатограмма позволяет быстро сравнить сезонность тепла и влаги без длинного описания.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температура выше, а осадков больше; по климатограмме легко увидеть сезонные различия.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пример, условные климатические данные.
</a:t>
            </a:r>
            <a:endParaRPr lang="en-US" sz="72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596" dirty="0"/>
          </a:p>
        </p:txBody>
      </p:sp>
      <p:sp>
        <p:nvSpPr>
          <p:cNvPr id="3" name="Text 1"/>
          <p:cNvSpPr txBox="1"/>
          <p:nvPr/>
        </p:nvSpPr>
        <p:spPr>
          <a:xfrm>
            <a:off x="5204650" y="1710750"/>
            <a:ext cx="36777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всей воды на Земле для прямого использования доступна лишь малая часть, поэтому состав воды и её чистота особенно важны для живых организмов.
</a:t>
            </a:r>
            <a:endParaRPr lang="en-US" sz="1022" dirty="0"/>
          </a:p>
        </p:txBody>
      </p:sp>
      <p:sp>
        <p:nvSpPr>
          <p:cNvPr id="4" name="Text 2"/>
          <p:cNvSpPr txBox="1"/>
          <p:nvPr/>
        </p:nvSpPr>
        <p:spPr>
          <a:xfrm>
            <a:off x="5204650" y="3751475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USGS, Water Science School; справочные данные о распределении воды на Земле
</a:t>
            </a:r>
            <a:endParaRPr lang="en-US" sz="722" dirty="0"/>
          </a:p>
        </p:txBody>
      </p:sp>
      <p:sp>
        <p:nvSpPr>
          <p:cNvPr id="5" name="Text 3"/>
          <p:cNvSpPr txBox="1"/>
          <p:nvPr/>
        </p:nvSpPr>
        <p:spPr>
          <a:xfrm>
            <a:off x="261600" y="1208427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менее 3%
</a:t>
            </a:r>
            <a:endParaRPr lang="en-US" sz="7200" dirty="0"/>
          </a:p>
        </p:txBody>
      </p:sp>
      <p:sp>
        <p:nvSpPr>
          <p:cNvPr id="6" name="Text 4"/>
          <p:cNvSpPr txBox="1"/>
          <p:nvPr/>
        </p:nvSpPr>
        <p:spPr>
          <a:xfrm>
            <a:off x="261600" y="2669675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воды на планете относится к пресным запасам.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755737"/>
            <a:ext cx="9144000" cy="23842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1600" y="258900"/>
            <a:ext cx="86208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Естествознание: экосистемы
</a:t>
            </a:r>
            <a:endParaRPr lang="en-US" sz="2212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596" dirty="0"/>
          </a:p>
        </p:txBody>
      </p:sp>
      <p:sp>
        <p:nvSpPr>
          <p:cNvPr id="10" name="Text 2"/>
          <p:cNvSpPr txBox="1"/>
          <p:nvPr/>
        </p:nvSpPr>
        <p:spPr>
          <a:xfrm>
            <a:off x="261600" y="1261125"/>
            <a:ext cx="1692600" cy="12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Связи в системе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Экосистема держится на связях между организмами и средой: растения создают пищу, животные её используют, а почвы и климат определяют условия жизни.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1993638" y="1261125"/>
            <a:ext cx="1692600" cy="12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климата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влияет на влажность, температуру и сезонность, а значит — на состав видов и скорость роста растений. Даже небольшое изменение условий перестраивает всю цепочку взаимодействий.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3725680" y="1261125"/>
            <a:ext cx="1692600" cy="12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почвы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 — не просто поверхность, а среда с водой, воздухом и минералами. Её состав определяет, какие растения приживутся и сколько пищи будет доступно животным.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5457706" y="1261125"/>
            <a:ext cx="1692600" cy="12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изменений
</a:t>
            </a:r>
            <a:pPr algn="l" indent="0" marL="0">
              <a:lnSpc>
                <a:spcPct val="115000"/>
              </a:lnSpc>
              <a:buNone/>
            </a:pPr>
            <a:r>
              <a:rPr lang="en-US" sz="4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нарушается одно звено, последствия распространяются дальше: исчезновение леса меняет микроклимат, открывает почву ветру и дождю и ускоряет её разрушение.
</a:t>
            </a:r>
            <a:endParaRPr lang="en-US" sz="1085" dirty="0"/>
          </a:p>
        </p:txBody>
      </p:sp>
      <p:sp>
        <p:nvSpPr>
          <p:cNvPr id="14" name="Text 6"/>
          <p:cNvSpPr txBox="1"/>
          <p:nvPr/>
        </p:nvSpPr>
        <p:spPr>
          <a:xfrm>
            <a:off x="7189736" y="1261125"/>
            <a:ext cx="1692600" cy="12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экосистему удобно изучать как сеть причин и следствий: так легче понять, почему защита одного компонента помогает сохранить весь природный комплекс.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9525" y="1283033"/>
            <a:ext cx="8625000" cy="1953309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Обществознание: расселение и демография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596" dirty="0"/>
          </a:p>
        </p:txBody>
      </p:sp>
      <p:sp>
        <p:nvSpPr>
          <p:cNvPr id="5" name="Text 2"/>
          <p:cNvSpPr txBox="1"/>
          <p:nvPr/>
        </p:nvSpPr>
        <p:spPr>
          <a:xfrm>
            <a:off x="265825" y="400050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показателей помогает понять, где население концентрируется, а где территория заселена слабо.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4689510" y="400050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Переписи, таблицы и карты вместе показывают не только сколько людей живёт в регионе, но и как они распределены по территории.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259525" y="3715950"/>
            <a:ext cx="4405200" cy="1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Росстат; материалы переписей населения
</a:t>
            </a:r>
            <a:endParaRPr lang="en-US" sz="72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История: пути и территории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596" dirty="0"/>
          </a:p>
        </p:txBody>
      </p:sp>
      <p:sp>
        <p:nvSpPr>
          <p:cNvPr id="9" name="Text 2"/>
          <p:cNvSpPr txBox="1"/>
          <p:nvPr/>
        </p:nvSpPr>
        <p:spPr>
          <a:xfrm>
            <a:off x="265850" y="1491950"/>
            <a:ext cx="20154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Древность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выбирали пути по воде и вдоль удобных берегов, потому что реки и моря облегчали перевозку людей, товаров и сведений.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672025" y="1491950"/>
            <a:ext cx="20154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XV–XVII века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эпоху дальних морских походов карты расширились, а новые порты и колонии связали разные части света в единую сеть движения.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2468947" y="1491950"/>
            <a:ext cx="20154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Средние века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средние века торговые маршруты усилили значение перевалов, переправ и городов на перекрёстках дорог. Там развивались рынки, ремёсла и обмен культурами.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6875113" y="1491950"/>
            <a:ext cx="20154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Современность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дороги, железные магистрали и морские порты продолжают повторять логику рельефа и расстояний, поэтому география по-прежнему влияет на экономику и расселение.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70" y="62"/>
            <a:ext cx="36516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40575" y="258900"/>
            <a:ext cx="4941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 культура в географии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596" dirty="0"/>
          </a:p>
        </p:txBody>
      </p:sp>
      <p:sp>
        <p:nvSpPr>
          <p:cNvPr id="8" name="Text 2"/>
          <p:cNvSpPr txBox="1"/>
          <p:nvPr/>
        </p:nvSpPr>
        <p:spPr>
          <a:xfrm>
            <a:off x="3940575" y="1747975"/>
            <a:ext cx="4165200" cy="9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признаки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Названия рек, гор и озёр часто описывают саму местность: цвет воды, форму берега, растительность или рельеф. По таким словам можно восстановить природные признаки территории.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940575" y="2828738"/>
            <a:ext cx="4165200" cy="9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Следы истории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Топонимы сохраняют память о народах, языках и переселениях. Одно и то же пространство может менять названия, если меняются жители, власть или культурное влияние.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3940575" y="3909500"/>
            <a:ext cx="4165200" cy="9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Культурная карта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названий помогает увидеть, как язык связан с жизнью людей. Это особенно заметно в регионах, где рядом существуют разные культурные традиции.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действовать при природном риске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596" dirty="0"/>
          </a:p>
        </p:txBody>
      </p:sp>
      <p:sp>
        <p:nvSpPr>
          <p:cNvPr id="5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путь от оценки природной угрозы к безопасным действиям и личной ответственности.
</a:t>
            </a:r>
            <a:endParaRPr lang="en-US" sz="111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910" y="75"/>
            <a:ext cx="5073179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00" y="258900"/>
            <a:ext cx="35292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Экономика: ресурсы и устойчивое развитие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596" dirty="0"/>
          </a:p>
        </p:txBody>
      </p:sp>
      <p:sp>
        <p:nvSpPr>
          <p:cNvPr id="9" name="Text 2"/>
          <p:cNvSpPr txBox="1"/>
          <p:nvPr/>
        </p:nvSpPr>
        <p:spPr>
          <a:xfrm>
            <a:off x="497975" y="1749900"/>
            <a:ext cx="32928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Что есть
</a:t>
            </a:r>
            <a:pPr algn="l" indent="0" marL="0">
              <a:lnSpc>
                <a:spcPct val="115000"/>
              </a:lnSpc>
              <a:buNone/>
            </a:pPr>
            <a:r>
              <a:rPr lang="en-US" sz="8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определяют, какие ресурсы есть в регионе: вода, лес, почвы, полезные ископаемые или энергия. Это помогает понять, на чём строится хозяйство и какие ограничения задаёт природа.
</a:t>
            </a:r>
            <a:endParaRPr lang="en-US" sz="1018" dirty="0"/>
          </a:p>
        </p:txBody>
      </p:sp>
      <p:sp>
        <p:nvSpPr>
          <p:cNvPr id="10" name="Text 3"/>
          <p:cNvSpPr txBox="1"/>
          <p:nvPr/>
        </p:nvSpPr>
        <p:spPr>
          <a:xfrm>
            <a:off x="497975" y="2576035"/>
            <a:ext cx="32928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Где и как
</a:t>
            </a:r>
            <a:pPr algn="l" indent="0" marL="0">
              <a:lnSpc>
                <a:spcPct val="115000"/>
              </a:lnSpc>
              <a:buNone/>
            </a:pPr>
            <a:r>
              <a:rPr lang="en-US" sz="8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сравнивают, где ресурсы расположены и как их можно использовать без лишнего ущерба для людей и природы. Здесь важны транспорт, доступность и условия добычи.
</a:t>
            </a:r>
            <a:endParaRPr lang="en-US" sz="1077" dirty="0"/>
          </a:p>
        </p:txBody>
      </p:sp>
      <p:sp>
        <p:nvSpPr>
          <p:cNvPr id="11" name="Text 4"/>
          <p:cNvSpPr txBox="1"/>
          <p:nvPr/>
        </p:nvSpPr>
        <p:spPr>
          <a:xfrm>
            <a:off x="497975" y="3402171"/>
            <a:ext cx="32928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К чему ведёт
</a:t>
            </a:r>
            <a:pPr algn="l" indent="0" marL="0">
              <a:lnSpc>
                <a:spcPct val="115000"/>
              </a:lnSpc>
              <a:buNone/>
            </a:pPr>
            <a:r>
              <a:rPr lang="en-US" sz="8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оценивают последствия: загрязнение, истощение запасов, изменение ландшафтов и влияние на жизнь местных жителей. Так появляется связь между экономикой и экологией.
</a:t>
            </a:r>
            <a:endParaRPr lang="en-US" sz="1051" dirty="0"/>
          </a:p>
        </p:txBody>
      </p:sp>
      <p:sp>
        <p:nvSpPr>
          <p:cNvPr id="12" name="Text 5"/>
          <p:cNvSpPr txBox="1"/>
          <p:nvPr/>
        </p:nvSpPr>
        <p:spPr>
          <a:xfrm>
            <a:off x="497975" y="4228323"/>
            <a:ext cx="32928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Что сохранить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Итоговый шаг — поиск баланса между потребностями сегодня и сохранением ресурсов на будущее. Это и есть основа устойчивого развития региона.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Мини-метод: как читать данные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596" dirty="0"/>
          </a:p>
        </p:txBody>
      </p:sp>
      <p:sp>
        <p:nvSpPr>
          <p:cNvPr id="5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чтении графика сначала смотрят на подписи месяцев и единицы измерения, а затем сравнивают, как меняются значения в течение года.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Самое высокое значение приходится на июль, а самое низкое — на январь; значит, в данных заметна выраженная сезонность.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 для объяснения приёма чтения диаграмм
</a:t>
            </a:r>
            <a:endParaRPr lang="en-US" sz="72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Разбираем региональную проблему шаг за шагом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596" dirty="0"/>
          </a:p>
        </p:txBody>
      </p:sp>
      <p:sp>
        <p:nvSpPr>
          <p:cNvPr id="5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Кейс строится на связи климата, водных ресурсов и жизни населения в одном регионе.
</a:t>
            </a:r>
            <a:endParaRPr lang="en-US" sz="111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61600" y="1100350"/>
            <a:ext cx="615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соединяет всё
</a:t>
            </a:r>
            <a:endParaRPr lang="en-US" sz="241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показывает, что карта, число и наблюдение работают вместе: они помогают понять место человека в природе и обществе. Мини-проект делает этот вывод личным и осознанным.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2026-07-25T16:23:14Z</dcterms:created>
  <dcterms:modified xsi:type="dcterms:W3CDTF">2026-07-25T16:23:14Z</dcterms:modified>
</cp:coreProperties>
</file>