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мира и демографическая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выросло с 2,5 млрд (1950) до 8 млрд+ (2022), формируя политику государств и регионы.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изучает численность, состав, воспроизводство и размещение населения. В школьной географии это связано с картами расселения и плотностью, миграциями и урбанизацией. После XX века процессы стали глобальными из‑за снижения смертности, роста продолжительности жизни и различий рождаемости.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как раздел географии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человечество росло медленно: численность оставалась ниже 1 млрд. Ограничением выступали высокая смертность и низкая продолжительность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0672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1927 — 2 млрд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Переломная отметка: население мира достигло 2 млрд. Ускорение роста связано со снижением смертности при сохранявшейся высокой рождаемости.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2570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 — 3 млрд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1960 году численность выросла до 3 млрд. Демографический переход уже заметно сокращал смертность, особенно в младших возрастах.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94467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1999 — 6 млрд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1999 году население превысило 6 млрд. Общий рост продолжается, но на графике появляются признаки постепенного замедления темпов.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6363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— 8 млрд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2022 году достигнут рубеж более 8 млрд. Главный механизм — продолжение демографического перехода, меняющее баланс рождаемости и смертности.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рост населения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 графика: рост сохраняется, но скорость увеличения постепенно снижается — кривая становится более пологой.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рождаемостью и смертностью остаётся главным двигателем роста, а демографический переход постепенно сокращает темпы прироста.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 прогнозы: ООН (United Nations), контрольные точки по годам; 2050 — прогноз.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населения мира по ключевым годам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 югу от Сахары: демографический «запас»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региона доля молодёжи высока, а рождаемость нередко остаётся выше среднемировой. Поэтому даже при улучшении условий прирост сохраняется. Визуально это хорошо передаётся картой, где темпы увеличения сгущаются яркими зонами.
</a:t>
            </a:r>
            <a:endParaRPr lang="en-US" sz="93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большой старт и устойчивый импульс
</a:t>
            </a:r>
            <a:pPr algn="l" indent="0" marL="0">
              <a:lnSpc>
                <a:spcPct val="100000"/>
              </a:lnSpc>
              <a:buNone/>
            </a:pPr>
            <a:r>
              <a:rPr lang="en-US" sz="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Азии рождаемость дольше держалась на более высоких уровнях, формируя продолжительный рост численности населения. Молодая возрастная структура поддерживает будущие рождения. На иллюстрациях уместны стрелки, показывающие, где именно концентрируется демографическое увеличение.
</a:t>
            </a:r>
            <a:endParaRPr lang="en-US" sz="834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там: возрастная структура и рождаемость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чаще возникает там, где заметна доля населения молодого возраста и коэффициенты рождаемости выше средних. Эти факторы усиливают друг друга: сегодняшняя молодёжь становится основой будущих поколений. Карта с выделением регионов помогает увидеть «тёплые очаги» роста.
</a:t>
            </a:r>
            <a:endParaRPr lang="en-US" sz="87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растёт население быстрее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848696"/>
            <a:ext cx="3848986" cy="24508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государств показывает, что большая часть жителей Земли живёт в Азии, а динамика особенно заметна в Африке.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топ‑странах по населению доминирует Азия; при этом быстрый прирост особенно выражен в Африке, что меняет будущую структуру регионов.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численности населения: ориентировочные значения, приведённые в исходном материале.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 численности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812" y="1838242"/>
            <a:ext cx="488869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0246" y="1838242"/>
            <a:ext cx="488869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показатели демографической динамики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показывает, сколько детей рождается в расчёте на население. Там, где она выше, воспроизводство населения идёт быстрее, а возрастная структура остаётся более «молодой».
</a:t>
            </a:r>
            <a:endParaRPr lang="en-US" sz="1705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отражает, сколько людей умирает. Её снижение обычно ускоряет рост населения, потому что разрыв между рождениями и смертями увеличивается.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численность и состав населения помимо естественного прироста. При притоке населения меняются трудовые ресурсы и возрастной профиль регионов.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четырёх этапов: от высокой рождаемости и смертности к низким их уровням.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переход: основные этапы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означает рост доли людей старше 65 лет в общей численности. В Японии, Германии, Италии и ряде стран Европы этот показатель уже очень высок.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проявляются в дефиците рабочей силы и в росте расходов на пенсии и здравоохранение. Это меняет финансовую устойчивость социальных программ.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требуется адаптация политики: пересмотр занятости, системы поддержки и принципов финансирования. Социальные решения напрямую зависят от демографических трендов.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в развитых странах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с большой долей детей и молодёжи возможно получение демографического дивиденда: число трудоспособных растёт быстрее, чем число иждивенцев. Но эффект реализуется не автоматически, а при наличии рабочих мест и образования.
</a:t>
            </a:r>
            <a:endParaRPr lang="en-US" sz="125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— доступная подготовка кадров и квалифицированные рабочие места, которые позволяют молодым людям включаться в экономику. Потенциал заметен у Индии, Индонезии, Египта и Нигерии, особенно на возрастных пирамидaх с широким основанием.
</a:t>
            </a:r>
            <a:endParaRPr lang="en-US" sz="125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и демографический дивиденд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рождаемости в Африке к югу от Сахары поддерживают быстрый прирост и молодую возрастную структуру.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рождаемости напрямую задают темпы роста населения и то, будет ли доля детей высокой или снизится с годами.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значения, согласованные с диапазонами из демографической статистики (ориентиры на уровень «детей на женщину»), 2020-е.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рождаемости по регионам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жителей планеты уже живут в городах; к 2050 году городская доля, по оценкам, может превысить 68%, меняя спрос на жильё, транспорт и услуги.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концентрируют рабочие места, образование, торговлю и сервисы, поэтому миграция в города становится главным источником перераспределения населения.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растут риски: нехватка жилья, перегрузка инфраструктуры, транспортные заторы и ухудшение качества воздуха, а доступ к ресурсам распределяется неравномерно.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устойчивого развития городов важны планирование землепользования, модернизация общественного транспорта и меры по снижению экологической нагрузки.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рост городского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8961" y="2728778"/>
            <a:ext cx="276608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характеристик помогает понять, какие вызовы преобладают и какие решения обычно нужны разным странам.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страны борются с низкой рождаемостью и старением, другие — с поддержанием качества жизни при высокой рождаемости и быстром росте.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по учебной демографии (без привязки к одной стране).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типы стран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подбора инструментов: цели зависят от численности, возрастной структуры и долгосрочных приоритетов государства.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набор мер демографической политики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политики снижения рождаемости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— политика «одна семья — один ребёнок» в Китае: её применяли с конца 1970-х, а затем постепенно смягчали, когда возникли новые демографические дисбалансы.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Азии запускали программы планирования семьи, усиливали просвещение населения и расширяли доступ к контрацепции, чтобы снизить число рождений при сохранении репродуктивного выбора.
</a:t>
            </a:r>
            <a:endParaRPr lang="en-US" sz="133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меры чаще активизировали там, где быстрый рост населения создавал давление на ресурсы, жильё и рынок труда, а государствам требовалось выравнивать темпы демографического прироста.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низкой рождаемости государственная поддержка часто начинается с прямых пособий на детей и налоговых льгот, чтобы уменьшить издержки семьи и сделать рождение второго и третьего ребёнка более доступным.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Дополняют меры оплачиваемые отпуска по уходу за ребёнком и программы, поддерживающие семьи с детьми, чтобы снизить разрыв между карьерой и обязанностями по воспитанию.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развитие сети детских садов: когда уход за ребёнком организован на понятных условиях, родителям легче планировать работу и совместное время в семье.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подходы применяются, в частности, в России, Франции, Швеции, Сингапуре и других государствах, где балансируют экономические стимулы и условия для семейной жизни.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политики повышения рождаемости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часто направляются из стран с более низкими доходами в экономически развитые центры, что влияет на численность и структуру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стабильной рождаемости миграция может существенно менять трудовой потенциал и возрастной состав принимающих стран.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миграции, соответствующее учебным описаниям; точные объёмы зависят от года и источника.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фактор изменения численности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увеличивает нагрузку на водные ресурсы, продовольственное обеспечение, жильё и транспорт, а также усложняет работу школ и больниц, требуя опережающих инвестиций.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населения, напротив, повышает потребность в пенсионных выплатах и медицинской помощи; поэтому устойчивость развития зависит от темпов адаптации социальной системы к новым пропорциям возраста.
</a:t>
            </a:r>
            <a:endParaRPr lang="en-US" sz="145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проблемы и устойчивое развитие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2038597"/>
            <a:ext cx="347469" cy="2779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0487" y="2003850"/>
            <a:ext cx="347469" cy="3474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03850"/>
            <a:ext cx="347469" cy="34746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38597"/>
            <a:ext cx="347469" cy="2779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38597"/>
            <a:ext cx="347469" cy="277975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определять численность населения в XXI веке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образования влияет на решения о рождении детей, снижает рождаемость и меняет временные интервалы между рождениями, что постепенно отражается на будущих темпах роста.
</a:t>
            </a:r>
            <a:endParaRPr lang="en-US" sz="1289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здравоохранения сокращает смертность, особенно в уязвимых возрастах, а также повышает ожидаемую продолжительность жизни, изменяя возрастную структуру и потребности общества.
</a:t>
            </a:r>
            <a:endParaRPr lang="en-US" sz="1288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доходов и изменение рынка труда влияют на стоимость семьи, занятость родителей и доступность стабильной работы, что влияет на семейные планы и численность детей.
</a:t>
            </a:r>
            <a:endParaRPr lang="en-US" sz="1289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мигрантов перераспределяют население между регионами, дополняют или замещают местный трудовой ресурс и меняют возрастную структуру стран-получателей.
</a:t>
            </a:r>
            <a:endParaRPr lang="en-US" sz="1289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 условия жизни, занятость в сельском хозяйстве и риски перемещения людей, что может усилить региональные различия в демографической динамике.
</a:t>
            </a:r>
            <a:endParaRPr lang="en-US" sz="12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демографическая политика: главный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мира растёт, но темпы, рождаемость и возрастная структура сильно различаются. Эффективная политика опирается на данные, долгосрочное планирование и учёт географических, экономических и социальных условий.
</a:t>
            </a:r>
            <a:endParaRPr lang="en-US" sz="39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2026-05-12T01:03:37Z</dcterms:created>
  <dcterms:modified xsi:type="dcterms:W3CDTF">2026-05-12T01:03:37Z</dcterms:modified>
</cp:coreProperties>
</file>