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image" Target="../media/image-7-5.jpeg"/><Relationship Id="rId6" Type="http://schemas.openxmlformats.org/officeDocument/2006/relationships/image" Target="../media/image-7-6.png"/><Relationship Id="rId7" Type="http://schemas.openxmlformats.org/officeDocument/2006/relationships/image" Target="../media/image-7-7.jpe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image" Target="../media/image-12-7.jpeg"/><Relationship Id="rId8" Type="http://schemas.openxmlformats.org/officeDocument/2006/relationships/image" Target="../media/image-12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jpeg"/><Relationship Id="rId4" Type="http://schemas.openxmlformats.org/officeDocument/2006/relationships/image" Target="../media/image-2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1276" y="392225"/>
            <a:ext cx="3797098" cy="4359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9267" y="592776"/>
            <a:ext cx="4040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— путь в будущее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565825" y="4355350"/>
            <a:ext cx="3201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8" name="Text 2"/>
          <p:cNvSpPr txBox="1"/>
          <p:nvPr/>
        </p:nvSpPr>
        <p:spPr>
          <a:xfrm>
            <a:off x="547451" y="1757775"/>
            <a:ext cx="36360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продолжается благодаря размножению — основе сохранения видов и их разнообразия.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Основы жизни через размножение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565825" y="3777250"/>
            <a:ext cx="3215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— передача наследственных признаков следующему поколению. Этот процесс поддерживает численность и влияет на разнообразие живых организмов, становясь фундаментальным элементом экологии и эволюции.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86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формы размножения у организмов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566725" y="2199375"/>
            <a:ext cx="32091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Бесполое размножение происходит без участия специализированных клеток и характеризуется быстрым увеличением численности организмов.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4582435" y="2199375"/>
            <a:ext cx="32091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Половое размножение основано на слиянии гамет — мужской и женской клеток, что обеспечивает генетическое разнообразие потомства.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786800" y="3594125"/>
            <a:ext cx="37989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способа встречаются у разных организмов: от одноклеточных до многоклеточных, оказывая влияние на адаптивные возможности видов.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86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475" y="1388018"/>
            <a:ext cx="2605800" cy="158536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73250" y="1382895"/>
            <a:ext cx="2402400" cy="158595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72575" y="1383168"/>
            <a:ext cx="2605800" cy="158536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Бесполое размножение у разных живых организмов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86" dirty="0"/>
          </a:p>
        </p:txBody>
      </p:sp>
      <p:sp>
        <p:nvSpPr>
          <p:cNvPr id="10" name="Text 2"/>
          <p:cNvSpPr txBox="1"/>
          <p:nvPr/>
        </p:nvSpPr>
        <p:spPr>
          <a:xfrm>
            <a:off x="5658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бактерий делением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используют простой способ — деление клетки на две дочерние. Этот процесс обеспечивает быстрое увеличение их численности при благоприятных условиях.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33781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Споры грибов как средство распространения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распространяют свое потомство с помощью спор, которые могут переноситься ветром или водой, обеспечивая колонизацию новых участков.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61904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Вегетативное размножение у растений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применяют клубни, луковицы и черенки для размножения. Например, картофель размножается клубнями, что позволяет быстро расширять ареал.
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Половое размножение — ключ к разнообразию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556050" y="1954476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Половое размножение происходит благодаря слиянию мужской сперматозоиды и женской яйцеклетки, формируя зиготу с уникальным набором генов.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86" dirty="0"/>
          </a:p>
        </p:txBody>
      </p:sp>
      <p:sp>
        <p:nvSpPr>
          <p:cNvPr id="10" name="Text 3"/>
          <p:cNvSpPr txBox="1"/>
          <p:nvPr/>
        </p:nvSpPr>
        <p:spPr>
          <a:xfrm>
            <a:off x="4956400" y="1953732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результате генетического рекомбинирования у потомства появляются новые признаки, повышая адаптационные возможности вида.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556050" y="3540151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способ характерен для большинства животных и высших растений, обеспечивая эволюционные преимущества перед бесполым размножением.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4956400" y="3538657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Генетическое разнообразие, возникающее при половом размножении, способствует выживанию популяций в меняющихся условиях среды.
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907" y="1785975"/>
            <a:ext cx="4207986" cy="2573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Сравнительный анализ темпов размножения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Бесполое размножение происходит гораздо быстрее, но не создает генетической вариативности.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Половое размножение медленнее, но обеспечивает устойчивость и адаптацию видов за счет разнообразия.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Биологический справочник, 2023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74525" y="1382143"/>
            <a:ext cx="4397700" cy="98776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73925" y="2575718"/>
            <a:ext cx="4397700" cy="98776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73925" y="3758045"/>
            <a:ext cx="4397700" cy="992059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у растений: семена и вегетативные методы
</a:t>
            </a:r>
            <a:endParaRPr lang="en-US" sz="1812" dirty="0"/>
          </a:p>
        </p:txBody>
      </p:sp>
      <p:sp>
        <p:nvSpPr>
          <p:cNvPr id="11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86" dirty="0"/>
          </a:p>
        </p:txBody>
      </p:sp>
      <p:sp>
        <p:nvSpPr>
          <p:cNvPr id="12" name="Text 2"/>
          <p:cNvSpPr txBox="1"/>
          <p:nvPr/>
        </p:nvSpPr>
        <p:spPr>
          <a:xfrm>
            <a:off x="565750" y="1584123"/>
            <a:ext cx="3208800" cy="5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Семенное размножение через опыление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Опыление обеспечивает образование семян, дающих начало новому поколению растений. Цветковые растения, как клевер, используют этот способ для стабильного воспроизводства.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565150" y="2765526"/>
            <a:ext cx="3208800" cy="5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Вегетативное размножение луковицами и клубнями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Тюльпаны и картофель размножаются с помощью луковиц и клубней. Этот способ позволяет быстро создавать идентичные копии с сохранением признаков родителя.
</a:t>
            </a:r>
            <a:endParaRPr lang="en-US" sz="900" dirty="0"/>
          </a:p>
        </p:txBody>
      </p:sp>
      <p:sp>
        <p:nvSpPr>
          <p:cNvPr id="14" name="Text 4"/>
          <p:cNvSpPr txBox="1"/>
          <p:nvPr/>
        </p:nvSpPr>
        <p:spPr>
          <a:xfrm>
            <a:off x="565150" y="3944776"/>
            <a:ext cx="3208800" cy="6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Комбинация способов для выживания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растения совмещают семенное и вегетативное размножение, что обеспечивает сохранение вида и быструю адаптацию к условиям среды.
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в животном мире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962638" y="1970997"/>
            <a:ext cx="5215800" cy="4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животных размножаются половым способом, что обеспечивает генетическое разнообразие и адаптивность в изменчивой среде.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86" dirty="0"/>
          </a:p>
        </p:txBody>
      </p:sp>
      <p:sp>
        <p:nvSpPr>
          <p:cNvPr id="9" name="Text 3"/>
          <p:cNvSpPr txBox="1"/>
          <p:nvPr/>
        </p:nvSpPr>
        <p:spPr>
          <a:xfrm>
            <a:off x="1162988" y="2959322"/>
            <a:ext cx="5215800" cy="4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беспозвоночные, такие как гидра и амёба, способны к бесполому размножению через деление клеток, что ускоряет рост популяции.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1363338" y="3945675"/>
            <a:ext cx="5215800" cy="4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Пчёлы используют партеногенез, когда возникают новые особи из неоплодотворённых яйцеклеток, повышая численность при определённых условиях.
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550" y="2713698"/>
            <a:ext cx="4208700" cy="71795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характеристика способов размножения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скорости, примеров и преимуществ бесполого и полового размножения у разных организмов.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способа взаимодополняют друг друга, обеспечивая адаптацию и выживание видов в природе.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учебник биологии, 2023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475" y="1388280"/>
            <a:ext cx="4007100" cy="15848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75275" y="1383443"/>
            <a:ext cx="4007100" cy="158483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Опылители: важнейшие участники размножения растений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65825" y="3359350"/>
            <a:ext cx="32088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пчёл в переносе пыльцы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Пчёлы собирают нектар и случайно переносят пыльцу между цветками. Этот процесс жизненно важен для плодоношения многих культур, включая яблони и клеверы.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978400" y="3359350"/>
            <a:ext cx="32088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Другие животные-опылители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Бабочки, птицы и летучие мыши также участвуют в опылении, способствуя размножению разнообразных цветковых растений в различных экосистемах.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как движущая сила эволюции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965243" y="1914161"/>
            <a:ext cx="5215800" cy="3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Половое размножение создаёт генетическое разнообразие за счёт смешивания наследственных признаков от родителей, что способствует возникновению новых вариаций в популяции.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86" dirty="0"/>
          </a:p>
        </p:txBody>
      </p:sp>
      <p:sp>
        <p:nvSpPr>
          <p:cNvPr id="10" name="Text 3"/>
          <p:cNvSpPr txBox="1"/>
          <p:nvPr/>
        </p:nvSpPr>
        <p:spPr>
          <a:xfrm>
            <a:off x="1165593" y="2712425"/>
            <a:ext cx="5215800" cy="3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Уникальные комбинации генов расширяют адаптивные возможности организмов, обеспечивая выживание в изменяющихся условиях среды и устраняя нежизнеспособные мутации.
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1365703" y="3501058"/>
            <a:ext cx="5215800" cy="3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вариативность потомства является основой естественного отбора, стимулирующего появление новых видов и совершенствование уже существующих.
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1572553" y="4290258"/>
            <a:ext cx="5215800" cy="3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половому размножению появляются устойчивые популяции, способные противостоять болезням и экологическим стрессам через наследственную изменчивость.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74525" y="1382143"/>
            <a:ext cx="4397700" cy="98776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73925" y="2575718"/>
            <a:ext cx="4397700" cy="98776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73925" y="3758045"/>
            <a:ext cx="4397700" cy="992059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Клонирование и биотехнологические достижения
</a:t>
            </a:r>
            <a:endParaRPr lang="en-US" sz="1812" dirty="0"/>
          </a:p>
        </p:txBody>
      </p:sp>
      <p:sp>
        <p:nvSpPr>
          <p:cNvPr id="11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86" dirty="0"/>
          </a:p>
        </p:txBody>
      </p:sp>
      <p:sp>
        <p:nvSpPr>
          <p:cNvPr id="12" name="Text 2"/>
          <p:cNvSpPr txBox="1"/>
          <p:nvPr/>
        </p:nvSpPr>
        <p:spPr>
          <a:xfrm>
            <a:off x="565750" y="1584123"/>
            <a:ext cx="3208800" cy="5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Овечка Долли: первый клонированный млекопитающий
</a:t>
            </a:r>
            <a:pPr algn="l" indent="0" marL="0">
              <a:lnSpc>
                <a:spcPct val="115000"/>
              </a:lnSpc>
              <a:buNone/>
            </a:pPr>
            <a:r>
              <a:rPr lang="en-US" sz="3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1996 году в Шотландии родилась овечка Долли — первый в мире клонированный организм из соматической клетки. Это событие открыло новые возможности в генетике и медицине.
</a:t>
            </a:r>
            <a:endParaRPr lang="en-US" sz="893" dirty="0"/>
          </a:p>
        </p:txBody>
      </p:sp>
      <p:sp>
        <p:nvSpPr>
          <p:cNvPr id="13" name="Text 3"/>
          <p:cNvSpPr txBox="1"/>
          <p:nvPr/>
        </p:nvSpPr>
        <p:spPr>
          <a:xfrm>
            <a:off x="565150" y="2765526"/>
            <a:ext cx="3208800" cy="5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биотехнологий для сохранения видов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искусственного размножения помогают воспроизводить редкие и вымирающие виды. Например, клонирование и инвитро способствуют сохранению генофонда уникальных животных.
</a:t>
            </a:r>
            <a:endParaRPr lang="en-US" sz="900" dirty="0"/>
          </a:p>
        </p:txBody>
      </p:sp>
      <p:sp>
        <p:nvSpPr>
          <p:cNvPr id="14" name="Text 4"/>
          <p:cNvSpPr txBox="1"/>
          <p:nvPr/>
        </p:nvSpPr>
        <p:spPr>
          <a:xfrm>
            <a:off x="565150" y="3944776"/>
            <a:ext cx="3208800" cy="6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Этические вопросы в биотехнологиях размножения
</a:t>
            </a:r>
            <a:pPr algn="l" indent="0" marL="0">
              <a:lnSpc>
                <a:spcPct val="115000"/>
              </a:lnSpc>
              <a:buNone/>
            </a:pPr>
            <a:r>
              <a:rPr lang="en-US" sz="3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Вмешательство в естественные процессы вызывает дискуссии о рисках и возможных последствиях для экосистем. Контроль и регулирование применения технологий остаются актуальными задачами.
</a:t>
            </a:r>
            <a:endParaRPr lang="en-US" sz="844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Искусственное размножение и охрана редких видов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556050" y="1954476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Программы искусственного оплодотворения широко применяются для возрождения численности исчезающих животных, таких как амурский тигр и зубр, сохраняя генетическое разнообразие.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86" dirty="0"/>
          </a:p>
        </p:txBody>
      </p:sp>
      <p:sp>
        <p:nvSpPr>
          <p:cNvPr id="9" name="Text 3"/>
          <p:cNvSpPr txBox="1"/>
          <p:nvPr/>
        </p:nvSpPr>
        <p:spPr>
          <a:xfrm>
            <a:off x="4956400" y="1953732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заповедниках регулярно ведётся мониторинг здоровья, что помогает выявлять болезни и поддерживать устойчивость популяций под контролем специалистов.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556050" y="3540151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этим мерам численность некоторых видов выросла в 2–3 раза, что свидетельствует о положительном влиянии искусственного размножения на сохранение природы.
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475" y="1388280"/>
            <a:ext cx="4007100" cy="15848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75275" y="1383443"/>
            <a:ext cx="4007100" cy="158483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Проблемы размножения и угрозы вымиранию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65825" y="3359350"/>
            <a:ext cx="32088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Редкое появление особей у амурского леопарда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Сокращение ареала обитания и браконьерство уменьшают встречи между леопардами, что значительно снижает шансы на успешное размножение и продолжение рода этого вида.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978400" y="3359350"/>
            <a:ext cx="32088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Уменьшение генетического разнообразия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Падение численности приводит к инбридингу и уменьшению приспособленности вида. Недостаток генетической вариативности повышает уязвимость к заболеваниям и стрессам.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25" y="1582776"/>
            <a:ext cx="8004900" cy="297324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88214"/>
            <a:ext cx="8004900" cy="2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 организмов
</a:t>
            </a:r>
            <a:endParaRPr lang="en-US" sz="1612" dirty="0"/>
          </a:p>
        </p:txBody>
      </p:sp>
      <p:sp>
        <p:nvSpPr>
          <p:cNvPr id="7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86" dirty="0"/>
          </a:p>
        </p:txBody>
      </p:sp>
      <p:sp>
        <p:nvSpPr>
          <p:cNvPr id="8" name="Text 2"/>
          <p:cNvSpPr txBox="1"/>
          <p:nvPr/>
        </p:nvSpPr>
        <p:spPr>
          <a:xfrm>
            <a:off x="565825" y="876092"/>
            <a:ext cx="8004900" cy="1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развития и размножения в природе
</a:t>
            </a:r>
            <a:endParaRPr lang="en-US" sz="101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размножения человека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566725" y="2199375"/>
            <a:ext cx="32091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размножается исключительно половым способом, при котором мужская и женская гаметы сливаются, образуя зиготу с уникальным генетическим кодом.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4582435" y="2199375"/>
            <a:ext cx="32091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Беременность длится около девяти месяцев, после чего рождается ребёнок, требующий длительного ухода и обучения для успешной адаптации в обществе.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786800" y="3594125"/>
            <a:ext cx="37989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Культурные традиции ухода за потомством отличаются в разных странах, но биологическая роль рождения и воспитания новых поколений остаётся универсальной.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86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74525" y="1383516"/>
            <a:ext cx="4397700" cy="158471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73925" y="3164316"/>
            <a:ext cx="4397700" cy="158471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в условиях разнообразного климата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86" dirty="0"/>
          </a:p>
        </p:txBody>
      </p:sp>
      <p:sp>
        <p:nvSpPr>
          <p:cNvPr id="10" name="Text 2"/>
          <p:cNvSpPr txBox="1"/>
          <p:nvPr/>
        </p:nvSpPr>
        <p:spPr>
          <a:xfrm>
            <a:off x="565750" y="1578575"/>
            <a:ext cx="32088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Весеннее размножение лягушек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Лягушки откладывают икру весной, когда вода прогревается и насыщена кислородом. Именно эти условия обеспечивают успешное развитие икры и выживаемость потомства.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565150" y="3359375"/>
            <a:ext cx="32088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Зимнее размножение пингвинов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Пингвины размножаются в условиях суровой зимы Антарктики, защищая яйца от холода в крепких гнёздах и тесных колониях, что гарантирует продолжение вида.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907" y="1785975"/>
            <a:ext cx="4207986" cy="2573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Воздействие окружающей среды на размножение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стрессоры существенно снижают возможность успешного воспроизводства у многих видов, особенно амфибий и птиц.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отражают прямую зависимость между снижением качества среды и падением численности популяций, указывая на необходимость охраны природы.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WWF и МСОП, 2023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размножения: вызовы и решения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556050" y="1954476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населения увеличивает давление на ресурсы, что требует развития новых методов воспроизводства и рационального использования природных богатств.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86" dirty="0"/>
          </a:p>
        </p:txBody>
      </p:sp>
      <p:sp>
        <p:nvSpPr>
          <p:cNvPr id="10" name="Text 3"/>
          <p:cNvSpPr txBox="1"/>
          <p:nvPr/>
        </p:nvSpPr>
        <p:spPr>
          <a:xfrm>
            <a:off x="4956400" y="1953732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технологии, включающие экстракорпоральное оплодотворение, расширяют возможности сохранения видов и борьбы с бесплодием.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556050" y="3540151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Биотехнологии помогают восстанавливать численность редких животных, но требуют строгого контроля для предотвращения негативного влияния на экосистемы.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4956400" y="3538657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климата и загрязнение остаются серьёзными препятствиями для успешного размножения, нуждающимися в глобальном решении и ответственности.
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4500" y="1784356"/>
            <a:ext cx="3799500" cy="296093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92775"/>
            <a:ext cx="66246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— фундамент жизни на Земле
</a:t>
            </a:r>
            <a:endParaRPr lang="en-US" sz="2812" dirty="0"/>
          </a:p>
        </p:txBody>
      </p:sp>
      <p:sp>
        <p:nvSpPr>
          <p:cNvPr id="7" name="Text 1"/>
          <p:cNvSpPr txBox="1"/>
          <p:nvPr/>
        </p:nvSpPr>
        <p:spPr>
          <a:xfrm>
            <a:off x="565825" y="1757769"/>
            <a:ext cx="40032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Поддержание процессов размножения — ключ к сохранению биоразнообразия и устойчивому развитию природы, требующий синергии науки и ответственного отношения к окружающей среде.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2026-05-08T05:56:53Z</dcterms:created>
  <dcterms:modified xsi:type="dcterms:W3CDTF">2026-05-08T05:56:53Z</dcterms:modified>
</cp:coreProperties>
</file>