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как народ сложились не сразу: их происхождение ищут в археологии, языке и ранних сообщениях.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славян: где, когда и как сформировался народ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происхождение славян восстанавливают «по кусочкам»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ранних славян почти нет собственных письменных текстов, поэтому учёные объединяют археологию, сравнительное языкознание и сведения византийских авторов — например, Прокопия Кесарийского и Иордана. Так обсуждают прародину, время выделения и маршруты расселения.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византийских текстах V–VI веков славянские группы называли «склавинами» и «антами». Это показывает, что они уже действовали достаточно заметно за пределами своих поселений.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Прокопий Кесарийский связывал склавинов с районами к северу от Дуная. Он описывал их как племена, с которыми империи приходилось считаться.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упоминания славян в письменных источниках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Иордан помещал славян на обширной территории между Вислой и Днепром. Эти данные подтверждают масштаб движения, но не отвечают однозначно на вопрос о древнейшем центре формирования.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версии прародины славян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каждой гипотезы опираются на разные группы признаков: археологические ареалы, сходство керамики, топонимику и сообщения античных авторов.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учёные сходятся в одном: славянское ядро, вероятно, формировалось в Восточной и Центральной Европе, но точные границы и сроки остаются спорными.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научных интерпретаций по совокупности данных археологии и сравнительного языкознания (единых дат и цифр нет).
</a:t>
            </a:r>
            <a:endParaRPr lang="en-US" sz="111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условия жизни древних славян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Праславяне жили среди лесов и лесостепей, где легко было чередовать разные занятия. Реки, озёра и болота давали рыбу и ресурсы для быта. Такое окружение поддерживало земледелие и охоту одновременно.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Лесостепь как «хозяйственный коридор»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и заболоченные участки помогали уменьшать угрозы со стороны степных кочевников. Когда вокруг есть естественные преграды, защиту организовать легче. Благодаря этому люди увереннее закреплялись на местах и развивали хозяйство.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степного давления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любой удобный участок определяла близость воды: для питья, рыболовства и хозяйственных нужд. Поэтому поселения часто тяготели к крупным речным системам. Так людям было проще обеспечивать семью и производство.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вода рядом с поселением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213" y="3212188"/>
            <a:ext cx="428400" cy="380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28730"/>
            <a:ext cx="428400" cy="342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4137" y="1686040"/>
            <a:ext cx="428100" cy="428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ранних славян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вырубали и сжигали, затем на очищенной земле несколько лет выращивали зерно. Потом участок истощался, и хозяйство перемещали на новое место.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Подсечно-огневое земледелие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Существовали ремёсла для повседневных нужд: обработка дерева, кости и глины. Для некоторых изделий применяли и металл, но в основном опирались на местные материалы.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ремёсла в быту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Поселения обычно были небольшими, а работа часто выполнялась совместно. Общинный подход упрощал распределение задач и поддерживал связь между соседними хозяйствами.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Общинный труд в небольших поселениях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дополняли охотой и рыбалкой, а также разведением животных. Такие занятия помогали переживать неурожаи и поддерживать устойчивость общины.
</a:t>
            </a:r>
            <a:endParaRPr lang="en-US" sz="1000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Охота, рыболовство и скотоводство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53" y="1477975"/>
            <a:ext cx="4057293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культуры, связанные с ранними славянами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археологических культур помогает видеть развитие и общие черты, но не сводится к одному «главному» памятнику.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Совпадения в планировке поселений и формах предметов позволяют связывать разные комплексы с ранними славянскими общностями, но из-за региональных различий картина остаётся мозаичной.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археологии по типологии поселений, жилищ и керамики (названия культур приняты в научной традиции).
</a:t>
            </a:r>
            <a:endParaRPr lang="en-US" sz="111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главный признак общего происхождения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языки сохраняют общую основу в словах о семье, природе и повседневной жизни. По таким общим словам видно, что в прошлом существовала длительная языковая общность.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 реконструируют существование праславянского языка и длительный процесс его формирования. Развитие языка в большой общности помогает объяснить общие традиции у разных славянских групп.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корни прослеживаются в названиях родства, орудий труда, элементов жилища и природных явлений. Это не просто совпадения: язык обычно меняется медленнее, чем отдельные предметы культуры.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формировались славяне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стадий на основе сочетания лингвистических и историко-археологических представлений.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7763" y="3231228"/>
            <a:ext cx="428400" cy="34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0363" y="3188538"/>
            <a:ext cx="428100" cy="428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6588" y="1686040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73987" y="1709690"/>
            <a:ext cx="428400" cy="380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Соседи славян и их влияние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7775" y="3650727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с балтскими группами отражались в отдельных словах и в общих чертах материальной культуры. Соседство помогало обмениваться навыками, хотя пути взаимодействия могли различаться по регионам.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Контакты с балтами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90225" y="36507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с балто-германским окружением славяне сталкивались с другими народами, включая финно-угорские группы. В пограничных районах происходили взаимные заимствования в хозяйстве и ремёслах.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Сарматы и финно-угорские племена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40645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контакты обеспечивали обмен знаниями: от способов ведения хозяйства до решений бытовых задач. Совместная жизнь на пограничных территориях ускоряла появление новых практик.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на границах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2574000" y="2148226"/>
            <a:ext cx="25437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германским миром контакты шли через торговлю, соприкосновения и военные столкновения. Следы таких взаимодействий заметны в предметах быта и оружии, а также в некоторых обычаях.
</a:t>
            </a:r>
            <a:endParaRPr lang="en-US" sz="1000" dirty="0"/>
          </a:p>
        </p:txBody>
      </p:sp>
      <p:sp>
        <p:nvSpPr>
          <p:cNvPr id="16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германцев и соседних обществ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Жилища и быт древних славян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Дома, построенные рядом с водой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славянских поселений были характерны полуземлянки и деревянные конструкции, а внутри — глиняные печи. Часто дома располагали ближе к рекам и озёрам, чтобы удобно добывать воду, рыбу и местные материалы.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Поселение как единое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 деревне строилась вокруг общего пространства. Помимо жилых помещений были хозяйственные постройки, огороды и места для ремёсел. Для быта использовали простую лепную керамику и предметы из дерева и кости.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славян в VI–VIII веках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не размеры территорий, а именно три ключевых маршрута движения групп славян и расширение их присутствия в разных регионах Европы.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показывает, что расселение шло сразу в нескольких направлениях, а не единым «рывком»: разные группы осваивали разные территории.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направлениям расселения славян в VI–VIII вв. в работах по ранней истории славян; опора на археологические и письменные свидетельства (без указания точных долей).
</a:t>
            </a:r>
            <a:endParaRPr lang="en-US" sz="102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и Великое переселение народов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174050" y="790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V–VII веках границы Римской империи заметно ослабевали, а контроль над провинциями становился менее устойчивым. В таких условиях усилилась подвижность населения и племён на всей территории Европы.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174050" y="496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 век: смещение границ и ослабление крупных держав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174050" y="4260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славяне не «исчезали», а закреплялись в разных регионах, постепенно входя в более широкий европейский исторический процесс. Это проявлялось в смене границ и усложнении культурных связей.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174050" y="3965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VII век и далее: постепенное включение в общую историю Европы
</a:t>
            </a:r>
            <a:endParaRPr lang="en-US" sz="1121" dirty="0"/>
          </a:p>
        </p:txBody>
      </p:sp>
      <p:sp>
        <p:nvSpPr>
          <p:cNvPr id="14" name="Text 6"/>
          <p:cNvSpPr txBox="1"/>
          <p:nvPr/>
        </p:nvSpPr>
        <p:spPr>
          <a:xfrm>
            <a:off x="4174050" y="31035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группы переходили в новые области, основывали поселения и постепенно расширяли свое присутствие. Их связи с местными сообществами менялись от соседства до смешения и совместного проживания.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4174050" y="28091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VI–VII века: расселение славян и освоение новых земель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174050" y="1947000"/>
            <a:ext cx="4770900" cy="3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гуннов, аваров и других групп изменило политическую карту континента. На одних территориях усиливалось давление на местных жителей, на других открывались «окна» для расселения.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4174050" y="1652650"/>
            <a:ext cx="47709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V — VI век: новые волны перемещений племён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524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VI–VII веках отдельные славянские группы переходили через Дунай, расселялись на Балканах и вступали в контакты с местным населением. Эти перемещения сопровождались участием в столкновениях, включая осады византийских городов.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60000"/>
            <a:ext cx="82593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на Балканах и в Византии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6212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Балканское направление считалось одним из наиболее значимых этапов: оно влияло на культурные связи и политические отношения в регионе. Расселение здесь происходило на фоне конкуренции держав и постоянных перемен границ.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68925" y="2161400"/>
            <a:ext cx="2406300" cy="24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часть групп стала основой будущих южнославянских народов. Историки связывают этот процесс с длительным взаимодействием, где традиции разных сообществ смешивались и менялись во времени.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35800" y="1563818"/>
            <a:ext cx="4348200" cy="2615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подтверждает родство славян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1477975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разные признаки, которые не доказывают родство по отдельности, но вместе создают цельную картину общих истоков. Используются данные языка, культуры и географии.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683125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лингвистических, археологических и географических данных помогает различать общие истоки и отдельные заимствования. Это снижает риск неверных выводов.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435800" y="4358700"/>
            <a:ext cx="4348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5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сведения по славянским языкам и раннеславянским археологическим материалам из учебных и научно-популярных обзоров.
</a:t>
            </a:r>
            <a:endParaRPr lang="en-US" sz="111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IX–X векам оформлялись три крупные ветви: западные, восточные и южные славяне. Разные направления развития усиливали различия из‑за расстояния, общения с соседями и отличий в политической ситуации.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славяне чаще взаимодействовали с центрами латинского христианства и государствами Западной Европы. Эти связи влияли на традиции управления, письменность и часть культурных практик, при том что язык сохранял общую основу.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ветви славян к IX–X векам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славяне жили в условиях постоянных контактов с Византией и Балканским регионом. Поэтому различия проявлялись сильнее в религии и отдельных обычаях, тогда как многие элементы древней культуры продолжали сохраняться.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славяне развивались в более широком пространстве Восточной Европы. Здесь заметнее были связи с разными народами и торговыми путями, что отражалось на ремёслах, хозяйстве и культурных заимствованиях.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ошибки о происхождении славян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750" y="2001176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«едином племени» и одной дате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считать, что славяне возникли из одного маленького племени и сразу стали единой группой. История народа складывается постепенно: менялись языковые формы, хозяйство и связи между разными общностями.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376750" y="3452400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«единственной прародине» без споров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нельзя утверждать, что у славян была только одна прародина без альтернативных версий. Исследователи сопоставляют археологию, язык и сообщения авторов, поэтому выводы часто остаются спорными и уточняются со временем.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знаний о древних славянах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славянские тексты сохранились плохо, поэтому ученые особенно внимательно работают с находками, языковыми параллелями и названиями мест.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ответы редко дает один источник. Наиболее надежные реконструкции получаются при совпадении данных из разных областей исследования.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методов исследования происхождения славян: археология, языкознание, письменные сообщения, этнография и топонимика (учебные и научно-популярные обзоры).
</a:t>
            </a:r>
            <a:endParaRPr lang="en-US" sz="103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7912" y="3188538"/>
            <a:ext cx="428100" cy="428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90213" y="3212188"/>
            <a:ext cx="428400" cy="380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406438" y="1728730"/>
            <a:ext cx="428400" cy="3427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73987" y="1728730"/>
            <a:ext cx="428400" cy="34272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современной науки
</a:t>
            </a:r>
            <a:endParaRPr lang="en-US" sz="2800" dirty="0"/>
          </a:p>
        </p:txBody>
      </p:sp>
      <p:sp>
        <p:nvSpPr>
          <p:cNvPr id="14" name="Text 2"/>
          <p:cNvSpPr txBox="1"/>
          <p:nvPr/>
        </p:nvSpPr>
        <p:spPr>
          <a:xfrm>
            <a:off x="115776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наука связывает происхождение славян с регионами Восточной и Центральной Европы. Важную роль играло длительное развитие близких древних общностей, а не единичное событие или «точка старта».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167058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и Центральная Европа как пространство формирования
</a:t>
            </a:r>
            <a:endParaRPr lang="en-US" sz="1048" dirty="0"/>
          </a:p>
        </p:txBody>
      </p:sp>
      <p:sp>
        <p:nvSpPr>
          <p:cNvPr id="16" name="Text 4"/>
          <p:cNvSpPr txBox="1"/>
          <p:nvPr/>
        </p:nvSpPr>
        <p:spPr>
          <a:xfrm>
            <a:off x="3990213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славян понималась как постепенная: происходили контакты, перемещения групп, изменения в хозяйстве и культуре. Поэтому картина раннего периода всегда остается многофакторной и требует внимательного сопоставления данных.
</a:t>
            </a:r>
            <a:endParaRPr lang="en-US" sz="936" dirty="0"/>
          </a:p>
        </p:txBody>
      </p:sp>
      <p:sp>
        <p:nvSpPr>
          <p:cNvPr id="17" name="Text 5"/>
          <p:cNvSpPr txBox="1"/>
          <p:nvPr/>
        </p:nvSpPr>
        <p:spPr>
          <a:xfrm>
            <a:off x="4503037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Накопительный характер формирования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5406438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точной прародины и деталей ранней истории обсуждаются и сегодня. Ученые уточняют версии, проверяя их археологическими находками, лингвистическими закономерностями и письменными свидетельствами.
</a:t>
            </a:r>
            <a:endParaRPr lang="en-US" sz="1000" dirty="0"/>
          </a:p>
        </p:txBody>
      </p:sp>
      <p:sp>
        <p:nvSpPr>
          <p:cNvPr id="19" name="Text 7"/>
          <p:cNvSpPr txBox="1"/>
          <p:nvPr/>
        </p:nvSpPr>
        <p:spPr>
          <a:xfrm>
            <a:off x="591926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продолжаются, но опираются на факты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2573987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оформлялись как крупный народ благодаря длительному развитию общего языка. Сходство проявлялось в словаре повседневности, хозяйственных занятиях и некоторых традициях, которые хорошо узнаются в материалах разных направлений.
</a:t>
            </a:r>
            <a:endParaRPr lang="en-US" sz="945" dirty="0"/>
          </a:p>
        </p:txBody>
      </p:sp>
      <p:sp>
        <p:nvSpPr>
          <p:cNvPr id="21" name="Text 9"/>
          <p:cNvSpPr txBox="1"/>
          <p:nvPr/>
        </p:nvSpPr>
        <p:spPr>
          <a:xfrm>
            <a:off x="3086813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язык и сходные культурные практики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происхождения славян показывает, как из родственных общностей постепенно складываются большие народы и языковые связи. Она помогает понять родство славянских языков и ценность разных типов источников.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2026-05-12T17:44:41Z</dcterms:created>
  <dcterms:modified xsi:type="dcterms:W3CDTF">2026-05-12T17:44:41Z</dcterms:modified>
</cp:coreProperties>
</file>