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84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в Северной Америке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изменила США и Канаду.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Канаде рано соединились университеты, военные заказы, частные инвестиции и крупный рынок. Это сделало регион лидером цифровизации, автоматизации, космоса и биотехнологий.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318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Северная Америка стала центром НТР
</a:t>
            </a:r>
            <a:endParaRPr lang="en-US" sz="2318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год началась новая эпоха миниатюрной электроники и быстрого роста вычислительной техники.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Bell Labs, история транзистора; общепринятая дата изобретения транзистора в 1947 году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
</a:t>
            </a:r>
            <a:pPr algn="ctr" indent="0" marL="0">
              <a:lnSpc>
                <a:spcPct val="100000"/>
              </a:lnSpc>
              <a:buNone/>
            </a:pPr>
            <a:r>
              <a:rPr lang="en-US" sz="1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создания транзистора в Bell Labs, который открыл путь к микрочипам и персональным компьютерам.
</a:t>
            </a:r>
            <a:endParaRPr lang="en-US" sz="3649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проявилась НТР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импульсы НТР связаны с 1940-ми годами, когда военные исследования резко ускорили развитие электроники, связи и вычислений. Научные разработки всё быстрее переходили в практику.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кластеры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1990–2010-х НТР вошла в фазу Интернета, мобильной связи и биотехнологий. Главные научные кластеры закрепились в США и Канаде, особенно в университетских и индустриальных центрах.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1980-х начался цифровой этап: персональные компьютеры, программное обеспечение и телекоммуникации стали основой новой экономики и повседневной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1950–1970-х годах процесс усилился: росли государственные программы, расширялись лаборатории, а крупные компании вкладывали средства в исследования и инженерные кадры.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технологического рывка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67525" y="1953950"/>
            <a:ext cx="2488800" cy="10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природные ресурсы и крупный внутренний рынок создали прочную экономическую базу для экспериментов, масштабного производства и быстрого внедрения новых технологий.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31225" y="1953950"/>
            <a:ext cx="2488800" cy="10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Синергия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Северная Америка получила редкое сочетание: знания, деньги, кадры и спрос действовали вместе, превращая научный результат в массовый продукт.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49375" y="1953950"/>
            <a:ext cx="2488800" cy="10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университетское образование подготовило инженеров, физиков, программистов и биологов, без которых научные идеи не могли бы перейти в промышленность.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808588" y="3660675"/>
            <a:ext cx="2488800" cy="10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исследовательские центры создали среду для открытий, а оборонный спрос ускорил работу над электроникой, связью, авиацией и космической техникой.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26738" y="3660675"/>
            <a:ext cx="2488800" cy="10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капиталовложений позволил финансировать дорогие исследования, лаборатории, испытательные центры и долгие научные проекты с неопределённым результатом.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вызовы превращались в институты развития и технологические результаты.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→ механизмы → последствия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659" y="1946450"/>
            <a:ext cx="261900" cy="26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350" y="1946465"/>
            <a:ext cx="261900" cy="26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025" y="1946465"/>
            <a:ext cx="261900" cy="26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1069" y="1946465"/>
            <a:ext cx="229162" cy="26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оборонных программ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1527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заказ
</a:t>
            </a:r>
            <a:pPr algn="l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стало главным заказчиком сложных разработок: оно финансировало рискованные проекты, которые были слишком дорогими или долгими для одного частного бизнеса.
</a:t>
            </a:r>
            <a:endParaRPr lang="en-US" sz="1136" dirty="0"/>
          </a:p>
        </p:txBody>
      </p:sp>
      <p:sp>
        <p:nvSpPr>
          <p:cNvPr id="13" name="Text 2"/>
          <p:cNvSpPr txBox="1"/>
          <p:nvPr/>
        </p:nvSpPr>
        <p:spPr>
          <a:xfrm>
            <a:off x="278695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важную роль сыграли DARPA, Национальный научный фонд и NASA: эти структуры поддерживали исследования, кадры и прикладные технологии с высоким научным риском.
</a:t>
            </a:r>
            <a:endParaRPr lang="en-US" sz="1110" dirty="0"/>
          </a:p>
        </p:txBody>
      </p:sp>
      <p:sp>
        <p:nvSpPr>
          <p:cNvPr id="14" name="Text 3"/>
          <p:cNvSpPr txBox="1"/>
          <p:nvPr/>
        </p:nvSpPr>
        <p:spPr>
          <a:xfrm>
            <a:off x="485862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Оборонный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программы ускорили микроэлектронику, спутниковую связь и компьютерные сети, потому что армии требовались быстрые расчёты, надёжная связь и точное управление.
</a:t>
            </a:r>
            <a:endParaRPr lang="en-US" sz="1109" dirty="0"/>
          </a:p>
        </p:txBody>
      </p:sp>
      <p:sp>
        <p:nvSpPr>
          <p:cNvPr id="15" name="Text 4"/>
          <p:cNvSpPr txBox="1"/>
          <p:nvPr/>
        </p:nvSpPr>
        <p:spPr>
          <a:xfrm>
            <a:off x="693030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государственные программы и участие в североамериканских проектах помогли включить университеты и промышленность в общие исследовательские цепочки.
</a:t>
            </a:r>
            <a:endParaRPr lang="en-US" sz="1109" dirty="0"/>
          </a:p>
        </p:txBody>
      </p:sp>
      <p:sp>
        <p:nvSpPr>
          <p:cNvPr id="16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825" y="922260"/>
            <a:ext cx="3961800" cy="367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5750"/>
            <a:ext cx="72612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 двигатель технологий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4688" y="153000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 требовало новых материалов, точной механики и надёжной электроники. Эти решения затем переходили в авиацию, приборостроение и другие отрасли.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4688" y="409745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программы стали символом престижа и научной мощи США, а также наглядным примером того, как фундаментальная наука работает на общество.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4688" y="3241633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импульс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ускорила создание ракет, систем управления и вычислительной техники, потому что военное превосходство зависело от скорости и точности инженерных решений.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4688" y="2385817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сделали возможными связь, навигацию и метеорологические наблюдения, то есть технологии, которые постепенно вошли в повседневную жизнь миллионов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транзистора к микрочипу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7075" y="153000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элемент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Транзистор, созданный в Bell Labs в 1947 году, заменил громоздкие электронные лампы и сделал возможной компактную, более надёжную и экономичную аппаратуру.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7075" y="409745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кластер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превратилась в центр полупроводников, телекоммуникаций и цифровой обработки данных, где технологии быстро переходили от лаборатории к рынку.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7075" y="3241633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Процессорная эра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микропроцессоров вывело электронику на новый уровень: вычислительная мощность стала доступнее для бизнеса, науки и повседневных устройств.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7075" y="2385817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схемы объединили множество деталей в одном кристалле, резко сократив размеры устройств и ускорив рост вычислительной техники.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ЭВМ, сети и цифровая связь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433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ЭВМ сначала использовались для сложных расчётов в армии, науке и крупном бизнесе, где скорость обработки данных давала прямое преимущество в управлении и планировании.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7534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сети и программное обеспечение, которые связали университеты, компании и государственные структуры, ускорив обмен знаниями и совместную работу над проектами.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072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базе выросли интернет-сервисы, цифровые платформы и информационная экономика, где основную ценность создают данные, алгоритмы и быстрый доступ к 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875" y="1371266"/>
            <a:ext cx="411000" cy="3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098" y="1330166"/>
            <a:ext cx="411000" cy="41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3050" y="3235166"/>
            <a:ext cx="411000" cy="41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3561" y="1352999"/>
            <a:ext cx="411000" cy="3653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авиации и космоса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1012308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60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Реактивная авиация в США и Канаде развивалась вместе с аэродинамикой, испытательными центрами и новыми материалами. Это сделало самолёты быстрее, экономичнее и безопаснее на дальних маршрутах.
</a:t>
            </a:r>
            <a:endParaRPr lang="en-US" sz="867" dirty="0"/>
          </a:p>
        </p:txBody>
      </p:sp>
      <p:sp>
        <p:nvSpPr>
          <p:cNvPr id="18" name="Text 3"/>
          <p:cNvSpPr txBox="1"/>
          <p:nvPr/>
        </p:nvSpPr>
        <p:spPr>
          <a:xfrm>
            <a:off x="3647051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орбита
</a:t>
            </a:r>
            <a:pPr algn="l" indent="0" marL="0">
              <a:lnSpc>
                <a:spcPct val="100000"/>
              </a:lnSpc>
              <a:buNone/>
            </a:pPr>
            <a:r>
              <a:rPr lang="en-US" sz="60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программы превратили орбиту в новую лабораторию науки и техники. Спутники обеспечили связь, навигацию и наблюдение, а также ускорили развитие вычислительных систем.
</a:t>
            </a:r>
            <a:endParaRPr lang="en-US" sz="867" dirty="0"/>
          </a:p>
        </p:txBody>
      </p:sp>
      <p:sp>
        <p:nvSpPr>
          <p:cNvPr id="19" name="Text 4"/>
          <p:cNvSpPr txBox="1"/>
          <p:nvPr/>
        </p:nvSpPr>
        <p:spPr>
          <a:xfrm>
            <a:off x="2328483" y="3798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0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полётов стала отдельным направлением исследований: от систем управления до контроля погоды и навигации. Именно здесь наука напрямую влияла на повседневную транспортную практику.
</a:t>
            </a:r>
            <a:endParaRPr lang="en-US" sz="865" dirty="0"/>
          </a:p>
        </p:txBody>
      </p:sp>
      <p:sp>
        <p:nvSpPr>
          <p:cNvPr id="20" name="Text 5"/>
          <p:cNvSpPr txBox="1"/>
          <p:nvPr/>
        </p:nvSpPr>
        <p:spPr>
          <a:xfrm>
            <a:off x="6279514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композиты, теплостойкие покрытия и точные приборы стали основой высокотехнологичного авиастроения. Здесь особенно важны были инженерные расчёты, испытания и постоянное совершенствование конструкции.
</a:t>
            </a:r>
            <a:endParaRPr lang="en-US" sz="8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0950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1940–1950-е: старт атомной энергетики
</a:t>
            </a:r>
            <a:pPr algn="l" indent="0" marL="0">
              <a:lnSpc>
                <a:spcPct val="100000"/>
              </a:lnSpc>
              <a:buNone/>
            </a:pPr>
            <a:r>
              <a:rPr lang="en-US" sz="453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атомные электростанции появились как символ технического превосходства и источника мощной базовой энергии. Их создание поддерживали государство, наука и оборонные исследования.
</a:t>
            </a:r>
            <a:endParaRPr lang="en-US" sz="906" dirty="0"/>
          </a:p>
        </p:txBody>
      </p:sp>
      <p:sp>
        <p:nvSpPr>
          <p:cNvPr id="7" name="Text 1"/>
          <p:cNvSpPr txBox="1"/>
          <p:nvPr/>
        </p:nvSpPr>
        <p:spPr>
          <a:xfrm>
            <a:off x="3579925" y="1380125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1960–1970-е: энергетическая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21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1960–1970-х годах расширялись нефте- и газопроводы, строились крупные энергетические сети, а одновременно усилилось внимание к безопасности реакторов и к экологическим последствиям промышленного роста.
</a:t>
            </a:r>
            <a:endParaRPr lang="en-US" sz="843" dirty="0"/>
          </a:p>
        </p:txBody>
      </p:sp>
      <p:sp>
        <p:nvSpPr>
          <p:cNvPr id="8" name="Text 2"/>
          <p:cNvSpPr txBox="1"/>
          <p:nvPr/>
        </p:nvSpPr>
        <p:spPr>
          <a:xfrm>
            <a:off x="6101475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и далее: поиск новых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52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XX века на первый план вышли энергосбережение, альтернативные источники и более строгий контроль выбросов. Энергетика стала сочетать традиционные мощности и поиск устойчивых решений.
</a:t>
            </a:r>
            <a:endParaRPr lang="en-US" sz="905" dirty="0"/>
          </a:p>
        </p:txBody>
      </p:sp>
      <p:sp>
        <p:nvSpPr>
          <p:cNvPr id="9" name="Text 3"/>
          <p:cNvSpPr txBox="1"/>
          <p:nvPr/>
        </p:nvSpPr>
        <p:spPr>
          <a:xfrm>
            <a:off x="8819075" y="4822025"/>
            <a:ext cx="2256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27800" y="356000"/>
            <a:ext cx="6796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энергетики НТР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изменила не только темпы выпуска, но и саму организацию труда: предприятие стало зависеть от программ, датчиков и точной настройки оборудования.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массово распространились системы контроля и станки с числовым управлением; именно они быстрее всего подняли точность, скорость и повторяемость выпуска.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развитии промышленной автоматизации в США и Канаде, вторая половина XX века
</a:t>
            </a:r>
            <a:endParaRPr lang="en-US" sz="1158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825" y="922260"/>
            <a:ext cx="3961800" cy="367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5750"/>
            <a:ext cx="72612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биотехнологий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4688" y="153000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Рекомбинантная ДНК открыла путь к созданию лекарств и диагностических тестов нового поколения. Североамериканские лаборатории быстро соединили фундаментальную генетику с практическими медицинскими задачами.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674688" y="4097450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и 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Биомедицинские стартапы привнесли в отрасль гибкость и быстрый обмен идеями. Они стали важным звеном между университетскими открытиями, инвестициями и массовым применением технологий.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4688" y="3241633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диагностика стала точнее благодаря скринингу, молекулярным анализам и новым методам визуализации. Это повысило раннее выявление заболеваний и качество лечения.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4688" y="2385817"/>
            <a:ext cx="4203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клиники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Фармацевтические компании и университетские клиники вместе ускорили разработку вакцин, гормональных препаратов и таргетных терапий. Такой союз науки и рынка стал характерной чертой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университетов, лабораторий и корпораций превращала идеи в продукты. Таблица показывает, какие институты играли разные роли в этом процессе.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 и бизнеса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обеспечивало не одно открытие, а постоянное сотрудничество науки, образования и бизнеса при поддержке патентов, грантов и корпоративных исследований.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о Bell Labs, MIT и Stanford University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экономические эффекты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 труда был связан с автоматизацией, компьютеризацией и более точным управлением производством. Предприятия выпускали больше продукции при меньших затратах времени и ресурсов.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лидерство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укрепила позиции в мировой конкуренции, потому что смогла быстро превращать открытия в коммерческие продукты, услуги и экспортные технологии.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Менялась структура занятости: рос спрос на инженеров, программистов, аналитиков и исследователей, а доля рутинного промышленного труда постепенно сокращалась.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отрасли, где главным капиталом стали знания и исследования: электроника, программное обеспечение, телекоммуникации, биомедицина и аэрокосмический комплекс.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НТР усилило крупнейшие научно-технологические узлы, где рядом с университетами и компаниями концентрировались инвестиции, кадры и венчурный капитал.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география экономики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стали территории с сильной наукой и сервисной экономикой; старые индустриальные районы уступили позиции более гибким инновационным центрам.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распределению высокотехнологичных кластеров в США и Канаде, конец XX — начало XXI века
</a:t>
            </a:r>
            <a:endParaRPr lang="en-US" sz="1158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научно-технической революции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7075" y="153000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быт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Компьютеры, смартфоны и интернет сделали доступ к информации мгновенным. Повседневные привычки изменились: работа, общение, покупки и обучение всё чаще перешли в цифровую среду.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7075" y="409745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без 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колледжи получили новую задачу: не просто передавать знания, а формировать способность быстро адаптироваться, искать информацию и осваивать новые области.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7075" y="3241633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труда выросла ценность квалификации, умения учиться и работать с новыми инструментами. Всё меньше профессий оставались неизменными на протяжении всей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7075" y="2385817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техника и системы навигации стали массовыми и заметно повысили качество жизни. Технологии перестали быть уделом специалистов и вошли в обычный домашний и городской уклад.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НТР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11632" y="3739825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рост усилил разрыв между теми, кто владеет доступом к знаниям и цифровым сервисам, и теми, кто не успевает за изменениями или не имеет нужных ресурсов.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968532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Биоинженерия, искусственный интеллект и цифровая зависимость подняли новые этические вопросы и увеличили уязвимость к сбоям, утечкам данных и кибератакам.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49565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промышленность породили загрязнение, рост отходов и давление на природные ресурсы. В ответ усилились экологические движения и государственный контроль.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530599" y="3741900"/>
            <a:ext cx="18795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перенос части производства сократили спрос на ряд рутинных профессий. Это потребовало переквалификации работников и более гибкой социальной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760" y="377691"/>
            <a:ext cx="2601600" cy="1806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31150" y="3608008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в Северной Америке показала, что наука становится силой развития, когда её поддерживают рынок, государство и крупные компании. Но вместе с прогрессом приходят новые неравенства и ответственность.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836800" y="2402183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2026-07-27T02:46:14Z</dcterms:created>
  <dcterms:modified xsi:type="dcterms:W3CDTF">2026-07-27T02:46:14Z</dcterms:modified>
</cp:coreProperties>
</file>