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jpeg"/><Relationship Id="rId5" Type="http://schemas.openxmlformats.org/officeDocument/2006/relationships/image" Target="../media/image-3-5.jpeg"/><Relationship Id="rId6" Type="http://schemas.openxmlformats.org/officeDocument/2006/relationships/image" Target="../media/image-3-6.jpe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image" Target="../media/image-4-9.png"/><Relationship Id="rId10" Type="http://schemas.openxmlformats.org/officeDocument/2006/relationships/image" Target="../media/image-4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jpe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jpeg"/><Relationship Id="rId8" Type="http://schemas.openxmlformats.org/officeDocument/2006/relationships/image" Target="../media/image-1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image" Target="../media/image-20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8725" y="486223"/>
            <a:ext cx="8731800" cy="438295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91325" y="1116725"/>
            <a:ext cx="4058700" cy="127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Брюхоногие моллюски: Введение, ключевые темы и актуальность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1442950" y="2852525"/>
            <a:ext cx="4058700" cy="127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Брюхоногие — более 100 000 видов с раковиной и специализированными органами чувств.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208725" y="235275"/>
            <a:ext cx="4219800" cy="13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09350" y="787013"/>
            <a:ext cx="4177800" cy="296607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31038" y="785650"/>
            <a:ext cx="3789300" cy="111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Происхождение and эволюция брюхоногих моллюсков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1547825" y="2989950"/>
            <a:ext cx="3968700" cy="13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Брюхоногие моллюски появились свыше 500 миллионов лет назад. Их приспособление к разным средам и развитие спиральной раковины обеспечили успешное распространение и разнообразие видов.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41694" y="600901"/>
            <a:ext cx="1904100" cy="138158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28150" y="2055153"/>
            <a:ext cx="1904100" cy="138158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41912" y="3554828"/>
            <a:ext cx="1904100" cy="1381588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321650" y="546725"/>
            <a:ext cx="5409300" cy="77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черты строения брюхоногих моллюсков
</a:t>
            </a:r>
            <a:endParaRPr lang="en-US" sz="2246" dirty="0"/>
          </a:p>
        </p:txBody>
      </p:sp>
      <p:sp>
        <p:nvSpPr>
          <p:cNvPr id="11" name="Text 2"/>
          <p:cNvSpPr txBox="1"/>
          <p:nvPr/>
        </p:nvSpPr>
        <p:spPr>
          <a:xfrm>
            <a:off x="332750" y="1823150"/>
            <a:ext cx="4972200" cy="81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Голова с органами чувств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Голова содержит щупальца с осязательными рецепторами и часто глаза, а рот оборудован радулой — твёрдой роговой тёркой для питания.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332750" y="2864150"/>
            <a:ext cx="4972200" cy="81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Туловище с внутренними органами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органы — сердце, кишечник и половая система — сосредоточены в туловище, обеспечивая жизненно важные функции.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332750" y="3925600"/>
            <a:ext cx="4972200" cy="77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Защитная спиральная раковина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Раковина, как правило, спирально закручена и покрывает мягкие части тела, защищая моллюска от врагов и повреждений.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0352" y="1804716"/>
            <a:ext cx="271200" cy="24106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467846" y="2067176"/>
            <a:ext cx="195113" cy="2838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683512" y="2346874"/>
            <a:ext cx="248325" cy="2838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718975" y="3539100"/>
            <a:ext cx="271200" cy="2712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13" name="Text 1"/>
          <p:cNvSpPr txBox="1"/>
          <p:nvPr/>
        </p:nvSpPr>
        <p:spPr>
          <a:xfrm>
            <a:off x="365050" y="628050"/>
            <a:ext cx="6565800" cy="79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Среда обитания брюхоногих моллюсков
</a:t>
            </a:r>
            <a:endParaRPr lang="en-US" sz="2246" dirty="0"/>
          </a:p>
        </p:txBody>
      </p:sp>
      <p:sp>
        <p:nvSpPr>
          <p:cNvPr id="14" name="Text 2"/>
          <p:cNvSpPr txBox="1"/>
          <p:nvPr/>
        </p:nvSpPr>
        <p:spPr>
          <a:xfrm>
            <a:off x="492413" y="1783200"/>
            <a:ext cx="1870500" cy="8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Морская среда
</a:t>
            </a:r>
            <a:pPr algn="l" indent="0" marL="0">
              <a:lnSpc>
                <a:spcPct val="115000"/>
              </a:lnSpc>
              <a:buNone/>
            </a:pPr>
            <a:r>
              <a:rPr lang="en-US" sz="6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видов обитает в морях на разной глубине, адаптируясь к солёной воде и различным условиям.
</a:t>
            </a:r>
            <a:endParaRPr lang="en-US" sz="850" dirty="0"/>
          </a:p>
        </p:txBody>
      </p:sp>
      <p:sp>
        <p:nvSpPr>
          <p:cNvPr id="15" name="Text 3"/>
          <p:cNvSpPr txBox="1"/>
          <p:nvPr/>
        </p:nvSpPr>
        <p:spPr>
          <a:xfrm>
            <a:off x="2773900" y="2067175"/>
            <a:ext cx="1838400" cy="8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Пресноводные водоёмы
</a:t>
            </a:r>
            <a:pPr algn="l" indent="0" marL="0">
              <a:lnSpc>
                <a:spcPct val="115000"/>
              </a:lnSpc>
              <a:buNone/>
            </a:pPr>
            <a:r>
              <a:rPr lang="en-US" sz="6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брюхоногие живут в озёрах и реках, где питаются водорослями и мелкой органикой.
</a:t>
            </a:r>
            <a:endParaRPr lang="en-US" sz="850" dirty="0"/>
          </a:p>
        </p:txBody>
      </p:sp>
      <p:sp>
        <p:nvSpPr>
          <p:cNvPr id="16" name="Text 4"/>
          <p:cNvSpPr txBox="1"/>
          <p:nvPr/>
        </p:nvSpPr>
        <p:spPr>
          <a:xfrm>
            <a:off x="5016100" y="2346875"/>
            <a:ext cx="1838400" cy="8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Сухопутные местообитания
</a:t>
            </a:r>
            <a:pPr algn="l" indent="0" marL="0">
              <a:lnSpc>
                <a:spcPct val="115000"/>
              </a:lnSpc>
              <a:buNone/>
            </a:pPr>
            <a:r>
              <a:rPr lang="en-US" sz="6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Сухопутные виды способны выдерживать пересыхание, обитают в лесах и садах, используя специализированные адаптации.
</a:t>
            </a:r>
            <a:endParaRPr lang="en-US" sz="850" dirty="0"/>
          </a:p>
        </p:txBody>
      </p:sp>
      <p:sp>
        <p:nvSpPr>
          <p:cNvPr id="17" name="Text 5"/>
          <p:cNvSpPr txBox="1"/>
          <p:nvPr/>
        </p:nvSpPr>
        <p:spPr>
          <a:xfrm>
            <a:off x="7063000" y="3532800"/>
            <a:ext cx="1838400" cy="8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Переходные зоны
</a:t>
            </a:r>
            <a:pPr algn="l" indent="0" marL="0">
              <a:lnSpc>
                <a:spcPct val="115000"/>
              </a:lnSpc>
              <a:buNone/>
            </a:pPr>
            <a:r>
              <a:rPr lang="en-US" sz="6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виды обитают на берегах или влажных местах, где соединяются водная и наземная среды.
</a:t>
            </a:r>
            <a:endParaRPr lang="en-US" sz="8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706438" y="2091975"/>
            <a:ext cx="52515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Размеры варьируются от крошечных 1–2 мм у зубовиков до внушительных 30 см у африканских ахатин.
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706438" y="2679328"/>
            <a:ext cx="52515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Раковины различаются формой: плоские, конические, яйцевидные и цилиндрические встречаются у разных видов.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2786050" y="3682975"/>
            <a:ext cx="52515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окраски колеблется от однотонных до ярко-полосатых и пёстрых узоров, влияя на маскировку.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2786050" y="4270328"/>
            <a:ext cx="52515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и цвет помогают улиткам выживать, скрываясь от хищников и успешно адаптируясь к среде.
</a:t>
            </a:r>
            <a:endParaRPr lang="en-US" sz="900" dirty="0"/>
          </a:p>
        </p:txBody>
      </p:sp>
      <p:sp>
        <p:nvSpPr>
          <p:cNvPr id="11" name="Text 5"/>
          <p:cNvSpPr txBox="1"/>
          <p:nvPr/>
        </p:nvSpPr>
        <p:spPr>
          <a:xfrm>
            <a:off x="205000" y="418300"/>
            <a:ext cx="5361900" cy="101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Многообразие форм и размеров брюхоногих
</a:t>
            </a:r>
            <a:endParaRPr lang="en-US" sz="2246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85600" y="1223080"/>
            <a:ext cx="4290000" cy="306249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7950" y="777075"/>
            <a:ext cx="4098600" cy="124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Классификация: основные отряды брюхоногих моллюсков
</a:t>
            </a:r>
            <a:endParaRPr lang="en-US" sz="2246" dirty="0"/>
          </a:p>
        </p:txBody>
      </p:sp>
      <p:sp>
        <p:nvSpPr>
          <p:cNvPr id="6" name="Text 1"/>
          <p:cNvSpPr txBox="1"/>
          <p:nvPr/>
        </p:nvSpPr>
        <p:spPr>
          <a:xfrm>
            <a:off x="417950" y="2268350"/>
            <a:ext cx="4098600" cy="90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Морские брюхоногие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морским отрядам относятся такие как морской уш и литорина, отличающиеся специализированными адаптациями к солёной воде и высокой подвижностью.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17950" y="3495822"/>
            <a:ext cx="4098600" cy="90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Пресноводные и сухопутные виды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пресноводных обитают прудовик и катушка, а среди сухопутных широко известны виноградная улитка и аурикула, каждый отряд отличается строением и образом жизни.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06425" y="2129425"/>
            <a:ext cx="53736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Раковина состоит из трёх слоёв: органический наружный слой, кальцитовый средний и внутренний перламутровый, обеспечивающих прочность и защиту.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33375" y="640150"/>
            <a:ext cx="8469300" cy="112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и особенности раковины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706425" y="2962850"/>
            <a:ext cx="53736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раковины варьируется от конической до дисковидной; количество и направление завитков уникальны для каждого вида.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706425" y="3796275"/>
            <a:ext cx="53736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моллюски, например слизни, утратили или сильно редуцировали раковину, что связано с образом жизни и защитными стратегиями.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81445" y="1806525"/>
            <a:ext cx="3953210" cy="26577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4775" y="1954775"/>
            <a:ext cx="36672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Среда обитания существенно влияет на биологическое разнообразие брюхоногих и их адаптации к условиям.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33375" y="690575"/>
            <a:ext cx="84693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5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Численное соотношение видов по средам обитания
</a:t>
            </a:r>
            <a:endParaRPr lang="en-US" sz="2555" dirty="0"/>
          </a:p>
        </p:txBody>
      </p:sp>
      <p:sp>
        <p:nvSpPr>
          <p:cNvPr id="8" name="Text 2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404775" y="3193025"/>
            <a:ext cx="36672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Морские виды преобладают по количеству, но пресноводные и сухопутные демонстрируют высокую специализацию.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575250" y="1421550"/>
            <a:ext cx="3808800" cy="1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моллюсков, 2023
</a:t>
            </a:r>
            <a:endParaRPr lang="en-US" sz="6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09350" y="787013"/>
            <a:ext cx="4177800" cy="296607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73738" y="392900"/>
            <a:ext cx="3789300" cy="111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Передвижение и опорные системы брюхоногих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34125" y="2763946"/>
            <a:ext cx="4177800" cy="7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обеспечивается мускульными сокращениями подошвы ноги и выделением слизи, которая облегчает скольжение по поверхностям.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34125" y="3605321"/>
            <a:ext cx="4177800" cy="7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Сухопутные улитки имеют развитый слизистый слой для защиты и передвижения по твёрдым земным поверхностям без внутреннего скелета.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2560150" y="2163425"/>
            <a:ext cx="5769300" cy="5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Пищеварительная система сквозного типа начинается ротовой полостью с роговой тёркой — радулой, используемой для соскребания пищи.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2560150" y="2808678"/>
            <a:ext cx="5769300" cy="5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брюхоногих являются травоядными, потребляя водоросли, растения и органический детрит.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2560150" y="3453929"/>
            <a:ext cx="5769300" cy="5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виды плотоядные или падальщики, регулируя экологическое равновесие в своих средах.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2560150" y="4099179"/>
            <a:ext cx="5769300" cy="5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Например, прудовики предпочитают водоросли, а виноградные улитки питаются огородными растениями.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211575" y="451649"/>
            <a:ext cx="5625300" cy="95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Пищеварительная система и питание
</a:t>
            </a:r>
            <a:endParaRPr lang="en-US" sz="2246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58750" y="423125"/>
            <a:ext cx="4186200" cy="10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Органы дыхания: жабры и лёгкие брюхоногих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73413" y="2897975"/>
            <a:ext cx="55581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Наземные брюхоногие дышат через лёгочную полость, которая связана с атмосферой дыхательным отверстием, адаптированной к восприятию кислорода из воздуха для успешного обитания на суше.
</a:t>
            </a:r>
            <a:endParaRPr lang="en-US" sz="1025" dirty="0"/>
          </a:p>
        </p:txBody>
      </p:sp>
      <p:sp>
        <p:nvSpPr>
          <p:cNvPr id="9" name="Text 2"/>
          <p:cNvSpPr txBox="1"/>
          <p:nvPr/>
        </p:nvSpPr>
        <p:spPr>
          <a:xfrm>
            <a:off x="1991387" y="1885050"/>
            <a:ext cx="55581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водных брюхоногих дыхательные жабры находятся в мантийной полости, обеспечивая эффективный обмен газов в воде, что позволяет моллюскам сохранять жизнедеятельность в разнообразных водных экосистемах.
</a:t>
            </a:r>
            <a:endParaRPr lang="en-US" sz="1025" dirty="0"/>
          </a:p>
        </p:txBody>
      </p:sp>
      <p:sp>
        <p:nvSpPr>
          <p:cNvPr id="10" name="Text 3"/>
          <p:cNvSpPr txBox="1"/>
          <p:nvPr/>
        </p:nvSpPr>
        <p:spPr>
          <a:xfrm>
            <a:off x="3297538" y="4073075"/>
            <a:ext cx="55581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пресноводные виды имеют одновременно жабры и лёгочные приспособления, что позволяет им приспосабливаться к переменчивым условиям среды, включая кратковременный дефицит кислорода в воде.
</a:t>
            </a:r>
            <a:endParaRPr lang="en-US" sz="1025" dirty="0"/>
          </a:p>
        </p:txBody>
      </p:sp>
      <p:sp>
        <p:nvSpPr>
          <p:cNvPr id="11" name="Text 4"/>
          <p:cNvSpPr txBox="1"/>
          <p:nvPr/>
        </p:nvSpPr>
        <p:spPr>
          <a:xfrm>
            <a:off x="8682225" y="16727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3375" y="1726321"/>
            <a:ext cx="8435100" cy="29513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146400" y="357450"/>
            <a:ext cx="5625300" cy="6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этапы жизненного цикла брюхоногого моллюска
</a:t>
            </a:r>
            <a:endParaRPr lang="en-US" sz="2246" dirty="0"/>
          </a:p>
        </p:txBody>
      </p:sp>
      <p:sp>
        <p:nvSpPr>
          <p:cNvPr id="7" name="Text 2"/>
          <p:cNvSpPr txBox="1"/>
          <p:nvPr/>
        </p:nvSpPr>
        <p:spPr>
          <a:xfrm>
            <a:off x="146400" y="1005416"/>
            <a:ext cx="5625300" cy="21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Общая последовательность развития, учитывая среду обитания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79892" y="438287"/>
            <a:ext cx="4312500" cy="306170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76010" y="407832"/>
            <a:ext cx="4040100" cy="118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Размножение и формы заботы о потомстве
</a:t>
            </a:r>
            <a:endParaRPr lang="en-US" sz="2246" dirty="0"/>
          </a:p>
        </p:txBody>
      </p:sp>
      <p:sp>
        <p:nvSpPr>
          <p:cNvPr id="9" name="Text 1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556900" y="2292100"/>
            <a:ext cx="4861200" cy="97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Среди брюхоногих встречаются как раздельнополые, так и гермафродитные виды. После оплодотворения моллюски откладывают яйца в защищённые места, обеспечивая безопасность будущему поколению.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1358525" y="3779200"/>
            <a:ext cx="4861200" cy="97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виды проявляют активную заботу о кладках, например, охраняют яйца до вылупления молоди, что значительно увеличивает шансы на выживание и успешное развитие молодняка.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90925" y="1997358"/>
            <a:ext cx="4000500" cy="237088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4775" y="1954775"/>
            <a:ext cx="3667200" cy="1106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ключевые различия в средах обитания, дыхательных системах, питании, строении раковины и устойчивости к засухе.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33375" y="690575"/>
            <a:ext cx="84693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7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характеристика пресноводных и сухопутных улиток
</a:t>
            </a:r>
            <a:endParaRPr lang="en-US" sz="2376" dirty="0"/>
          </a:p>
        </p:txBody>
      </p:sp>
      <p:sp>
        <p:nvSpPr>
          <p:cNvPr id="8" name="Text 2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404775" y="3316938"/>
            <a:ext cx="3667200" cy="110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Основное отличие — адаптация к среде через дыхательную систему и устойчивость к неблагоприятным условиям.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308350" y="1469175"/>
            <a:ext cx="3808800" cy="1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Источник: «Живой мир», 2022
</a:t>
            </a:r>
            <a:endParaRPr lang="en-US" sz="6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2750" y="2255825"/>
            <a:ext cx="264300" cy="2643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39715" y="2919303"/>
            <a:ext cx="190369" cy="276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02749" y="3595378"/>
            <a:ext cx="264300" cy="2643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365050" y="628050"/>
            <a:ext cx="6565800" cy="79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виды: виноградная улитка и правая катушка
</a:t>
            </a:r>
            <a:endParaRPr lang="en-US" sz="2246" dirty="0"/>
          </a:p>
        </p:txBody>
      </p:sp>
      <p:sp>
        <p:nvSpPr>
          <p:cNvPr id="10" name="Text 2"/>
          <p:cNvSpPr txBox="1"/>
          <p:nvPr/>
        </p:nvSpPr>
        <p:spPr>
          <a:xfrm>
            <a:off x="1502124" y="2199325"/>
            <a:ext cx="3744600" cy="54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Виноградная улитка
</a:t>
            </a:r>
            <a:pPr algn="l" indent="0" marL="0">
              <a:lnSpc>
                <a:spcPct val="115000"/>
              </a:lnSpc>
              <a:buNone/>
            </a:pPr>
            <a:r>
              <a:rPr lang="en-US" sz="7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крупнейшая сухопутная улитка Европы, используемая в биологических исследованиях по экологии и адаптациям к наземной среде обитания.
</a:t>
            </a:r>
            <a:endParaRPr lang="en-US" sz="949" dirty="0"/>
          </a:p>
        </p:txBody>
      </p:sp>
      <p:sp>
        <p:nvSpPr>
          <p:cNvPr id="11" name="Text 3"/>
          <p:cNvSpPr txBox="1"/>
          <p:nvPr/>
        </p:nvSpPr>
        <p:spPr>
          <a:xfrm>
            <a:off x="1502124" y="2869104"/>
            <a:ext cx="3744600" cy="54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Правая катушка
</a:t>
            </a:r>
            <a:pPr algn="l" indent="0" marL="0">
              <a:lnSpc>
                <a:spcPct val="115000"/>
              </a:lnSpc>
              <a:buNone/>
            </a:pPr>
            <a:r>
              <a:rPr lang="en-US" sz="7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Пресноводный моллюск, индикатор высокого качества воды в водоёмах и показатель экологической стабильности пресных экосистем.
</a:t>
            </a:r>
            <a:endParaRPr lang="en-US" sz="991" dirty="0"/>
          </a:p>
        </p:txBody>
      </p:sp>
      <p:sp>
        <p:nvSpPr>
          <p:cNvPr id="12" name="Text 4"/>
          <p:cNvSpPr txBox="1"/>
          <p:nvPr/>
        </p:nvSpPr>
        <p:spPr>
          <a:xfrm>
            <a:off x="1502124" y="3538877"/>
            <a:ext cx="3744600" cy="54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Научное значение
</a:t>
            </a:r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Оба вида служат моделями для изучения биологических процессов, влияния среды и взаимодействия с другими организмами в экосистемах.
</a:t>
            </a:r>
            <a:endParaRPr lang="en-US" sz="981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0918" y="1655556"/>
            <a:ext cx="3828000" cy="178689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552431" y="1655556"/>
            <a:ext cx="3828000" cy="1786898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11" name="Text 1"/>
          <p:cNvSpPr txBox="1"/>
          <p:nvPr/>
        </p:nvSpPr>
        <p:spPr>
          <a:xfrm>
            <a:off x="321650" y="546725"/>
            <a:ext cx="5409300" cy="77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Экологическая роль брюхоногих моллюсков
</a:t>
            </a:r>
            <a:endParaRPr lang="en-US" sz="2246" dirty="0"/>
          </a:p>
        </p:txBody>
      </p:sp>
      <p:sp>
        <p:nvSpPr>
          <p:cNvPr id="12" name="Text 2"/>
          <p:cNvSpPr txBox="1"/>
          <p:nvPr/>
        </p:nvSpPr>
        <p:spPr>
          <a:xfrm>
            <a:off x="1087900" y="3507025"/>
            <a:ext cx="2513700" cy="104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Разложение органики и обогащение почвы
</a:t>
            </a:r>
            <a:pPr algn="l" indent="0" marL="0">
              <a:lnSpc>
                <a:spcPct val="115000"/>
              </a:lnSpc>
              <a:buNone/>
            </a:pPr>
            <a:r>
              <a:rPr lang="en-US" sz="7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Брюхоногие способствуют разложению растительных остатков, повышая плодородие почв и водных экосистем. Их активность ускоряет круговорот питательных веществ, поддерживая жизнедеятельность экосистем.
</a:t>
            </a:r>
            <a:endParaRPr lang="en-US" sz="995" dirty="0"/>
          </a:p>
        </p:txBody>
      </p:sp>
      <p:sp>
        <p:nvSpPr>
          <p:cNvPr id="13" name="Text 3"/>
          <p:cNvSpPr txBox="1"/>
          <p:nvPr/>
        </p:nvSpPr>
        <p:spPr>
          <a:xfrm>
            <a:off x="5299413" y="3507025"/>
            <a:ext cx="2513700" cy="104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Звено пищевой цепи
</a:t>
            </a:r>
            <a:pPr algn="l" indent="0" marL="0">
              <a:lnSpc>
                <a:spcPct val="115000"/>
              </a:lnSpc>
              <a:buNone/>
            </a:pPr>
            <a:r>
              <a:rPr lang="en-US" sz="8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моллюски служат пищей для множества животных — птиц, рыб и млекопитающих. Их популяции влияют на баланс биоты, поддерживая разнообразие живых организмов в среде обитания.
</a:t>
            </a:r>
            <a:endParaRPr lang="en-US" sz="1105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682225" y="16727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209100" y="412750"/>
            <a:ext cx="5079900" cy="98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Польза и вред брюхоногих для человека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3206450" y="2232625"/>
            <a:ext cx="53736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Виноградная улитка является гастрономическим деликатесом во Франции и ряде стран, ценится за питательные и вкусовые качества в кулинарии.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206450" y="3066050"/>
            <a:ext cx="53736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Раковины брюхоногих используют в декоративно-прикладном искусстве и изготовлении ювелирных изделий, что придаёт им экономическую и культурную ценность.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3206450" y="3899475"/>
            <a:ext cx="53736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виды наносят ущерб сельскому хозяйству, повреждая посевы. Кроме того, они могут переносить паразитов, требующих контроля для предотвращения болезней у людей и животных.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60525" y="1699210"/>
            <a:ext cx="4033500" cy="300543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211575" y="451649"/>
            <a:ext cx="5625300" cy="95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Интересные факты и рекорды о брюхоногих моллюсках
</a:t>
            </a:r>
            <a:endParaRPr lang="en-US" sz="2246" dirty="0"/>
          </a:p>
        </p:txBody>
      </p:sp>
      <p:sp>
        <p:nvSpPr>
          <p:cNvPr id="8" name="Text 2"/>
          <p:cNvSpPr txBox="1"/>
          <p:nvPr/>
        </p:nvSpPr>
        <p:spPr>
          <a:xfrm>
            <a:off x="386175" y="2732175"/>
            <a:ext cx="4400100" cy="8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Способности к регенерации и адаптациям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улитки способны восстанавливать повреждённые щупальца и покровы, что помогает им выживать после травм. В периоды засухи они впадают в спячку на длительный период до года.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86175" y="3828175"/>
            <a:ext cx="4400100" cy="8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Рекорды скорости и продолжительности жизни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Африканская ахатина передвигается со скоростью до восьми сантиметров в минуту, а некоторые виды живут до семи лет. Раковины древних улиток помогают учёным изучать климатические изменения прошлого.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706438" y="2091975"/>
            <a:ext cx="52515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Загрязнение водных экосистем промышленными и бытовыми отходами ухудшает условия жизни для многих видов брюхоногих, сокращая их популяции.
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706438" y="2679328"/>
            <a:ext cx="52515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Разрушение естественных мест обитания из-за урбанизации и сельского хозяйства ведёт к утрате биологического разнообразия и угрозе исчезновения редких видов.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2786050" y="3682975"/>
            <a:ext cx="52515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Интродукция чужеродных видов иногда приводит к вытеснению местных моллюсков, что нарушает экологическое равновесие и снижает численность аборигенных видов.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2786050" y="4270328"/>
            <a:ext cx="52515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Охранные меры включают запреты на сбор, внесение в Красные книги и создание заповедников, которые способствуют восстановлению и сохранению популяций брюхоногих.
</a:t>
            </a:r>
            <a:endParaRPr lang="en-US" sz="900" dirty="0"/>
          </a:p>
        </p:txBody>
      </p:sp>
      <p:sp>
        <p:nvSpPr>
          <p:cNvPr id="11" name="Text 5"/>
          <p:cNvSpPr txBox="1"/>
          <p:nvPr/>
        </p:nvSpPr>
        <p:spPr>
          <a:xfrm>
            <a:off x="205000" y="418300"/>
            <a:ext cx="5361900" cy="101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Угрозы, сокращение численности и охрана брюхоногих
</a:t>
            </a:r>
            <a:endParaRPr lang="en-US" sz="2246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30926" y="2015000"/>
            <a:ext cx="3640200" cy="2538186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5125" y="2971500"/>
            <a:ext cx="3929700" cy="163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Брюхоногие моллюски играют важную роль в природных экосистемах, а их исследование помогает понять биологические процессы и сохранить природное разнообразие будущих поколений.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388225" y="603250"/>
            <a:ext cx="5858700" cy="9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и перспективы изучения брюхоногих
</a:t>
            </a:r>
            <a:endParaRPr lang="en-US" sz="3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2026-05-08T21:18:51Z</dcterms:created>
  <dcterms:modified xsi:type="dcterms:W3CDTF">2026-05-08T21:18:51Z</dcterms:modified>
</cp:coreProperties>
</file>