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image" Target="../media/image-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jpeg"/><Relationship Id="rId3" Type="http://schemas.openxmlformats.org/officeDocument/2006/relationships/image" Target="../media/image-3-3.jpeg"/><Relationship Id="rId4" Type="http://schemas.openxmlformats.org/officeDocument/2006/relationships/image" Target="../media/image-3-4.jpeg"/><Relationship Id="rId5" Type="http://schemas.openxmlformats.org/officeDocument/2006/relationships/image" Target="../media/image-3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jpeg"/><Relationship Id="rId3" Type="http://schemas.openxmlformats.org/officeDocument/2006/relationships/image" Target="../media/image-5-3.jpeg"/><Relationship Id="rId4" Type="http://schemas.openxmlformats.org/officeDocument/2006/relationships/image" Target="../media/image-5-4.jpeg"/><Relationship Id="rId5" Type="http://schemas.openxmlformats.org/officeDocument/2006/relationships/image" Target="../media/image-5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image" Target="../media/image-8-5.png"/><Relationship Id="rId6" Type="http://schemas.openxmlformats.org/officeDocument/2006/relationships/image" Target="../media/image-8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image" Target="../media/image-10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jpeg"/><Relationship Id="rId3" Type="http://schemas.openxmlformats.org/officeDocument/2006/relationships/image" Target="../media/image-13-3.jpeg"/><Relationship Id="rId4" Type="http://schemas.openxmlformats.org/officeDocument/2006/relationships/image" Target="../media/image-13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jpeg"/><Relationship Id="rId3" Type="http://schemas.openxmlformats.org/officeDocument/2006/relationships/image" Target="../media/image-17-3.jpeg"/><Relationship Id="rId4" Type="http://schemas.openxmlformats.org/officeDocument/2006/relationships/image" Target="../media/image-17-4.jpeg"/><Relationship Id="rId5" Type="http://schemas.openxmlformats.org/officeDocument/2006/relationships/image" Target="../media/image-17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-91450" y="1000232"/>
            <a:ext cx="9303900" cy="4179486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80000" y="114300"/>
            <a:ext cx="8784000" cy="88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302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Геоцентрическая система мира: обзор и ключевые темы
</a:t>
            </a:r>
            <a:endParaRPr lang="en-US" sz="3023" dirty="0"/>
          </a:p>
        </p:txBody>
      </p:sp>
      <p:sp>
        <p:nvSpPr>
          <p:cNvPr id="5" name="Text 1"/>
          <p:cNvSpPr txBox="1"/>
          <p:nvPr/>
        </p:nvSpPr>
        <p:spPr>
          <a:xfrm>
            <a:off x="5905500" y="3703325"/>
            <a:ext cx="3058500" cy="938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Земля как центр Вселенной — взгляд древних и его влияние сегодня.
</a:t>
            </a:r>
            <a:endParaRPr lang="en-US" sz="1200" dirty="0"/>
          </a:p>
        </p:txBody>
      </p:sp>
      <p:sp>
        <p:nvSpPr>
          <p:cNvPr id="6" name="Text 2"/>
          <p:cNvSpPr txBox="1"/>
          <p:nvPr/>
        </p:nvSpPr>
        <p:spPr>
          <a:xfrm>
            <a:off x="5905500" y="4787634"/>
            <a:ext cx="3058500" cy="175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0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200025" y="1264148"/>
            <a:ext cx="4991400" cy="3923903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180000" y="180000"/>
            <a:ext cx="8790600" cy="93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3184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Исторический контекст и предпосылки появления
</a:t>
            </a:r>
            <a:endParaRPr lang="en-US" sz="3184" dirty="0"/>
          </a:p>
        </p:txBody>
      </p:sp>
      <p:sp>
        <p:nvSpPr>
          <p:cNvPr id="6" name="Text 1"/>
          <p:cNvSpPr txBox="1"/>
          <p:nvPr/>
        </p:nvSpPr>
        <p:spPr>
          <a:xfrm>
            <a:off x="180000" y="1956175"/>
            <a:ext cx="3942900" cy="200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античности и на Востоке Земля воспринималась как неподвижный центр мира. Философские учения и религиозные взгляды укрепляли эту концепцию, поскольку наблюдения не опровергали её до эпохи Возрождения.
</a:t>
            </a:r>
            <a:endParaRPr lang="en-US" sz="1400" dirty="0"/>
          </a:p>
        </p:txBody>
      </p:sp>
      <p:sp>
        <p:nvSpPr>
          <p:cNvPr id="7" name="Text 2"/>
          <p:cNvSpPr txBox="1"/>
          <p:nvPr/>
        </p:nvSpPr>
        <p:spPr>
          <a:xfrm>
            <a:off x="180000" y="4698000"/>
            <a:ext cx="2679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0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885368"/>
            <a:ext cx="2877000" cy="2000414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372625" y="884745"/>
            <a:ext cx="2216100" cy="1904461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200950" y="1060314"/>
            <a:ext cx="3010200" cy="1825522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702700" y="4698000"/>
            <a:ext cx="2679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000" dirty="0"/>
          </a:p>
        </p:txBody>
      </p:sp>
      <p:sp>
        <p:nvSpPr>
          <p:cNvPr id="8" name="Text 1"/>
          <p:cNvSpPr txBox="1"/>
          <p:nvPr/>
        </p:nvSpPr>
        <p:spPr>
          <a:xfrm>
            <a:off x="180000" y="3076850"/>
            <a:ext cx="2580300" cy="127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16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Центр системы — неподвижная Земля
</a:t>
            </a:r>
            <a:pPr algn="ctr" indent="0" marL="0">
              <a:lnSpc>
                <a:spcPct val="115000"/>
              </a:lnSpc>
              <a:buNone/>
            </a:pPr>
            <a:r>
              <a:rPr lang="en-US" sz="97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97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Земля считается неизменной точкой, вокруг которой происходят движения всех небесных тел. Эта идея базируется на ощущении стабильности и отсутствии видимого собственного движения планеты.
</a:t>
            </a:r>
            <a:endParaRPr lang="en-US" sz="1169" dirty="0"/>
          </a:p>
        </p:txBody>
      </p:sp>
      <p:sp>
        <p:nvSpPr>
          <p:cNvPr id="9" name="Text 2"/>
          <p:cNvSpPr txBox="1"/>
          <p:nvPr/>
        </p:nvSpPr>
        <p:spPr>
          <a:xfrm>
            <a:off x="3190525" y="3076850"/>
            <a:ext cx="2580300" cy="127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16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Планеты на сложных орбитах
</a:t>
            </a:r>
            <a:pPr algn="ctr" indent="0" marL="0">
              <a:lnSpc>
                <a:spcPct val="115000"/>
              </a:lnSpc>
              <a:buNone/>
            </a:pPr>
            <a:r>
              <a:rPr lang="en-US" sz="97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97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 объяснения наблюдаемых траекторий планет вводятся эпициклы и деференты — дополнительные круговые движения, совмещённые с основным вращением вокруг Земли.
</a:t>
            </a:r>
            <a:endParaRPr lang="en-US" sz="1169" dirty="0"/>
          </a:p>
        </p:txBody>
      </p:sp>
      <p:sp>
        <p:nvSpPr>
          <p:cNvPr id="10" name="Text 3"/>
          <p:cNvSpPr txBox="1"/>
          <p:nvPr/>
        </p:nvSpPr>
        <p:spPr>
          <a:xfrm>
            <a:off x="6310450" y="3037950"/>
            <a:ext cx="2580300" cy="127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16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Сфера неподвижных звёзд
</a:t>
            </a:r>
            <a:pPr algn="ctr" indent="0" marL="0">
              <a:lnSpc>
                <a:spcPct val="115000"/>
              </a:lnSpc>
              <a:buNone/>
            </a:pPr>
            <a:r>
              <a:rPr lang="en-US" sz="97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97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Внешняя граница системы занимает сфера неподвижных звёзд, которые не изменяют своего положения относительно друг друга, подчёркивая идею статичности космоса.
</a:t>
            </a:r>
            <a:endParaRPr lang="en-US" sz="1169" dirty="0"/>
          </a:p>
        </p:txBody>
      </p:sp>
      <p:sp>
        <p:nvSpPr>
          <p:cNvPr id="11" name="Text 4"/>
          <p:cNvSpPr txBox="1"/>
          <p:nvPr/>
        </p:nvSpPr>
        <p:spPr>
          <a:xfrm>
            <a:off x="180000" y="180000"/>
            <a:ext cx="8790900" cy="646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88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Структура и элементы геоцентрической модели
</a:t>
            </a:r>
            <a:endParaRPr lang="en-US" sz="2883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80000" y="180000"/>
            <a:ext cx="8790600" cy="83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329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Вклад Аристотеля в развитие космологии
</a:t>
            </a:r>
            <a:endParaRPr lang="en-US" sz="3292" dirty="0"/>
          </a:p>
        </p:txBody>
      </p:sp>
      <p:sp>
        <p:nvSpPr>
          <p:cNvPr id="5" name="Text 1"/>
          <p:cNvSpPr txBox="1"/>
          <p:nvPr/>
        </p:nvSpPr>
        <p:spPr>
          <a:xfrm>
            <a:off x="998975" y="1739850"/>
            <a:ext cx="4179300" cy="83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Аристотель обосновал идею центра Земли на основе философии идеальных форм и естественного порядка небесных сфер.
</a:t>
            </a:r>
            <a:endParaRPr lang="en-US" sz="1200" dirty="0"/>
          </a:p>
        </p:txBody>
      </p:sp>
      <p:sp>
        <p:nvSpPr>
          <p:cNvPr id="6" name="Text 2"/>
          <p:cNvSpPr txBox="1"/>
          <p:nvPr/>
        </p:nvSpPr>
        <p:spPr>
          <a:xfrm>
            <a:off x="998975" y="2792006"/>
            <a:ext cx="4179300" cy="83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Он утверждал, что Земля — самый тяжёлый элемент, логично располагающийся в центре Вселенной для поддержания гармонии.
</a:t>
            </a:r>
            <a:endParaRPr lang="en-US" sz="1200" dirty="0"/>
          </a:p>
        </p:txBody>
      </p:sp>
      <p:sp>
        <p:nvSpPr>
          <p:cNvPr id="7" name="Text 3"/>
          <p:cNvSpPr txBox="1"/>
          <p:nvPr/>
        </p:nvSpPr>
        <p:spPr>
          <a:xfrm>
            <a:off x="8696100" y="4698000"/>
            <a:ext cx="2679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000" dirty="0"/>
          </a:p>
        </p:txBody>
      </p:sp>
      <p:sp>
        <p:nvSpPr>
          <p:cNvPr id="8" name="Text 4"/>
          <p:cNvSpPr txBox="1"/>
          <p:nvPr/>
        </p:nvSpPr>
        <p:spPr>
          <a:xfrm>
            <a:off x="998975" y="3844175"/>
            <a:ext cx="4179300" cy="83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Учение Аристотеля стало фундаментом средневековой науки и философии, объединяя наблюдения и дедуктивное мышление.
</a:t>
            </a:r>
            <a:endParaRPr lang="en-US" sz="12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058940" y="869300"/>
            <a:ext cx="4683900" cy="129905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745075" y="2237695"/>
            <a:ext cx="4783800" cy="1350115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998175" y="3662675"/>
            <a:ext cx="4683900" cy="129905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180000" y="180000"/>
            <a:ext cx="8790600" cy="504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65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Птолемей и математизация геоцентрической теории
</a:t>
            </a:r>
            <a:endParaRPr lang="en-US" sz="2650" dirty="0"/>
          </a:p>
        </p:txBody>
      </p:sp>
      <p:sp>
        <p:nvSpPr>
          <p:cNvPr id="8" name="Text 1"/>
          <p:cNvSpPr txBox="1"/>
          <p:nvPr/>
        </p:nvSpPr>
        <p:spPr>
          <a:xfrm>
            <a:off x="506200" y="1169042"/>
            <a:ext cx="2607000" cy="90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6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Альмагест как базовый трактат
</a:t>
            </a:r>
            <a:pPr algn="l" indent="0" marL="0">
              <a:lnSpc>
                <a:spcPct val="115000"/>
              </a:lnSpc>
              <a:buNone/>
            </a:pPr>
            <a:r>
              <a:rPr lang="en-US" sz="97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7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Птолемей создал детальную математическую модель космоса, где вводятся эпициклы и деференты для точного описания планетарных движений.
</a:t>
            </a:r>
            <a:endParaRPr lang="en-US" sz="1169" dirty="0"/>
          </a:p>
        </p:txBody>
      </p:sp>
      <p:sp>
        <p:nvSpPr>
          <p:cNvPr id="9" name="Text 2"/>
          <p:cNvSpPr txBox="1"/>
          <p:nvPr/>
        </p:nvSpPr>
        <p:spPr>
          <a:xfrm>
            <a:off x="506200" y="2479741"/>
            <a:ext cx="2607000" cy="90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8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Объяснение ретроградного движения
</a:t>
            </a:r>
            <a:pPr algn="l" indent="0" marL="0">
              <a:lnSpc>
                <a:spcPct val="115000"/>
              </a:lnSpc>
              <a:buNone/>
            </a:pPr>
            <a:r>
              <a:rPr lang="en-US" sz="91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1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Использование эпициклов позволило адекватно смоделировать петлеобразные движения планет, что ранее казалось противоречащим геоцентризму.
</a:t>
            </a:r>
            <a:endParaRPr lang="en-US" sz="1080" dirty="0"/>
          </a:p>
        </p:txBody>
      </p:sp>
      <p:sp>
        <p:nvSpPr>
          <p:cNvPr id="10" name="Text 3"/>
          <p:cNvSpPr txBox="1"/>
          <p:nvPr/>
        </p:nvSpPr>
        <p:spPr>
          <a:xfrm>
            <a:off x="506200" y="3790462"/>
            <a:ext cx="2607000" cy="90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8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Практическая ценность модели
</a:t>
            </a:r>
            <a:pPr algn="l" indent="0" marL="0">
              <a:lnSpc>
                <a:spcPct val="115000"/>
              </a:lnSpc>
              <a:buNone/>
            </a:pPr>
            <a:r>
              <a:rPr lang="en-US" sz="100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Эта система обеспечивала достаточно точные предсказания положений светил, что сделало её незаменимой для астрономии античности и Средневековья.
</a:t>
            </a:r>
            <a:endParaRPr lang="en-US" sz="1183" dirty="0"/>
          </a:p>
        </p:txBody>
      </p:sp>
      <p:sp>
        <p:nvSpPr>
          <p:cNvPr id="11" name="Text 4"/>
          <p:cNvSpPr txBox="1"/>
          <p:nvPr/>
        </p:nvSpPr>
        <p:spPr>
          <a:xfrm>
            <a:off x="8696100" y="4698000"/>
            <a:ext cx="2679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0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41550" y="1602883"/>
            <a:ext cx="3929100" cy="1184508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80000" y="180000"/>
            <a:ext cx="8790600" cy="726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48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Сравнительная таблица моделей Аристотеля и Птолемея
</a:t>
            </a:r>
            <a:endParaRPr lang="en-US" sz="2486" dirty="0"/>
          </a:p>
        </p:txBody>
      </p:sp>
      <p:sp>
        <p:nvSpPr>
          <p:cNvPr id="5" name="Text 1"/>
          <p:cNvSpPr txBox="1"/>
          <p:nvPr/>
        </p:nvSpPr>
        <p:spPr>
          <a:xfrm>
            <a:off x="8696100" y="4698000"/>
            <a:ext cx="2679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000" dirty="0"/>
          </a:p>
        </p:txBody>
      </p:sp>
      <p:sp>
        <p:nvSpPr>
          <p:cNvPr id="6" name="Text 2"/>
          <p:cNvSpPr txBox="1"/>
          <p:nvPr/>
        </p:nvSpPr>
        <p:spPr>
          <a:xfrm>
            <a:off x="180000" y="2880350"/>
            <a:ext cx="2993700" cy="96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философского и математического подходов в моделях двух великих учёных.
</a:t>
            </a:r>
            <a:endParaRPr lang="en-US" sz="1100" dirty="0"/>
          </a:p>
        </p:txBody>
      </p:sp>
      <p:sp>
        <p:nvSpPr>
          <p:cNvPr id="7" name="Text 3"/>
          <p:cNvSpPr txBox="1"/>
          <p:nvPr/>
        </p:nvSpPr>
        <p:spPr>
          <a:xfrm>
            <a:off x="1546764" y="3995700"/>
            <a:ext cx="2993700" cy="96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Птолемей расширил философские идеи Аристотеля, добавив математическую точность и объяснение ретроградных движений.
</a:t>
            </a:r>
            <a:endParaRPr lang="en-US" sz="1100" dirty="0"/>
          </a:p>
        </p:txBody>
      </p:sp>
      <p:sp>
        <p:nvSpPr>
          <p:cNvPr id="8" name="Text 4"/>
          <p:cNvSpPr txBox="1"/>
          <p:nvPr/>
        </p:nvSpPr>
        <p:spPr>
          <a:xfrm>
            <a:off x="5035075" y="3361042"/>
            <a:ext cx="3929100" cy="17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История астрономии
</a:t>
            </a:r>
            <a:endParaRPr lang="en-US" sz="8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80000" y="180000"/>
            <a:ext cx="8784000" cy="673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37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Аргументы в пользу геоцентризма в средневековой науке
</a:t>
            </a:r>
            <a:endParaRPr lang="en-US" sz="2373" dirty="0"/>
          </a:p>
        </p:txBody>
      </p:sp>
      <p:sp>
        <p:nvSpPr>
          <p:cNvPr id="5" name="Text 1"/>
          <p:cNvSpPr txBox="1"/>
          <p:nvPr/>
        </p:nvSpPr>
        <p:spPr>
          <a:xfrm>
            <a:off x="1008261" y="1280150"/>
            <a:ext cx="4228500" cy="81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9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Авторитет Аристотеля и Птолемея закрепил идею неподвижной Земли в научных кругах и религиозных доктринах.
</a:t>
            </a:r>
            <a:endParaRPr lang="en-US" sz="1194" dirty="0"/>
          </a:p>
        </p:txBody>
      </p:sp>
      <p:sp>
        <p:nvSpPr>
          <p:cNvPr id="6" name="Text 2"/>
          <p:cNvSpPr txBox="1"/>
          <p:nvPr/>
        </p:nvSpPr>
        <p:spPr>
          <a:xfrm>
            <a:off x="1908255" y="2237533"/>
            <a:ext cx="4228500" cy="81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9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Отсутствие наблюдаемого параллакса звёзд считалось доказательством неподвижности Земли и центра Вселенной.
</a:t>
            </a:r>
            <a:endParaRPr lang="en-US" sz="1194" dirty="0"/>
          </a:p>
        </p:txBody>
      </p:sp>
      <p:sp>
        <p:nvSpPr>
          <p:cNvPr id="7" name="Text 3"/>
          <p:cNvSpPr txBox="1"/>
          <p:nvPr/>
        </p:nvSpPr>
        <p:spPr>
          <a:xfrm>
            <a:off x="8696100" y="4698000"/>
            <a:ext cx="2679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000" dirty="0"/>
          </a:p>
        </p:txBody>
      </p:sp>
      <p:sp>
        <p:nvSpPr>
          <p:cNvPr id="8" name="Text 4"/>
          <p:cNvSpPr txBox="1"/>
          <p:nvPr/>
        </p:nvSpPr>
        <p:spPr>
          <a:xfrm>
            <a:off x="2808274" y="3194915"/>
            <a:ext cx="4228500" cy="81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9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Согласование астрономических моделей с текстами Библии и Корана усиливало религиозный вес геоцентризма.
</a:t>
            </a:r>
            <a:endParaRPr lang="en-US" sz="1194" dirty="0"/>
          </a:p>
        </p:txBody>
      </p:sp>
      <p:sp>
        <p:nvSpPr>
          <p:cNvPr id="9" name="Text 5"/>
          <p:cNvSpPr txBox="1"/>
          <p:nvPr/>
        </p:nvSpPr>
        <p:spPr>
          <a:xfrm>
            <a:off x="3708257" y="4152310"/>
            <a:ext cx="4228500" cy="81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9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Математические инструменты эпициклов позволяли предсказывать положения планет с приемлемой точностью для того времени.
</a:t>
            </a:r>
            <a:endParaRPr lang="en-US" sz="1194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180000" y="180000"/>
            <a:ext cx="8790600" cy="646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21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небесных сфер в геоцентрической системе
</a:t>
            </a:r>
            <a:endParaRPr lang="en-US" sz="2211" dirty="0"/>
          </a:p>
        </p:txBody>
      </p:sp>
      <p:sp>
        <p:nvSpPr>
          <p:cNvPr id="9" name="Text 1"/>
          <p:cNvSpPr txBox="1"/>
          <p:nvPr/>
        </p:nvSpPr>
        <p:spPr>
          <a:xfrm>
            <a:off x="180000" y="4698000"/>
            <a:ext cx="2679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000" dirty="0"/>
          </a:p>
        </p:txBody>
      </p:sp>
      <p:sp>
        <p:nvSpPr>
          <p:cNvPr id="10" name="Text 2"/>
          <p:cNvSpPr txBox="1"/>
          <p:nvPr/>
        </p:nvSpPr>
        <p:spPr>
          <a:xfrm>
            <a:off x="530184" y="2161400"/>
            <a:ext cx="1171368" cy="1149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Лунная сфера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Ближайшая к Земле сфера, в которой движется Луна, объясняющая её фазовые изменения и затмения.
</a:t>
            </a:r>
            <a:endParaRPr lang="en-US" sz="1100" dirty="0"/>
          </a:p>
        </p:txBody>
      </p:sp>
      <p:sp>
        <p:nvSpPr>
          <p:cNvPr id="11" name="Text 3"/>
          <p:cNvSpPr txBox="1"/>
          <p:nvPr/>
        </p:nvSpPr>
        <p:spPr>
          <a:xfrm>
            <a:off x="4164709" y="2161400"/>
            <a:ext cx="1171368" cy="1149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7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Солнечная сфера
</a:t>
            </a:r>
            <a:pPr algn="l" indent="0" marL="0">
              <a:lnSpc>
                <a:spcPct val="115000"/>
              </a:lnSpc>
              <a:buNone/>
            </a:pPr>
            <a:r>
              <a:rPr lang="en-US" sz="88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8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Солнце расположено в четвёртой сфере, его движение связано с изменением сезонов и временем суток.
</a:t>
            </a:r>
            <a:endParaRPr lang="en-US" sz="1075" dirty="0"/>
          </a:p>
        </p:txBody>
      </p:sp>
      <p:sp>
        <p:nvSpPr>
          <p:cNvPr id="12" name="Text 4"/>
          <p:cNvSpPr txBox="1"/>
          <p:nvPr/>
        </p:nvSpPr>
        <p:spPr>
          <a:xfrm>
            <a:off x="2347447" y="2161400"/>
            <a:ext cx="1171368" cy="1149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6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Планеты Меркурий и Венера
</a:t>
            </a:r>
            <a:pPr algn="l" indent="0" marL="0">
              <a:lnSpc>
                <a:spcPct val="115000"/>
              </a:lnSpc>
              <a:buNone/>
            </a:pPr>
            <a:r>
              <a:rPr lang="en-US" sz="78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8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Двигаются ближе к Земле, их орбиты расположены между Луной и Солнцем, имеют собственные эпициклы.
</a:t>
            </a:r>
            <a:endParaRPr lang="en-US" sz="961" dirty="0"/>
          </a:p>
        </p:txBody>
      </p:sp>
      <p:sp>
        <p:nvSpPr>
          <p:cNvPr id="13" name="Text 5"/>
          <p:cNvSpPr txBox="1"/>
          <p:nvPr/>
        </p:nvSpPr>
        <p:spPr>
          <a:xfrm>
            <a:off x="5981959" y="2161400"/>
            <a:ext cx="1171368" cy="1149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38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Внешние планеты: Марс, Юпитер, Сатурн
</a:t>
            </a:r>
            <a:pPr algn="l" indent="0" marL="0">
              <a:lnSpc>
                <a:spcPct val="115000"/>
              </a:lnSpc>
              <a:buNone/>
            </a:pPr>
            <a:r>
              <a:rPr lang="en-US" sz="76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6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Имеют собственные сложные орбитальные траектории, объясняемые системой эпициклов и деферентов.
</a:t>
            </a:r>
            <a:endParaRPr lang="en-US" sz="938" dirty="0"/>
          </a:p>
        </p:txBody>
      </p:sp>
      <p:sp>
        <p:nvSpPr>
          <p:cNvPr id="14" name="Text 6"/>
          <p:cNvSpPr txBox="1"/>
          <p:nvPr/>
        </p:nvSpPr>
        <p:spPr>
          <a:xfrm>
            <a:off x="7799209" y="2161400"/>
            <a:ext cx="1171368" cy="1149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17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Сфера неподвижных звёзд
</a:t>
            </a:r>
            <a:pPr algn="l" indent="0" marL="0">
              <a:lnSpc>
                <a:spcPct val="115000"/>
              </a:lnSpc>
              <a:buNone/>
            </a:pPr>
            <a:r>
              <a:rPr lang="en-US" sz="75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5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Внешний предел мироздания, где звёзды неподвижны относительно друг друга, образуя постоянный звёздный фон.
</a:t>
            </a:r>
            <a:endParaRPr lang="en-US" sz="917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34900" y="1666010"/>
            <a:ext cx="3929100" cy="1881205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80000" y="180000"/>
            <a:ext cx="7432500" cy="7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59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Строение Вселенной по Птолемею: диаграмма
</a:t>
            </a:r>
            <a:endParaRPr lang="en-US" sz="2590" dirty="0"/>
          </a:p>
        </p:txBody>
      </p:sp>
      <p:sp>
        <p:nvSpPr>
          <p:cNvPr id="5" name="Text 1"/>
          <p:cNvSpPr txBox="1"/>
          <p:nvPr/>
        </p:nvSpPr>
        <p:spPr>
          <a:xfrm>
            <a:off x="8696100" y="4698000"/>
            <a:ext cx="2679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000" dirty="0"/>
          </a:p>
        </p:txBody>
      </p:sp>
      <p:sp>
        <p:nvSpPr>
          <p:cNvPr id="6" name="Text 2"/>
          <p:cNvSpPr txBox="1"/>
          <p:nvPr/>
        </p:nvSpPr>
        <p:spPr>
          <a:xfrm>
            <a:off x="180000" y="2880350"/>
            <a:ext cx="2992200" cy="96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Диаграмма отражает соотношение ролей отдельных небесных тел и сфер в системе Птолемея.
</a:t>
            </a:r>
            <a:endParaRPr lang="en-US" sz="1100" dirty="0"/>
          </a:p>
        </p:txBody>
      </p:sp>
      <p:sp>
        <p:nvSpPr>
          <p:cNvPr id="7" name="Text 3"/>
          <p:cNvSpPr txBox="1"/>
          <p:nvPr/>
        </p:nvSpPr>
        <p:spPr>
          <a:xfrm>
            <a:off x="1714810" y="3995700"/>
            <a:ext cx="2992200" cy="96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Концентрические сферы символизируют гармонию и иерархию космоса, где Земля — неподвижный центр.
</a:t>
            </a:r>
            <a:endParaRPr lang="en-US" sz="1100" dirty="0"/>
          </a:p>
        </p:txBody>
      </p:sp>
      <p:sp>
        <p:nvSpPr>
          <p:cNvPr id="8" name="Text 4"/>
          <p:cNvSpPr txBox="1"/>
          <p:nvPr/>
        </p:nvSpPr>
        <p:spPr>
          <a:xfrm>
            <a:off x="5041500" y="3669950"/>
            <a:ext cx="3929100" cy="17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Альмагест, II век н.э.
</a:t>
            </a:r>
            <a:endParaRPr lang="en-US" sz="8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12951" y="2132400"/>
            <a:ext cx="578700" cy="5787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306571" y="1466300"/>
            <a:ext cx="578700" cy="5787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502223" y="2242435"/>
            <a:ext cx="506363" cy="5787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499823" y="1466300"/>
            <a:ext cx="578700" cy="5787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180000" y="180000"/>
            <a:ext cx="8790600" cy="646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43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Культурное и мировоззренческое влияние геоцентризма
</a:t>
            </a:r>
            <a:endParaRPr lang="en-US" sz="2436" dirty="0"/>
          </a:p>
        </p:txBody>
      </p:sp>
      <p:sp>
        <p:nvSpPr>
          <p:cNvPr id="8" name="Text 1"/>
          <p:cNvSpPr txBox="1"/>
          <p:nvPr/>
        </p:nvSpPr>
        <p:spPr>
          <a:xfrm>
            <a:off x="8702700" y="4698000"/>
            <a:ext cx="2679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000" dirty="0"/>
          </a:p>
        </p:txBody>
      </p:sp>
      <p:sp>
        <p:nvSpPr>
          <p:cNvPr id="9" name="Text 2"/>
          <p:cNvSpPr txBox="1"/>
          <p:nvPr/>
        </p:nvSpPr>
        <p:spPr>
          <a:xfrm>
            <a:off x="543687" y="3197327"/>
            <a:ext cx="1576200" cy="1432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9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Архитектура
</a:t>
            </a:r>
            <a:pPr algn="l" indent="0" marL="0">
              <a:lnSpc>
                <a:spcPct val="115000"/>
              </a:lnSpc>
              <a:buNone/>
            </a:pPr>
            <a:r>
              <a:rPr lang="en-US" sz="94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4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Конструкция соборов и храмов часто отражала идею центра и космического порядка геоцентризма.
</a:t>
            </a:r>
            <a:endParaRPr lang="en-US" sz="1090" dirty="0"/>
          </a:p>
        </p:txBody>
      </p:sp>
      <p:sp>
        <p:nvSpPr>
          <p:cNvPr id="10" name="Text 3"/>
          <p:cNvSpPr txBox="1"/>
          <p:nvPr/>
        </p:nvSpPr>
        <p:spPr>
          <a:xfrm>
            <a:off x="2762158" y="3197327"/>
            <a:ext cx="1576200" cy="1432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9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Искусство
</a:t>
            </a:r>
            <a:pPr algn="l" indent="0" marL="0">
              <a:lnSpc>
                <a:spcPct val="115000"/>
              </a:lnSpc>
              <a:buNone/>
            </a:pPr>
            <a:r>
              <a:rPr lang="en-US" sz="94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4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Изображения небесных сфер и планет украсили фрески и витражи, подчёркивая космическую гармонию.
</a:t>
            </a:r>
            <a:endParaRPr lang="en-US" sz="1090" dirty="0"/>
          </a:p>
        </p:txBody>
      </p:sp>
      <p:sp>
        <p:nvSpPr>
          <p:cNvPr id="11" name="Text 4"/>
          <p:cNvSpPr txBox="1"/>
          <p:nvPr/>
        </p:nvSpPr>
        <p:spPr>
          <a:xfrm>
            <a:off x="4960699" y="3197327"/>
            <a:ext cx="1576200" cy="1432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9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Философия и теология
</a:t>
            </a:r>
            <a:pPr algn="l" indent="0" marL="0">
              <a:lnSpc>
                <a:spcPct val="115000"/>
              </a:lnSpc>
              <a:buNone/>
            </a:pPr>
            <a:r>
              <a:rPr lang="en-US" sz="94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4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Геоцентризм укреплял убеждения о божественном замысле и особой роли человека во Вселенной.
</a:t>
            </a:r>
            <a:endParaRPr lang="en-US" sz="1090" dirty="0"/>
          </a:p>
        </p:txBody>
      </p:sp>
      <p:sp>
        <p:nvSpPr>
          <p:cNvPr id="12" name="Text 5"/>
          <p:cNvSpPr txBox="1"/>
          <p:nvPr/>
        </p:nvSpPr>
        <p:spPr>
          <a:xfrm>
            <a:off x="7032576" y="3197327"/>
            <a:ext cx="1576200" cy="1432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9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Литература
</a:t>
            </a:r>
            <a:pPr algn="l" indent="0" marL="0">
              <a:lnSpc>
                <a:spcPct val="115000"/>
              </a:lnSpc>
              <a:buNone/>
            </a:pPr>
            <a:r>
              <a:rPr lang="en-US" sz="94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4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Тексты эпохи включали символику центра мира для выражения человеческой значимости и универсального порядка.
</a:t>
            </a:r>
            <a:endParaRPr lang="en-US" sz="109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80000" y="180000"/>
            <a:ext cx="8042700" cy="83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86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Астрономические вычисления и точность прогнозов
</a:t>
            </a:r>
            <a:endParaRPr lang="en-US" sz="2861" dirty="0"/>
          </a:p>
        </p:txBody>
      </p:sp>
      <p:sp>
        <p:nvSpPr>
          <p:cNvPr id="5" name="Text 1"/>
          <p:cNvSpPr txBox="1"/>
          <p:nvPr/>
        </p:nvSpPr>
        <p:spPr>
          <a:xfrm>
            <a:off x="3931100" y="2000741"/>
            <a:ext cx="4248300" cy="83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Модель Птолемея позволяла рассчитывать положения планет с высокой точностью, достигающей нескольких угловых минут, что было крайне важно для астрономических календарей и религиозных обрядов.
</a:t>
            </a:r>
            <a:endParaRPr lang="en-US" sz="1200" dirty="0"/>
          </a:p>
        </p:txBody>
      </p:sp>
      <p:sp>
        <p:nvSpPr>
          <p:cNvPr id="6" name="Text 2"/>
          <p:cNvSpPr txBox="1"/>
          <p:nvPr/>
        </p:nvSpPr>
        <p:spPr>
          <a:xfrm>
            <a:off x="591674" y="3063929"/>
            <a:ext cx="4248300" cy="83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Эти вычисления служили основой для определения времени религиозных праздников и навигации, поддерживая научные и практические нужды общества вплоть до XVI века.
</a:t>
            </a:r>
            <a:endParaRPr lang="en-US" sz="1200" dirty="0"/>
          </a:p>
        </p:txBody>
      </p:sp>
      <p:sp>
        <p:nvSpPr>
          <p:cNvPr id="7" name="Text 3"/>
          <p:cNvSpPr txBox="1"/>
          <p:nvPr/>
        </p:nvSpPr>
        <p:spPr>
          <a:xfrm>
            <a:off x="8696100" y="4698000"/>
            <a:ext cx="2679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000" dirty="0"/>
          </a:p>
        </p:txBody>
      </p:sp>
      <p:sp>
        <p:nvSpPr>
          <p:cNvPr id="8" name="Text 4"/>
          <p:cNvSpPr txBox="1"/>
          <p:nvPr/>
        </p:nvSpPr>
        <p:spPr>
          <a:xfrm>
            <a:off x="2097625" y="4127104"/>
            <a:ext cx="4248300" cy="83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Несмотря точность, накопление ошибок и ограниченность наблюдательных данных приводили к постепенному расхождению прогнозов с реальностью, что впоследствии стимулировало развитие новых моделей.
</a:t>
            </a:r>
            <a:endParaRPr lang="en-US" sz="12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80000" y="180000"/>
            <a:ext cx="8784000" cy="673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76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Петлеобразное движение планет: ретроградность
</a:t>
            </a:r>
            <a:endParaRPr lang="en-US" sz="2761" dirty="0"/>
          </a:p>
        </p:txBody>
      </p:sp>
      <p:sp>
        <p:nvSpPr>
          <p:cNvPr id="5" name="Text 1"/>
          <p:cNvSpPr txBox="1"/>
          <p:nvPr/>
        </p:nvSpPr>
        <p:spPr>
          <a:xfrm>
            <a:off x="483637" y="1831075"/>
            <a:ext cx="3287100" cy="832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4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Ретроградное движение планет объяснялось введением эпициклов — дополнительных малых орбит, по которым объекты двигались вокруг центра деферента, создавая обратное визуальное движение.
</a:t>
            </a:r>
            <a:endParaRPr lang="en-US" sz="1140" dirty="0"/>
          </a:p>
        </p:txBody>
      </p:sp>
      <p:sp>
        <p:nvSpPr>
          <p:cNvPr id="6" name="Text 2"/>
          <p:cNvSpPr txBox="1"/>
          <p:nvPr/>
        </p:nvSpPr>
        <p:spPr>
          <a:xfrm>
            <a:off x="483632" y="3118404"/>
            <a:ext cx="3287100" cy="832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4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Механизм эпициклов обеспечивал математическую предсказуемость движения, но физические причины такого поведения оставались без единого общепринятого объяснения.
</a:t>
            </a:r>
            <a:endParaRPr lang="en-US" sz="1140" dirty="0"/>
          </a:p>
        </p:txBody>
      </p:sp>
      <p:sp>
        <p:nvSpPr>
          <p:cNvPr id="7" name="Text 3"/>
          <p:cNvSpPr txBox="1"/>
          <p:nvPr/>
        </p:nvSpPr>
        <p:spPr>
          <a:xfrm>
            <a:off x="8696100" y="4698000"/>
            <a:ext cx="2679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000" dirty="0"/>
          </a:p>
        </p:txBody>
      </p:sp>
      <p:sp>
        <p:nvSpPr>
          <p:cNvPr id="8" name="Text 4"/>
          <p:cNvSpPr txBox="1"/>
          <p:nvPr/>
        </p:nvSpPr>
        <p:spPr>
          <a:xfrm>
            <a:off x="4288766" y="2516000"/>
            <a:ext cx="3287100" cy="832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4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Каждая планета имела свой эпицикл, что позволяло системе воспроизводить сложные траектории и согласовываться с астрономическими наблюдениями того времени.
</a:t>
            </a:r>
            <a:endParaRPr lang="en-US" sz="1140" dirty="0"/>
          </a:p>
        </p:txBody>
      </p:sp>
      <p:sp>
        <p:nvSpPr>
          <p:cNvPr id="9" name="Text 5"/>
          <p:cNvSpPr txBox="1"/>
          <p:nvPr/>
        </p:nvSpPr>
        <p:spPr>
          <a:xfrm>
            <a:off x="4288761" y="3803329"/>
            <a:ext cx="3287100" cy="832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5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Хотя модель успешно описывала видимый путь планет, с увеличением точности наблюдений появлялись вопросы, осложнявшие её дальнейшее применение и понимание.
</a:t>
            </a:r>
            <a:endParaRPr lang="en-US" sz="1158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710609"/>
            <a:ext cx="4490400" cy="2442532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054075" y="633264"/>
            <a:ext cx="4317300" cy="2504371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702700" y="4698000"/>
            <a:ext cx="2679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000" dirty="0"/>
          </a:p>
        </p:txBody>
      </p:sp>
      <p:sp>
        <p:nvSpPr>
          <p:cNvPr id="7" name="Text 1"/>
          <p:cNvSpPr txBox="1"/>
          <p:nvPr/>
        </p:nvSpPr>
        <p:spPr>
          <a:xfrm>
            <a:off x="740075" y="3212925"/>
            <a:ext cx="3010200" cy="127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16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Роль священных текстов в формировании космологии
</a:t>
            </a:r>
            <a:pPr algn="ctr" indent="0" marL="0">
              <a:lnSpc>
                <a:spcPct val="115000"/>
              </a:lnSpc>
              <a:buNone/>
            </a:pPr>
            <a:r>
              <a:rPr lang="en-US" sz="97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97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Тексты Библии, Корана и Торы выделяют Землю как центральное место космоса, что закрепляло идею её уникального положения. Эта концепция поддерживала веру в особое предназначение человека и земли в мировом порядке.
</a:t>
            </a:r>
            <a:endParaRPr lang="en-US" sz="1169" dirty="0"/>
          </a:p>
        </p:txBody>
      </p:sp>
      <p:sp>
        <p:nvSpPr>
          <p:cNvPr id="8" name="Text 2"/>
          <p:cNvSpPr txBox="1"/>
          <p:nvPr/>
        </p:nvSpPr>
        <p:spPr>
          <a:xfrm>
            <a:off x="5463700" y="3212925"/>
            <a:ext cx="3010200" cy="127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16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Средневековое изображение Вселенной
</a:t>
            </a:r>
            <a:pPr algn="ctr" indent="0" marL="0">
              <a:lnSpc>
                <a:spcPct val="115000"/>
              </a:lnSpc>
              <a:buNone/>
            </a:pPr>
            <a:r>
              <a:rPr lang="en-US" sz="97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97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Иллюстрации из средневековых рукописей представляют Вселенную как систему сфер с Землёй в центре, окружённую небесными телами и божественным светом. Такие образы усиливали авторитет геоцентризма и религиозное мировоззрение.
</a:t>
            </a:r>
            <a:endParaRPr lang="en-US" sz="1169" dirty="0"/>
          </a:p>
        </p:txBody>
      </p:sp>
      <p:sp>
        <p:nvSpPr>
          <p:cNvPr id="9" name="Text 3"/>
          <p:cNvSpPr txBox="1"/>
          <p:nvPr/>
        </p:nvSpPr>
        <p:spPr>
          <a:xfrm>
            <a:off x="180000" y="180000"/>
            <a:ext cx="8790900" cy="646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66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Философско-религиозные основания геоцентризма
</a:t>
            </a:r>
            <a:endParaRPr lang="en-US" sz="2661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80000" y="180000"/>
            <a:ext cx="7333200" cy="83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86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Главные проблемы и ограничения геоцентрической модели
</a:t>
            </a:r>
            <a:endParaRPr lang="en-US" sz="2861" dirty="0"/>
          </a:p>
        </p:txBody>
      </p:sp>
      <p:sp>
        <p:nvSpPr>
          <p:cNvPr id="5" name="Text 1"/>
          <p:cNvSpPr txBox="1"/>
          <p:nvPr/>
        </p:nvSpPr>
        <p:spPr>
          <a:xfrm>
            <a:off x="4767327" y="1773250"/>
            <a:ext cx="4196700" cy="83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 согласования с всё более точными наблюдениями требовалось добавлять новые эпициклы, что усложняло модель и снижало её элегантность и удобство использования.
</a:t>
            </a:r>
            <a:endParaRPr lang="en-US" sz="1200" dirty="0"/>
          </a:p>
        </p:txBody>
      </p:sp>
      <p:sp>
        <p:nvSpPr>
          <p:cNvPr id="6" name="Text 2"/>
          <p:cNvSpPr txBox="1"/>
          <p:nvPr/>
        </p:nvSpPr>
        <p:spPr>
          <a:xfrm>
            <a:off x="1297900" y="2797671"/>
            <a:ext cx="4196700" cy="83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Некоторые явления, такие как затмения и изменчивость блеска планет, трудно объяснялись в рамках геоцентризма, выявляя противоречия с наблюдаемой реальностью.
</a:t>
            </a:r>
            <a:endParaRPr lang="en-US" sz="1200" dirty="0"/>
          </a:p>
        </p:txBody>
      </p:sp>
      <p:sp>
        <p:nvSpPr>
          <p:cNvPr id="7" name="Text 3"/>
          <p:cNvSpPr txBox="1"/>
          <p:nvPr/>
        </p:nvSpPr>
        <p:spPr>
          <a:xfrm>
            <a:off x="8696100" y="4698000"/>
            <a:ext cx="2679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000" dirty="0"/>
          </a:p>
        </p:txBody>
      </p:sp>
      <p:sp>
        <p:nvSpPr>
          <p:cNvPr id="8" name="Text 4"/>
          <p:cNvSpPr txBox="1"/>
          <p:nvPr/>
        </p:nvSpPr>
        <p:spPr>
          <a:xfrm>
            <a:off x="3397306" y="3825254"/>
            <a:ext cx="4196700" cy="83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Математические расчёты становились чересчур сложными, появлялось множество парадоксов и несоответствий, что снижало доверие к системе и способствовало поиску альтернатив.
</a:t>
            </a:r>
            <a:endParaRPr lang="en-US" sz="12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80000" y="180000"/>
            <a:ext cx="8790600" cy="83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86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Вклад исламских астрономов в совершенствование системы
</a:t>
            </a:r>
            <a:endParaRPr lang="en-US" sz="2861" dirty="0"/>
          </a:p>
        </p:txBody>
      </p:sp>
      <p:sp>
        <p:nvSpPr>
          <p:cNvPr id="5" name="Text 1"/>
          <p:cNvSpPr txBox="1"/>
          <p:nvPr/>
        </p:nvSpPr>
        <p:spPr>
          <a:xfrm>
            <a:off x="998975" y="1739850"/>
            <a:ext cx="4179300" cy="83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Исламские астрономы, включая Аль-Баттани и Аль-Фаргани, провели точные пересчёты параметров эпициклов, улучшая точность геоцентрической модели.
</a:t>
            </a:r>
            <a:endParaRPr lang="en-US" sz="1200" dirty="0"/>
          </a:p>
        </p:txBody>
      </p:sp>
      <p:sp>
        <p:nvSpPr>
          <p:cNvPr id="6" name="Text 2"/>
          <p:cNvSpPr txBox="1"/>
          <p:nvPr/>
        </p:nvSpPr>
        <p:spPr>
          <a:xfrm>
            <a:off x="998975" y="2792006"/>
            <a:ext cx="4179300" cy="83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Они создавали детальные звездные каталоги и подвергали критике отдельные элементы системы, выявляя её слабые стороны и несоответствия.
</a:t>
            </a:r>
            <a:endParaRPr lang="en-US" sz="1200" dirty="0"/>
          </a:p>
        </p:txBody>
      </p:sp>
      <p:sp>
        <p:nvSpPr>
          <p:cNvPr id="7" name="Text 3"/>
          <p:cNvSpPr txBox="1"/>
          <p:nvPr/>
        </p:nvSpPr>
        <p:spPr>
          <a:xfrm>
            <a:off x="8696100" y="4698000"/>
            <a:ext cx="2679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000" dirty="0"/>
          </a:p>
        </p:txBody>
      </p:sp>
      <p:sp>
        <p:nvSpPr>
          <p:cNvPr id="8" name="Text 4"/>
          <p:cNvSpPr txBox="1"/>
          <p:nvPr/>
        </p:nvSpPr>
        <p:spPr>
          <a:xfrm>
            <a:off x="998975" y="3844175"/>
            <a:ext cx="4179300" cy="83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Труды этих учёных были переведены на латынь, сыграв значимую роль в развитии европейской астрономии в Средние века и подготовив почву для новых научных открытий.
</a:t>
            </a:r>
            <a:endParaRPr lang="en-US" sz="12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83191" y="1606600"/>
            <a:ext cx="8777617" cy="29703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80000" y="180000"/>
            <a:ext cx="6009300" cy="586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00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Процесс астрономических наблюдений и вычислений
</a:t>
            </a:r>
            <a:endParaRPr lang="en-US" sz="2006" dirty="0"/>
          </a:p>
        </p:txBody>
      </p:sp>
      <p:sp>
        <p:nvSpPr>
          <p:cNvPr id="5" name="Text 1"/>
          <p:cNvSpPr txBox="1"/>
          <p:nvPr/>
        </p:nvSpPr>
        <p:spPr>
          <a:xfrm>
            <a:off x="8696100" y="4698000"/>
            <a:ext cx="2679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000" dirty="0"/>
          </a:p>
        </p:txBody>
      </p:sp>
      <p:sp>
        <p:nvSpPr>
          <p:cNvPr id="6" name="Text 2"/>
          <p:cNvSpPr txBox="1"/>
          <p:nvPr/>
        </p:nvSpPr>
        <p:spPr>
          <a:xfrm>
            <a:off x="180000" y="834000"/>
            <a:ext cx="35463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от наблюдений до корректировки моделей в геоцентрической астрономии
</a:t>
            </a:r>
            <a:endParaRPr lang="en-US" sz="909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058940" y="869300"/>
            <a:ext cx="4683900" cy="129905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745075" y="2237695"/>
            <a:ext cx="4783800" cy="1350115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998175" y="3662675"/>
            <a:ext cx="4683900" cy="129905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180000" y="180000"/>
            <a:ext cx="8790600" cy="504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58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Альтернативные гипотезы и их критика в античности
</a:t>
            </a:r>
            <a:endParaRPr lang="en-US" sz="2589" dirty="0"/>
          </a:p>
        </p:txBody>
      </p:sp>
      <p:sp>
        <p:nvSpPr>
          <p:cNvPr id="8" name="Text 1"/>
          <p:cNvSpPr txBox="1"/>
          <p:nvPr/>
        </p:nvSpPr>
        <p:spPr>
          <a:xfrm>
            <a:off x="506200" y="1169042"/>
            <a:ext cx="2607000" cy="90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47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Гелиоцентрическая идея Арестарха
</a:t>
            </a:r>
            <a:pPr algn="l" indent="0" marL="0">
              <a:lnSpc>
                <a:spcPct val="115000"/>
              </a:lnSpc>
              <a:buNone/>
            </a:pPr>
            <a:r>
              <a:rPr lang="en-US" sz="87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7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Арестарх Самосский в III веке до н.э. предложил модель с Солнцем в центре, однако из-за слабой практической поддержки и авторитета Аристотеля эта идея не получила широкого признания.
</a:t>
            </a:r>
            <a:endParaRPr lang="en-US" sz="1047" dirty="0"/>
          </a:p>
        </p:txBody>
      </p:sp>
      <p:sp>
        <p:nvSpPr>
          <p:cNvPr id="9" name="Text 2"/>
          <p:cNvSpPr txBox="1"/>
          <p:nvPr/>
        </p:nvSpPr>
        <p:spPr>
          <a:xfrm>
            <a:off x="506200" y="2479741"/>
            <a:ext cx="2607000" cy="90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8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Философские взгляды Филолая
</a:t>
            </a:r>
            <a:pPr algn="l" indent="0" marL="0">
              <a:lnSpc>
                <a:spcPct val="115000"/>
              </a:lnSpc>
              <a:buNone/>
            </a:pPr>
            <a:r>
              <a:rPr lang="en-US" sz="91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1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Филолай выдвигал концепцию движения Земли и небесных тел, отличную от геоцентризма, но эти идеи оставались абстрактными и не подтверждались эмпирическими данными.
</a:t>
            </a:r>
            <a:endParaRPr lang="en-US" sz="1085" dirty="0"/>
          </a:p>
        </p:txBody>
      </p:sp>
      <p:sp>
        <p:nvSpPr>
          <p:cNvPr id="10" name="Text 3"/>
          <p:cNvSpPr txBox="1"/>
          <p:nvPr/>
        </p:nvSpPr>
        <p:spPr>
          <a:xfrm>
            <a:off x="506200" y="3790462"/>
            <a:ext cx="2607000" cy="90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18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Труды Герлаклида
</a:t>
            </a:r>
            <a:pPr algn="l" indent="0" marL="0">
              <a:lnSpc>
                <a:spcPct val="115000"/>
              </a:lnSpc>
              <a:buNone/>
            </a:pPr>
            <a:r>
              <a:rPr lang="en-US" sz="86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6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Герлаклид внёс предположение о вращении Земли вокруг своей оси, что создавало иллюзию движения небесных тел, однако данное учение было мало распространено и не имело элементарной экспериментальной поддержки.
</a:t>
            </a:r>
            <a:endParaRPr lang="en-US" sz="1018" dirty="0"/>
          </a:p>
        </p:txBody>
      </p:sp>
      <p:sp>
        <p:nvSpPr>
          <p:cNvPr id="11" name="Text 4"/>
          <p:cNvSpPr txBox="1"/>
          <p:nvPr/>
        </p:nvSpPr>
        <p:spPr>
          <a:xfrm>
            <a:off x="8696100" y="4698000"/>
            <a:ext cx="2679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0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180000" y="180000"/>
            <a:ext cx="4456200" cy="172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3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Признаки кризиса геоцентризма в эпоху Возрождения
</a:t>
            </a:r>
            <a:endParaRPr lang="en-US" sz="3400" dirty="0"/>
          </a:p>
        </p:txBody>
      </p:sp>
      <p:sp>
        <p:nvSpPr>
          <p:cNvPr id="7" name="Text 1"/>
          <p:cNvSpPr txBox="1"/>
          <p:nvPr/>
        </p:nvSpPr>
        <p:spPr>
          <a:xfrm>
            <a:off x="8696100" y="4698000"/>
            <a:ext cx="2679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000" dirty="0"/>
          </a:p>
        </p:txBody>
      </p:sp>
      <p:sp>
        <p:nvSpPr>
          <p:cNvPr id="8" name="Text 2"/>
          <p:cNvSpPr txBox="1"/>
          <p:nvPr/>
        </p:nvSpPr>
        <p:spPr>
          <a:xfrm>
            <a:off x="5355350" y="451425"/>
            <a:ext cx="3212100" cy="1149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XVI век — наблюдения Николая Кузанского и Регимонтана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Их работы выявили расхождения между геоцентрическими прогнозами и астрономическими наблюдениями, указывая на необходимость пересмотра устоявшихся моделей.
</a:t>
            </a:r>
            <a:endParaRPr lang="en-US" sz="1200" dirty="0"/>
          </a:p>
        </p:txBody>
      </p:sp>
      <p:sp>
        <p:nvSpPr>
          <p:cNvPr id="9" name="Text 3"/>
          <p:cNvSpPr txBox="1"/>
          <p:nvPr/>
        </p:nvSpPr>
        <p:spPr>
          <a:xfrm>
            <a:off x="4412550" y="2084275"/>
            <a:ext cx="3212100" cy="1149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Развитие оптики и применение телескопа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Усовершенствования в оптике позволили детальнее изучать небесные тела, усиливая противоречия с геоцентрической системой и стимулируя поиск новых объяснений.
</a:t>
            </a:r>
            <a:endParaRPr lang="en-US" sz="1200" dirty="0"/>
          </a:p>
        </p:txBody>
      </p:sp>
      <p:sp>
        <p:nvSpPr>
          <p:cNvPr id="10" name="Text 4"/>
          <p:cNvSpPr txBox="1"/>
          <p:nvPr/>
        </p:nvSpPr>
        <p:spPr>
          <a:xfrm>
            <a:off x="3498925" y="3717125"/>
            <a:ext cx="3212100" cy="1149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Стремление к новым космологическим моделям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Накопление наблюдательных данных и технический прогресс открыли путь для создания гелиоцентрической теории и начала научной революции.
</a:t>
            </a:r>
            <a:endParaRPr lang="en-US" sz="12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80000" y="180000"/>
            <a:ext cx="8784000" cy="673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40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Переход к гелиоцентрической системе и его последствия
</a:t>
            </a:r>
            <a:endParaRPr lang="en-US" sz="2405" dirty="0"/>
          </a:p>
        </p:txBody>
      </p:sp>
      <p:sp>
        <p:nvSpPr>
          <p:cNvPr id="5" name="Text 1"/>
          <p:cNvSpPr txBox="1"/>
          <p:nvPr/>
        </p:nvSpPr>
        <p:spPr>
          <a:xfrm>
            <a:off x="1008261" y="1280150"/>
            <a:ext cx="4228500" cy="81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9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Николай Коперник заложил основы новой космологической модели, утверждая движение Земли и центрацию Солнца в вселенной.
</a:t>
            </a:r>
            <a:endParaRPr lang="en-US" sz="1194" dirty="0"/>
          </a:p>
        </p:txBody>
      </p:sp>
      <p:sp>
        <p:nvSpPr>
          <p:cNvPr id="6" name="Text 2"/>
          <p:cNvSpPr txBox="1"/>
          <p:nvPr/>
        </p:nvSpPr>
        <p:spPr>
          <a:xfrm>
            <a:off x="1908255" y="2237533"/>
            <a:ext cx="4228500" cy="81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9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Галилей дополнил теорию экспериментальными открытиями, выявив спутники Юпитера и фазы Венеры, что опровергало геоцентрическую догму.
</a:t>
            </a:r>
            <a:endParaRPr lang="en-US" sz="1194" dirty="0"/>
          </a:p>
        </p:txBody>
      </p:sp>
      <p:sp>
        <p:nvSpPr>
          <p:cNvPr id="7" name="Text 3"/>
          <p:cNvSpPr txBox="1"/>
          <p:nvPr/>
        </p:nvSpPr>
        <p:spPr>
          <a:xfrm>
            <a:off x="8696100" y="4698000"/>
            <a:ext cx="2679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000" dirty="0"/>
          </a:p>
        </p:txBody>
      </p:sp>
      <p:sp>
        <p:nvSpPr>
          <p:cNvPr id="8" name="Text 4"/>
          <p:cNvSpPr txBox="1"/>
          <p:nvPr/>
        </p:nvSpPr>
        <p:spPr>
          <a:xfrm>
            <a:off x="2808274" y="3194915"/>
            <a:ext cx="4228500" cy="81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9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Йоханнес Кеплер сформулировал законы движения планет, связывая орбиты с эллипсами и улучшая математическую точность астрономии.
</a:t>
            </a:r>
            <a:endParaRPr lang="en-US" sz="1194" dirty="0"/>
          </a:p>
        </p:txBody>
      </p:sp>
      <p:sp>
        <p:nvSpPr>
          <p:cNvPr id="9" name="Text 5"/>
          <p:cNvSpPr txBox="1"/>
          <p:nvPr/>
        </p:nvSpPr>
        <p:spPr>
          <a:xfrm>
            <a:off x="3708257" y="4152310"/>
            <a:ext cx="4228500" cy="81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9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Этот переход ознаменовал начало современной научной методологии, основанной на эксперименте, математике и критическом анализе данных.
</a:t>
            </a:r>
            <a:endParaRPr lang="en-US" sz="1194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703350" y="1307425"/>
            <a:ext cx="7737300" cy="856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292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Значение геоцентризма в истории науки и культуры
</a:t>
            </a:r>
            <a:endParaRPr lang="en-US" sz="2929" dirty="0"/>
          </a:p>
        </p:txBody>
      </p:sp>
      <p:sp>
        <p:nvSpPr>
          <p:cNvPr id="4" name="Text 1"/>
          <p:cNvSpPr txBox="1"/>
          <p:nvPr/>
        </p:nvSpPr>
        <p:spPr>
          <a:xfrm>
            <a:off x="2155750" y="2350100"/>
            <a:ext cx="4832400" cy="176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Геоцентрическая система формировала мировоззрение человечества и направляла развитие науки почти две тысячи лет, её преодоление стало ключевым этапом становления современной астрономии и научного мышления.
</a:t>
            </a:r>
            <a:endParaRPr lang="en-US" sz="14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2026-05-08T00:27:46Z</dcterms:created>
  <dcterms:modified xsi:type="dcterms:W3CDTF">2026-05-08T00:27:46Z</dcterms:modified>
</cp:coreProperties>
</file>