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slideLayout" Target="../slideLayouts/slideLayout1.xml"/><Relationship Id="rId1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jpe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jpeg"/><Relationship Id="rId9" Type="http://schemas.openxmlformats.org/officeDocument/2006/relationships/image" Target="../media/image-6-9.png"/><Relationship Id="rId10" Type="http://schemas.openxmlformats.org/officeDocument/2006/relationships/image" Target="../media/image-6-10.png"/><Relationship Id="rId11" Type="http://schemas.openxmlformats.org/officeDocument/2006/relationships/image" Target="../media/image-6-11.jpeg"/><Relationship Id="rId12" Type="http://schemas.openxmlformats.org/officeDocument/2006/relationships/image" Target="../media/image-6-12.png"/><Relationship Id="rId13" Type="http://schemas.openxmlformats.org/officeDocument/2006/relationships/slideLayout" Target="../slideLayouts/slideLayout1.xml"/><Relationship Id="rId1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image" Target="../media/image-10-11.png"/><Relationship Id="rId12" Type="http://schemas.openxmlformats.org/officeDocument/2006/relationships/slideLayout" Target="../slideLayouts/slideLayout1.xml"/><Relationship Id="rId1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image" Target="../media/image-11-7.png"/><Relationship Id="rId8" Type="http://schemas.openxmlformats.org/officeDocument/2006/relationships/image" Target="../media/image-11-8.jpe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jpe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jpeg"/><Relationship Id="rId9" Type="http://schemas.openxmlformats.org/officeDocument/2006/relationships/image" Target="../media/image-17-9.png"/><Relationship Id="rId10" Type="http://schemas.openxmlformats.org/officeDocument/2006/relationships/image" Target="../media/image-17-10.png"/><Relationship Id="rId11" Type="http://schemas.openxmlformats.org/officeDocument/2006/relationships/image" Target="../media/image-17-11.jpeg"/><Relationship Id="rId12" Type="http://schemas.openxmlformats.org/officeDocument/2006/relationships/image" Target="../media/image-17-12.png"/><Relationship Id="rId13" Type="http://schemas.openxmlformats.org/officeDocument/2006/relationships/slideLayout" Target="../slideLayouts/slideLayout1.xml"/><Relationship Id="rId1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image" Target="../media/image-19-11.png"/><Relationship Id="rId12" Type="http://schemas.openxmlformats.org/officeDocument/2006/relationships/image" Target="../media/image-19-12.png"/><Relationship Id="rId13" Type="http://schemas.openxmlformats.org/officeDocument/2006/relationships/slideLayout" Target="../slideLayouts/slideLayout1.xml"/><Relationship Id="rId1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672753"/>
            <a:ext cx="4212000" cy="174814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92800" y="856038"/>
            <a:ext cx="7958400" cy="1687500"/>
          </a:xfrm>
          <a:prstGeom prst="rect">
            <a:avLst/>
          </a:prstGeom>
          <a:noFill/>
          <a:ln/>
        </p:spPr>
        <p:txBody>
          <a:bodyPr wrap="square" lIns="0" tIns="0" rIns="0" bIns="0" rtlCol="0" anchor="ctr"/>
          <a:lstStyle/>
          <a:p>
            <a:pPr algn="l" indent="0" marL="0">
              <a:lnSpc>
                <a:spcPct val="115000"/>
              </a:lnSpc>
              <a:buNone/>
            </a:pPr>
            <a:r>
              <a:rPr lang="en-US" sz="2800" b="1" i="1" dirty="0">
                <a:solidFill>
                  <a:srgbClr val="F551A6"/>
                </a:solidFill>
                <a:latin typeface="Arial" pitchFamily="34" charset="0"/>
                <a:ea typeface="Arial" pitchFamily="34" charset="-122"/>
                <a:cs typeface="Arial" pitchFamily="34" charset="-120"/>
              </a:rPr>
              <a:t>Сказки народов мира
</a:t>
            </a:r>
            <a:endParaRPr lang="en-US" sz="2800" dirty="0"/>
          </a:p>
        </p:txBody>
      </p:sp>
      <p:sp>
        <p:nvSpPr>
          <p:cNvPr id="7" name="Text 1"/>
          <p:cNvSpPr txBox="1"/>
          <p:nvPr/>
        </p:nvSpPr>
        <p:spPr>
          <a:xfrm>
            <a:off x="4875325" y="2833413"/>
            <a:ext cx="3665100" cy="14361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Путешествие по сказкам, где добро побеждает, а чудеса ждут на каждом шагу.
</a:t>
            </a:r>
            <a:endParaRPr lang="en-US" sz="1300" dirty="0"/>
          </a:p>
        </p:txBody>
      </p:sp>
      <p:sp>
        <p:nvSpPr>
          <p:cNvPr id="8" name="Text 2"/>
          <p:cNvSpPr txBox="1"/>
          <p:nvPr/>
        </p:nvSpPr>
        <p:spPr>
          <a:xfrm>
            <a:off x="592800" y="150325"/>
            <a:ext cx="3206400" cy="5124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213" y="364950"/>
            <a:ext cx="4211573" cy="4418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75275" y="522450"/>
            <a:ext cx="3665100" cy="18921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Что называют народной сказкой
</a:t>
            </a:r>
            <a:endParaRPr lang="en-US" sz="2500" dirty="0"/>
          </a:p>
        </p:txBody>
      </p:sp>
      <p:sp>
        <p:nvSpPr>
          <p:cNvPr id="8" name="Text 1"/>
          <p:cNvSpPr txBox="1"/>
          <p:nvPr/>
        </p:nvSpPr>
        <p:spPr>
          <a:xfrm>
            <a:off x="4875325" y="2739475"/>
            <a:ext cx="3665100" cy="18921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Народная сказка не имеет одного автора: её создавали и пересказывали многие люди. Она жила в устной речи, а потом была записана. В разных странах меняются детали, но смысл часто остаётся похожим.
</a:t>
            </a:r>
            <a:endParaRPr lang="en-US" sz="1300" dirty="0"/>
          </a:p>
        </p:txBody>
      </p:sp>
      <p:sp>
        <p:nvSpPr>
          <p:cNvPr id="9" name="Text 2"/>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41950" y="3337906"/>
            <a:ext cx="431550" cy="493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72775" y="1760755"/>
            <a:ext cx="369900" cy="493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723289" y="3365306"/>
            <a:ext cx="493200" cy="4384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4723289" y="1760755"/>
            <a:ext cx="493200" cy="493200"/>
          </a:xfrm>
          <a:prstGeom prst="rect">
            <a:avLst/>
          </a:prstGeom>
        </p:spPr>
      </p:pic>
      <p:sp>
        <p:nvSpPr>
          <p:cNvPr id="12" name="Text 0"/>
          <p:cNvSpPr txBox="1"/>
          <p:nvPr/>
        </p:nvSpPr>
        <p:spPr>
          <a:xfrm>
            <a:off x="511125" y="496075"/>
            <a:ext cx="8085300" cy="9963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Главные герои русских сказок
</a:t>
            </a:r>
            <a:endParaRPr lang="en-US" sz="2500" dirty="0"/>
          </a:p>
        </p:txBody>
      </p:sp>
      <p:sp>
        <p:nvSpPr>
          <p:cNvPr id="13"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3</a:t>
            </a:r>
            <a:endParaRPr lang="en-US" sz="1800" dirty="0"/>
          </a:p>
        </p:txBody>
      </p:sp>
      <p:sp>
        <p:nvSpPr>
          <p:cNvPr id="14" name="Text 2"/>
          <p:cNvSpPr txBox="1"/>
          <p:nvPr/>
        </p:nvSpPr>
        <p:spPr>
          <a:xfrm>
            <a:off x="1193850" y="3337006"/>
            <a:ext cx="3190800" cy="495000"/>
          </a:xfrm>
          <a:prstGeom prst="rect">
            <a:avLst/>
          </a:prstGeom>
          <a:noFill/>
          <a:ln/>
        </p:spPr>
        <p:txBody>
          <a:bodyPr wrap="square" lIns="0" tIns="0" rIns="0" bIns="0" rtlCol="0" anchor="ctr"/>
          <a:lstStyle/>
          <a:p>
            <a:pPr algn="l" indent="0" marL="0">
              <a:lnSpc>
                <a:spcPct val="100000"/>
              </a:lnSpc>
              <a:buNone/>
            </a:pPr>
            <a:r>
              <a:rPr lang="en-US" sz="1300" b="1" i="1" dirty="0">
                <a:solidFill>
                  <a:srgbClr val="F551A6"/>
                </a:solidFill>
                <a:latin typeface="Arial" pitchFamily="34" charset="0"/>
                <a:ea typeface="Arial" pitchFamily="34" charset="-122"/>
                <a:cs typeface="Arial" pitchFamily="34" charset="-120"/>
              </a:rPr>
              <a:t>Хитрые испытания
</a:t>
            </a:r>
            <a:endParaRPr lang="en-US" sz="1300" dirty="0"/>
          </a:p>
        </p:txBody>
      </p:sp>
      <p:sp>
        <p:nvSpPr>
          <p:cNvPr id="15" name="Text 3"/>
          <p:cNvSpPr txBox="1"/>
          <p:nvPr/>
        </p:nvSpPr>
        <p:spPr>
          <a:xfrm>
            <a:off x="511125" y="3938475"/>
            <a:ext cx="3873000" cy="7806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Баба-яга, злые силы и трудные задания проверяют смекалку героя. Чтобы справиться, нужно быть внимательным, терпеливым и не терять надежду.
</a:t>
            </a:r>
            <a:endParaRPr lang="en-US" sz="1100" dirty="0"/>
          </a:p>
        </p:txBody>
      </p:sp>
      <p:sp>
        <p:nvSpPr>
          <p:cNvPr id="16" name="Text 4"/>
          <p:cNvSpPr txBox="1"/>
          <p:nvPr/>
        </p:nvSpPr>
        <p:spPr>
          <a:xfrm>
            <a:off x="1193850" y="1759855"/>
            <a:ext cx="3190800" cy="495000"/>
          </a:xfrm>
          <a:prstGeom prst="rect">
            <a:avLst/>
          </a:prstGeom>
          <a:noFill/>
          <a:ln/>
        </p:spPr>
        <p:txBody>
          <a:bodyPr wrap="square" lIns="0" tIns="0" rIns="0" bIns="0" rtlCol="0" anchor="ctr"/>
          <a:lstStyle/>
          <a:p>
            <a:pPr algn="l" indent="0" marL="0">
              <a:lnSpc>
                <a:spcPct val="100000"/>
              </a:lnSpc>
              <a:buNone/>
            </a:pPr>
            <a:r>
              <a:rPr lang="en-US" sz="1300" b="1" i="1" dirty="0">
                <a:solidFill>
                  <a:srgbClr val="F551A6"/>
                </a:solidFill>
                <a:latin typeface="Arial" pitchFamily="34" charset="0"/>
                <a:ea typeface="Arial" pitchFamily="34" charset="-122"/>
                <a:cs typeface="Arial" pitchFamily="34" charset="-120"/>
              </a:rPr>
              <a:t>Смелый герой
</a:t>
            </a:r>
            <a:endParaRPr lang="en-US" sz="1300" dirty="0"/>
          </a:p>
        </p:txBody>
      </p:sp>
      <p:sp>
        <p:nvSpPr>
          <p:cNvPr id="17" name="Text 5"/>
          <p:cNvSpPr txBox="1"/>
          <p:nvPr/>
        </p:nvSpPr>
        <p:spPr>
          <a:xfrm>
            <a:off x="511125" y="2361323"/>
            <a:ext cx="3873000" cy="7806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Иван-царевич или другой герой отправляется в путь, встречает трудности и не отступает. В конце его ждут помощь, победа и заслуженная награда.
</a:t>
            </a:r>
            <a:endParaRPr lang="en-US" sz="1100" dirty="0"/>
          </a:p>
        </p:txBody>
      </p:sp>
      <p:sp>
        <p:nvSpPr>
          <p:cNvPr id="18" name="Text 6"/>
          <p:cNvSpPr txBox="1"/>
          <p:nvPr/>
        </p:nvSpPr>
        <p:spPr>
          <a:xfrm>
            <a:off x="5406014" y="3337006"/>
            <a:ext cx="3190800" cy="495000"/>
          </a:xfrm>
          <a:prstGeom prst="rect">
            <a:avLst/>
          </a:prstGeom>
          <a:noFill/>
          <a:ln/>
        </p:spPr>
        <p:txBody>
          <a:bodyPr wrap="square" lIns="0" tIns="0" rIns="0" bIns="0" rtlCol="0" anchor="ctr"/>
          <a:lstStyle/>
          <a:p>
            <a:pPr algn="l" indent="0" marL="0">
              <a:lnSpc>
                <a:spcPct val="100000"/>
              </a:lnSpc>
              <a:buNone/>
            </a:pPr>
            <a:r>
              <a:rPr lang="en-US" sz="1300" b="1" i="1" dirty="0">
                <a:solidFill>
                  <a:srgbClr val="F551A6"/>
                </a:solidFill>
                <a:latin typeface="Arial" pitchFamily="34" charset="0"/>
                <a:ea typeface="Arial" pitchFamily="34" charset="-122"/>
                <a:cs typeface="Arial" pitchFamily="34" charset="-120"/>
              </a:rPr>
              <a:t>Известные сказки
</a:t>
            </a:r>
            <a:endParaRPr lang="en-US" sz="1300" dirty="0"/>
          </a:p>
        </p:txBody>
      </p:sp>
      <p:sp>
        <p:nvSpPr>
          <p:cNvPr id="19" name="Text 7"/>
          <p:cNvSpPr txBox="1"/>
          <p:nvPr/>
        </p:nvSpPr>
        <p:spPr>
          <a:xfrm>
            <a:off x="4723289" y="3938475"/>
            <a:ext cx="3873000" cy="7806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«Гуси-лебеди», «Царевна-лягушка» и «По щучьему веленью» знают многие дети. В этих историях всегда есть чудо, урок и яркие запоминающиеся герои.
</a:t>
            </a:r>
            <a:endParaRPr lang="en-US" sz="1100" dirty="0"/>
          </a:p>
        </p:txBody>
      </p:sp>
      <p:sp>
        <p:nvSpPr>
          <p:cNvPr id="20" name="Text 8"/>
          <p:cNvSpPr txBox="1"/>
          <p:nvPr/>
        </p:nvSpPr>
        <p:spPr>
          <a:xfrm>
            <a:off x="5406014" y="1759855"/>
            <a:ext cx="3190800" cy="495000"/>
          </a:xfrm>
          <a:prstGeom prst="rect">
            <a:avLst/>
          </a:prstGeom>
          <a:noFill/>
          <a:ln/>
        </p:spPr>
        <p:txBody>
          <a:bodyPr wrap="square" lIns="0" tIns="0" rIns="0" bIns="0" rtlCol="0" anchor="ctr"/>
          <a:lstStyle/>
          <a:p>
            <a:pPr algn="l" indent="0" marL="0">
              <a:lnSpc>
                <a:spcPct val="100000"/>
              </a:lnSpc>
              <a:buNone/>
            </a:pPr>
            <a:r>
              <a:rPr lang="en-US" sz="1300" b="1" i="1" dirty="0">
                <a:solidFill>
                  <a:srgbClr val="F551A6"/>
                </a:solidFill>
                <a:latin typeface="Arial" pitchFamily="34" charset="0"/>
                <a:ea typeface="Arial" pitchFamily="34" charset="-122"/>
                <a:cs typeface="Arial" pitchFamily="34" charset="-120"/>
              </a:rPr>
              <a:t>Волшебные помощники
</a:t>
            </a:r>
            <a:endParaRPr lang="en-US" sz="1300" dirty="0"/>
          </a:p>
        </p:txBody>
      </p:sp>
      <p:sp>
        <p:nvSpPr>
          <p:cNvPr id="21" name="Text 9"/>
          <p:cNvSpPr txBox="1"/>
          <p:nvPr/>
        </p:nvSpPr>
        <p:spPr>
          <a:xfrm>
            <a:off x="4723289" y="2361323"/>
            <a:ext cx="3873000" cy="7806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Серый Волк, чудесная печь или добрый советчик появляются тогда, когда герою особенно трудно. Их помощь показывает, что доброе дело не остаётся без ответа.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775814"/>
            <a:ext cx="4212000" cy="301092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92800" y="522450"/>
            <a:ext cx="7958400" cy="10605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Сказки арабских стран
</a:t>
            </a:r>
            <a:endParaRPr lang="en-US" sz="2500" dirty="0"/>
          </a:p>
        </p:txBody>
      </p:sp>
      <p:sp>
        <p:nvSpPr>
          <p:cNvPr id="9" name="Text 1"/>
          <p:cNvSpPr txBox="1"/>
          <p:nvPr/>
        </p:nvSpPr>
        <p:spPr>
          <a:xfrm>
            <a:off x="4708075" y="2342900"/>
            <a:ext cx="3946200" cy="816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Арабские сказки часто переносят читателя в шумные города, дворцы и на яркие базары. Там легко встретить чудо, опасность и неожиданное приключение. 
</a:t>
            </a:r>
            <a:endParaRPr lang="en-US" sz="1000" dirty="0"/>
          </a:p>
        </p:txBody>
      </p:sp>
      <p:sp>
        <p:nvSpPr>
          <p:cNvPr id="10" name="Text 2"/>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4</a:t>
            </a:r>
            <a:endParaRPr lang="en-US" sz="1800" dirty="0"/>
          </a:p>
        </p:txBody>
      </p:sp>
      <p:sp>
        <p:nvSpPr>
          <p:cNvPr id="11" name="Text 3"/>
          <p:cNvSpPr txBox="1"/>
          <p:nvPr/>
        </p:nvSpPr>
        <p:spPr>
          <a:xfrm>
            <a:off x="4708075" y="1833475"/>
            <a:ext cx="3946200" cy="422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Города, дворцы и базары
</a:t>
            </a:r>
            <a:endParaRPr lang="en-US" sz="1200" dirty="0"/>
          </a:p>
        </p:txBody>
      </p:sp>
      <p:sp>
        <p:nvSpPr>
          <p:cNvPr id="12" name="Text 4"/>
          <p:cNvSpPr txBox="1"/>
          <p:nvPr/>
        </p:nvSpPr>
        <p:spPr>
          <a:xfrm>
            <a:off x="4708075" y="3844100"/>
            <a:ext cx="3946200" cy="816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этих историях особенно важны находчивость и осторожность. Герой должен заметить ловушку вовремя и не попасться на обман, даже если чудо выглядит очень заманчиво.
</a:t>
            </a:r>
            <a:endParaRPr lang="en-US" sz="1000" dirty="0"/>
          </a:p>
        </p:txBody>
      </p:sp>
      <p:sp>
        <p:nvSpPr>
          <p:cNvPr id="13" name="Text 5"/>
          <p:cNvSpPr txBox="1"/>
          <p:nvPr/>
        </p:nvSpPr>
        <p:spPr>
          <a:xfrm>
            <a:off x="4708075" y="3334675"/>
            <a:ext cx="3946200" cy="422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Хитрость и осторожность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633450" y="522450"/>
            <a:ext cx="5795400" cy="18921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Как развивались европейские сказки
</a:t>
            </a:r>
            <a:endParaRPr lang="en-US" sz="2500" dirty="0"/>
          </a:p>
        </p:txBody>
      </p:sp>
      <p:sp>
        <p:nvSpPr>
          <p:cNvPr id="10"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5</a:t>
            </a:r>
            <a:endParaRPr lang="en-US" sz="1800" dirty="0"/>
          </a:p>
        </p:txBody>
      </p:sp>
      <p:sp>
        <p:nvSpPr>
          <p:cNvPr id="11" name="Text 2"/>
          <p:cNvSpPr txBox="1"/>
          <p:nvPr/>
        </p:nvSpPr>
        <p:spPr>
          <a:xfrm>
            <a:off x="476250" y="2709458"/>
            <a:ext cx="1870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Народные рассказы
</a:t>
            </a:r>
            <a:endParaRPr lang="en-US" sz="1100" dirty="0"/>
          </a:p>
        </p:txBody>
      </p:sp>
      <p:sp>
        <p:nvSpPr>
          <p:cNvPr id="12" name="Text 3"/>
          <p:cNvSpPr txBox="1"/>
          <p:nvPr/>
        </p:nvSpPr>
        <p:spPr>
          <a:xfrm>
            <a:off x="476300" y="3404220"/>
            <a:ext cx="1870500" cy="10290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Сначала истории передавали устно: их рассказывали дома, в дороге и у очага. Так появились старинные сюжеты о замках, лесах и волшебных испытаниях.
</a:t>
            </a:r>
            <a:endParaRPr lang="en-US" sz="900" dirty="0"/>
          </a:p>
        </p:txBody>
      </p:sp>
      <p:sp>
        <p:nvSpPr>
          <p:cNvPr id="13" name="Text 4"/>
          <p:cNvSpPr txBox="1"/>
          <p:nvPr/>
        </p:nvSpPr>
        <p:spPr>
          <a:xfrm>
            <a:off x="2583613" y="2709458"/>
            <a:ext cx="1870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Сказочники и собиратели
</a:t>
            </a:r>
            <a:endParaRPr lang="en-US" sz="1100" dirty="0"/>
          </a:p>
        </p:txBody>
      </p:sp>
      <p:sp>
        <p:nvSpPr>
          <p:cNvPr id="14" name="Text 5"/>
          <p:cNvSpPr txBox="1"/>
          <p:nvPr/>
        </p:nvSpPr>
        <p:spPr>
          <a:xfrm>
            <a:off x="2583675" y="3360444"/>
            <a:ext cx="1870500" cy="1072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Позже сказки записали братья Гримм, Шарль Перро и Ханс Кристиан Андерсен. Благодаря им многие истории сохранились и стали известны детям разных стран.
</a:t>
            </a:r>
            <a:endParaRPr lang="en-US" sz="900" dirty="0"/>
          </a:p>
        </p:txBody>
      </p:sp>
      <p:sp>
        <p:nvSpPr>
          <p:cNvPr id="15" name="Text 6"/>
          <p:cNvSpPr txBox="1"/>
          <p:nvPr/>
        </p:nvSpPr>
        <p:spPr>
          <a:xfrm>
            <a:off x="4689600" y="2709458"/>
            <a:ext cx="1870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Любимые персонажи
</a:t>
            </a:r>
            <a:endParaRPr lang="en-US" sz="1100" dirty="0"/>
          </a:p>
        </p:txBody>
      </p:sp>
      <p:sp>
        <p:nvSpPr>
          <p:cNvPr id="16" name="Text 7"/>
          <p:cNvSpPr txBox="1"/>
          <p:nvPr/>
        </p:nvSpPr>
        <p:spPr>
          <a:xfrm>
            <a:off x="4689650" y="3360419"/>
            <a:ext cx="1870500" cy="1072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европейских сказках часто встречаются принцы, принцессы, добрые феи и коварные враги. Герои проходят испытания и учатся быть добрыми и смелыми.
</a:t>
            </a:r>
            <a:endParaRPr lang="en-US" sz="900" dirty="0"/>
          </a:p>
        </p:txBody>
      </p:sp>
      <p:sp>
        <p:nvSpPr>
          <p:cNvPr id="17" name="Text 8"/>
          <p:cNvSpPr txBox="1"/>
          <p:nvPr/>
        </p:nvSpPr>
        <p:spPr>
          <a:xfrm>
            <a:off x="6795375" y="2709458"/>
            <a:ext cx="1870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Сказки для всех поколений
</a:t>
            </a:r>
            <a:endParaRPr lang="en-US" sz="1100" dirty="0"/>
          </a:p>
        </p:txBody>
      </p:sp>
      <p:sp>
        <p:nvSpPr>
          <p:cNvPr id="18" name="Text 9"/>
          <p:cNvSpPr txBox="1"/>
          <p:nvPr/>
        </p:nvSpPr>
        <p:spPr>
          <a:xfrm>
            <a:off x="6795425" y="3360419"/>
            <a:ext cx="1870500" cy="1072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Сегодня «Золушку», «Красную Шапочку», «Русалочку» и «Спящую красавицу» читают и пересказывают во многих странах. Эти сказки не стареют.
</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60000" y="1250142"/>
            <a:ext cx="2808000" cy="166176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68081" y="1250142"/>
            <a:ext cx="2808000" cy="1661766"/>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976000" y="1250142"/>
            <a:ext cx="2808000" cy="1661766"/>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569025" y="52245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Образы и уроки африканских сказок
</a:t>
            </a:r>
            <a:endParaRPr lang="en-US" sz="27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6</a:t>
            </a:r>
            <a:endParaRPr lang="en-US" sz="1800" dirty="0"/>
          </a:p>
        </p:txBody>
      </p:sp>
      <p:sp>
        <p:nvSpPr>
          <p:cNvPr id="16" name="Text 2"/>
          <p:cNvSpPr txBox="1"/>
          <p:nvPr/>
        </p:nvSpPr>
        <p:spPr>
          <a:xfrm>
            <a:off x="476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Лев, который слушал мудрую черепаху
</a:t>
            </a:r>
            <a:endParaRPr lang="en-US" sz="1100" dirty="0"/>
          </a:p>
        </p:txBody>
      </p:sp>
      <p:sp>
        <p:nvSpPr>
          <p:cNvPr id="17" name="Text 3"/>
          <p:cNvSpPr txBox="1"/>
          <p:nvPr/>
        </p:nvSpPr>
        <p:spPr>
          <a:xfrm>
            <a:off x="476325"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одной сказке сильный лев спешит решить всё сам, но маленькая черепаха подсказывает ему верный путь. Он понимает, что сила без терпения часто подводит. История легко представляет жаркую саванну, камни у воды и важный разговор животных.
</a:t>
            </a:r>
            <a:endParaRPr lang="en-US" sz="800" dirty="0"/>
          </a:p>
        </p:txBody>
      </p:sp>
      <p:sp>
        <p:nvSpPr>
          <p:cNvPr id="18" name="Text 4"/>
          <p:cNvSpPr txBox="1"/>
          <p:nvPr/>
        </p:nvSpPr>
        <p:spPr>
          <a:xfrm>
            <a:off x="3284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Заяц, который перехитрил опасность
</a:t>
            </a:r>
            <a:endParaRPr lang="en-US" sz="1100" dirty="0"/>
          </a:p>
        </p:txBody>
      </p:sp>
      <p:sp>
        <p:nvSpPr>
          <p:cNvPr id="19" name="Text 5"/>
          <p:cNvSpPr txBox="1"/>
          <p:nvPr/>
        </p:nvSpPr>
        <p:spPr>
          <a:xfrm>
            <a:off x="3284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Хитрый заяц убегает от беды не ногами, а умом. Он замечает слабое место соперника и выбирает безопасный путь. Такая история учит внимательности и показывает, что в природе выживает не только самый быстрый.
</a:t>
            </a:r>
            <a:endParaRPr lang="en-US" sz="800" dirty="0"/>
          </a:p>
        </p:txBody>
      </p:sp>
      <p:sp>
        <p:nvSpPr>
          <p:cNvPr id="20" name="Text 6"/>
          <p:cNvSpPr txBox="1"/>
          <p:nvPr/>
        </p:nvSpPr>
        <p:spPr>
          <a:xfrm>
            <a:off x="6092250" y="3021775"/>
            <a:ext cx="2575500" cy="517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Паук, который плёл умный план
</a:t>
            </a:r>
            <a:endParaRPr lang="en-US" sz="1100" dirty="0"/>
          </a:p>
        </p:txBody>
      </p:sp>
      <p:sp>
        <p:nvSpPr>
          <p:cNvPr id="21" name="Text 7"/>
          <p:cNvSpPr txBox="1"/>
          <p:nvPr/>
        </p:nvSpPr>
        <p:spPr>
          <a:xfrm>
            <a:off x="6092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Паук в сказке не строит ловушку просто так: он осторожно проверяет каждый шаг. Сначала кажется, что он проиграет, но потом находит выход. В таких сюжетах особенно важны смекалка, спокойствие и уважение к старшим советам.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75325" y="3010225"/>
            <a:ext cx="3665100" cy="13506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Драконы, волшебные птицы и сильные правители делают азиатские сказки особенно яркими. Но важнее всего в них не чудеса, а умение поступать правильно.
</a:t>
            </a:r>
            <a:endParaRPr lang="en-US" sz="1300" dirty="0"/>
          </a:p>
        </p:txBody>
      </p:sp>
      <p:sp>
        <p:nvSpPr>
          <p:cNvPr id="8"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7</a:t>
            </a:r>
            <a:endParaRPr lang="en-US" sz="1800" dirty="0"/>
          </a:p>
        </p:txBody>
      </p:sp>
      <p:sp>
        <p:nvSpPr>
          <p:cNvPr id="9" name="Text 2"/>
          <p:cNvSpPr txBox="1"/>
          <p:nvPr/>
        </p:nvSpPr>
        <p:spPr>
          <a:xfrm>
            <a:off x="663275" y="522450"/>
            <a:ext cx="3665100" cy="18921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Сказки Азии
</a:t>
            </a:r>
            <a:endParaRPr lang="en-US" sz="2500" dirty="0"/>
          </a:p>
        </p:txBody>
      </p:sp>
      <p:sp>
        <p:nvSpPr>
          <p:cNvPr id="10" name="Text 3"/>
          <p:cNvSpPr txBox="1"/>
          <p:nvPr/>
        </p:nvSpPr>
        <p:spPr>
          <a:xfrm>
            <a:off x="4875325" y="764625"/>
            <a:ext cx="3665100" cy="13506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В китайских и японских сказках герои часто трудятся терпеливо и уважительно относятся к другим. За вежливость, старание и верность слову им приходит заслуженная удача.
</a:t>
            </a:r>
            <a:endParaRPr lang="en-US" sz="1300" dirty="0"/>
          </a:p>
        </p:txBody>
      </p:sp>
      <p:sp>
        <p:nvSpPr>
          <p:cNvPr id="11" name="Text 4"/>
          <p:cNvSpPr txBox="1"/>
          <p:nvPr/>
        </p:nvSpPr>
        <p:spPr>
          <a:xfrm>
            <a:off x="663325" y="3010225"/>
            <a:ext cx="3665100" cy="13506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В историях Индии нередко встречаются мудрецы, справедливые правители и добрые советы. Такие сказки напоминают, что честность и доброе сердце помогают принимать верные решения.
</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37300" y="2779201"/>
            <a:ext cx="6446700" cy="200829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92800" y="522450"/>
            <a:ext cx="7958400" cy="8304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Сказки народов Америки
</a:t>
            </a:r>
            <a:endParaRPr lang="en-US" sz="2500" dirty="0"/>
          </a:p>
        </p:txBody>
      </p:sp>
      <p:sp>
        <p:nvSpPr>
          <p:cNvPr id="9" name="Text 1"/>
          <p:cNvSpPr txBox="1"/>
          <p:nvPr/>
        </p:nvSpPr>
        <p:spPr>
          <a:xfrm>
            <a:off x="4704900" y="1646148"/>
            <a:ext cx="3946200" cy="10173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Такие истории помогают лучше чувствовать мир вокруг. Они учат смелости, внимательности и уважению к природе, которая в сказках словно тоже умеет говорить.
</a:t>
            </a:r>
            <a:endParaRPr lang="en-US" sz="1200" dirty="0"/>
          </a:p>
        </p:txBody>
      </p:sp>
      <p:sp>
        <p:nvSpPr>
          <p:cNvPr id="10" name="Text 2"/>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8</a:t>
            </a:r>
            <a:endParaRPr lang="en-US" sz="1800" dirty="0"/>
          </a:p>
        </p:txBody>
      </p:sp>
      <p:sp>
        <p:nvSpPr>
          <p:cNvPr id="11" name="Text 3"/>
          <p:cNvSpPr txBox="1"/>
          <p:nvPr/>
        </p:nvSpPr>
        <p:spPr>
          <a:xfrm>
            <a:off x="492900" y="1646148"/>
            <a:ext cx="3946200" cy="10173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У народов Северной и Южной Америки есть сказки о животных, духах и храбрых героях. В них объясняют, как могли появиться звёзды, реки, горы и другие чудеса природы.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633450" y="522450"/>
            <a:ext cx="7895400" cy="15450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Что общего у сказок разных стран
</a:t>
            </a:r>
            <a:endParaRPr lang="en-US" sz="2500" dirty="0"/>
          </a:p>
        </p:txBody>
      </p:sp>
      <p:sp>
        <p:nvSpPr>
          <p:cNvPr id="10"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9</a:t>
            </a:r>
            <a:endParaRPr lang="en-US" sz="1800" dirty="0"/>
          </a:p>
        </p:txBody>
      </p:sp>
      <p:sp>
        <p:nvSpPr>
          <p:cNvPr id="11" name="Text 2"/>
          <p:cNvSpPr txBox="1"/>
          <p:nvPr/>
        </p:nvSpPr>
        <p:spPr>
          <a:xfrm>
            <a:off x="476300" y="2430914"/>
            <a:ext cx="1870500" cy="200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Во многих сказках герой проходит три испытания, и каждое из них становится труднее предыдущего. Так история показывает, что для победы нужны терпение и настойчивость.
</a:t>
            </a:r>
            <a:endParaRPr lang="en-US" sz="1100" dirty="0"/>
          </a:p>
        </p:txBody>
      </p:sp>
      <p:sp>
        <p:nvSpPr>
          <p:cNvPr id="12" name="Text 3"/>
          <p:cNvSpPr txBox="1"/>
          <p:nvPr/>
        </p:nvSpPr>
        <p:spPr>
          <a:xfrm>
            <a:off x="2582300" y="2430914"/>
            <a:ext cx="1870500" cy="200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Часто в сказке есть запрет, который кто-то нарушает, а потом попадает в неприятности. Этот поворот напоминает: правила придуманы не случайно.
</a:t>
            </a:r>
            <a:endParaRPr lang="en-US" sz="1100" dirty="0"/>
          </a:p>
        </p:txBody>
      </p:sp>
      <p:sp>
        <p:nvSpPr>
          <p:cNvPr id="13" name="Text 4"/>
          <p:cNvSpPr txBox="1"/>
          <p:nvPr/>
        </p:nvSpPr>
        <p:spPr>
          <a:xfrm>
            <a:off x="4688075" y="2430914"/>
            <a:ext cx="1870500" cy="200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Герою нередко помогает волшебный помощник — зверь, старик, птица или чудесный предмет. Помощь приходит после доброго поступка или смелого решения.
</a:t>
            </a:r>
            <a:endParaRPr lang="en-US" sz="1100" dirty="0"/>
          </a:p>
        </p:txBody>
      </p:sp>
      <p:sp>
        <p:nvSpPr>
          <p:cNvPr id="14" name="Text 5"/>
          <p:cNvSpPr txBox="1"/>
          <p:nvPr/>
        </p:nvSpPr>
        <p:spPr>
          <a:xfrm>
            <a:off x="6794084" y="2430914"/>
            <a:ext cx="1870500" cy="200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 конце добро получает награду, а злость и обман остаются в проигрыше. Похожие финалы встречаются в сказках разных народов, потому что люди мечтали о справедливости.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11125" y="1788155"/>
            <a:ext cx="493200" cy="4384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899325" y="1760755"/>
            <a:ext cx="493200" cy="493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2159025" y="3337555"/>
            <a:ext cx="493200" cy="4932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547225" y="3337555"/>
            <a:ext cx="493200" cy="4932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sp>
        <p:nvSpPr>
          <p:cNvPr id="13" name="Text 0"/>
          <p:cNvSpPr txBox="1"/>
          <p:nvPr/>
        </p:nvSpPr>
        <p:spPr>
          <a:xfrm>
            <a:off x="511125" y="496075"/>
            <a:ext cx="8272800" cy="9963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Главные уроки сказок
</a:t>
            </a:r>
            <a:endParaRPr lang="en-US" sz="2500" dirty="0"/>
          </a:p>
        </p:txBody>
      </p:sp>
      <p:sp>
        <p:nvSpPr>
          <p:cNvPr id="14"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10</a:t>
            </a:r>
            <a:endParaRPr lang="en-US" sz="1800" dirty="0"/>
          </a:p>
        </p:txBody>
      </p:sp>
      <p:sp>
        <p:nvSpPr>
          <p:cNvPr id="15" name="Text 2"/>
          <p:cNvSpPr txBox="1"/>
          <p:nvPr/>
        </p:nvSpPr>
        <p:spPr>
          <a:xfrm>
            <a:off x="1193850" y="1759850"/>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Помогай слабым
</a:t>
            </a:r>
            <a:endParaRPr lang="en-US" sz="1200" dirty="0"/>
          </a:p>
        </p:txBody>
      </p:sp>
      <p:sp>
        <p:nvSpPr>
          <p:cNvPr id="16" name="Text 3"/>
          <p:cNvSpPr txBox="1"/>
          <p:nvPr/>
        </p:nvSpPr>
        <p:spPr>
          <a:xfrm>
            <a:off x="511125" y="2361325"/>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Сказки показывают, что поддержка слабого — это не слабость, а сила. Добрый герой часто помогает тому, кто сам не справится с бедой.
</a:t>
            </a:r>
            <a:endParaRPr lang="en-US" sz="1000" dirty="0"/>
          </a:p>
        </p:txBody>
      </p:sp>
      <p:sp>
        <p:nvSpPr>
          <p:cNvPr id="17" name="Text 4"/>
          <p:cNvSpPr txBox="1"/>
          <p:nvPr/>
        </p:nvSpPr>
        <p:spPr>
          <a:xfrm>
            <a:off x="4582050" y="1759850"/>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Думай и не сдавайся
</a:t>
            </a:r>
            <a:endParaRPr lang="en-US" sz="1200" dirty="0"/>
          </a:p>
        </p:txBody>
      </p:sp>
      <p:sp>
        <p:nvSpPr>
          <p:cNvPr id="18" name="Text 5"/>
          <p:cNvSpPr txBox="1"/>
          <p:nvPr/>
        </p:nvSpPr>
        <p:spPr>
          <a:xfrm>
            <a:off x="3899325" y="2361325"/>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Герой может ошибиться, но он ищет выход и пробует снова. Смекалка, терпение и упорство помогают ему добраться до цели.
</a:t>
            </a:r>
            <a:endParaRPr lang="en-US" sz="1000" dirty="0"/>
          </a:p>
        </p:txBody>
      </p:sp>
      <p:sp>
        <p:nvSpPr>
          <p:cNvPr id="19" name="Text 6"/>
          <p:cNvSpPr txBox="1"/>
          <p:nvPr/>
        </p:nvSpPr>
        <p:spPr>
          <a:xfrm>
            <a:off x="2841750" y="3336650"/>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Не хвастайся
</a:t>
            </a:r>
            <a:endParaRPr lang="en-US" sz="1200" dirty="0"/>
          </a:p>
        </p:txBody>
      </p:sp>
      <p:sp>
        <p:nvSpPr>
          <p:cNvPr id="20" name="Text 7"/>
          <p:cNvSpPr txBox="1"/>
          <p:nvPr/>
        </p:nvSpPr>
        <p:spPr>
          <a:xfrm>
            <a:off x="2159025" y="3938125"/>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Тот, кто слишком гордится собой, часто попадает в смешную или неприятную ситуацию. Сказки мягко учат быть скромным и помнить о других.
</a:t>
            </a:r>
            <a:endParaRPr lang="en-US" sz="1000" dirty="0"/>
          </a:p>
        </p:txBody>
      </p:sp>
      <p:sp>
        <p:nvSpPr>
          <p:cNvPr id="21" name="Text 8"/>
          <p:cNvSpPr txBox="1"/>
          <p:nvPr/>
        </p:nvSpPr>
        <p:spPr>
          <a:xfrm>
            <a:off x="6229950" y="3336650"/>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Выбирай добро
</a:t>
            </a:r>
            <a:endParaRPr lang="en-US" sz="1200" dirty="0"/>
          </a:p>
        </p:txBody>
      </p:sp>
      <p:sp>
        <p:nvSpPr>
          <p:cNvPr id="22" name="Text 9"/>
          <p:cNvSpPr txBox="1"/>
          <p:nvPr/>
        </p:nvSpPr>
        <p:spPr>
          <a:xfrm>
            <a:off x="5547225" y="3938125"/>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сказках видно: добрые поступки возвращаются добром. Когда герой честен и заботлив, у него больше шансов победить и стать лучше.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7102" y="1246155"/>
            <a:ext cx="1896000" cy="176639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64925" y="1246155"/>
            <a:ext cx="1896000" cy="1766391"/>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64925" y="3018330"/>
            <a:ext cx="1896000" cy="1766391"/>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69025" y="50790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Сказочные помощники приходят вовремя
</a:t>
            </a:r>
            <a:endParaRPr lang="en-US" sz="2700" dirty="0"/>
          </a:p>
        </p:txBody>
      </p:sp>
      <p:sp>
        <p:nvSpPr>
          <p:cNvPr id="12"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11</a:t>
            </a:r>
            <a:endParaRPr lang="en-US" sz="1800" dirty="0"/>
          </a:p>
        </p:txBody>
      </p:sp>
      <p:sp>
        <p:nvSpPr>
          <p:cNvPr id="13" name="Text 2"/>
          <p:cNvSpPr txBox="1"/>
          <p:nvPr/>
        </p:nvSpPr>
        <p:spPr>
          <a:xfrm>
            <a:off x="6630773" y="1874750"/>
            <a:ext cx="20493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Девочка спасает раненую птицу, а потом встречает её снова уже в волшебном небе. Птица указывает дорогу к дому, где спрятано спасение, и предупреждает об опасности. В сказках благодарность часто прилетает на крыльях.
</a:t>
            </a:r>
            <a:endParaRPr lang="en-US" sz="800" dirty="0"/>
          </a:p>
        </p:txBody>
      </p:sp>
      <p:sp>
        <p:nvSpPr>
          <p:cNvPr id="14" name="Text 3"/>
          <p:cNvSpPr txBox="1"/>
          <p:nvPr/>
        </p:nvSpPr>
        <p:spPr>
          <a:xfrm>
            <a:off x="6630924" y="1341025"/>
            <a:ext cx="20493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Птица, которая знает путь
</a:t>
            </a:r>
            <a:endParaRPr lang="en-US" sz="1100" dirty="0"/>
          </a:p>
        </p:txBody>
      </p:sp>
      <p:sp>
        <p:nvSpPr>
          <p:cNvPr id="15" name="Text 4"/>
          <p:cNvSpPr txBox="1"/>
          <p:nvPr/>
        </p:nvSpPr>
        <p:spPr>
          <a:xfrm>
            <a:off x="2418150" y="1874750"/>
            <a:ext cx="20499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Герой делится последним куском хлеба с уставшим конём, и тот вдруг превращается в верного помощника. Он мчится быстрее ветра, знает дорогу через лес и выручает в самый трудный час. Так сказка напоминает: добро не пропадает даром.
</a:t>
            </a:r>
            <a:endParaRPr lang="en-US" sz="800" dirty="0"/>
          </a:p>
        </p:txBody>
      </p:sp>
      <p:sp>
        <p:nvSpPr>
          <p:cNvPr id="16" name="Text 5"/>
          <p:cNvSpPr txBox="1"/>
          <p:nvPr/>
        </p:nvSpPr>
        <p:spPr>
          <a:xfrm>
            <a:off x="2418301" y="1341025"/>
            <a:ext cx="20499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Подарок от доброго коня
</a:t>
            </a:r>
            <a:endParaRPr lang="en-US" sz="1100" dirty="0"/>
          </a:p>
        </p:txBody>
      </p:sp>
      <p:sp>
        <p:nvSpPr>
          <p:cNvPr id="17" name="Text 6"/>
          <p:cNvSpPr txBox="1"/>
          <p:nvPr/>
        </p:nvSpPr>
        <p:spPr>
          <a:xfrm>
            <a:off x="2418300" y="3646925"/>
            <a:ext cx="20496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Старый путник может подарить герою клубок, зеркало или ключ, который открывает тайную дверь. Сначала такой дар кажется простым, но позже становится настоящим сокровищем. Помощь приходит тем, кто умеет быть вежливым, смелым и честным.
</a:t>
            </a:r>
            <a:endParaRPr lang="en-US" sz="800" dirty="0"/>
          </a:p>
        </p:txBody>
      </p:sp>
      <p:sp>
        <p:nvSpPr>
          <p:cNvPr id="18" name="Text 7"/>
          <p:cNvSpPr txBox="1"/>
          <p:nvPr/>
        </p:nvSpPr>
        <p:spPr>
          <a:xfrm>
            <a:off x="2418451" y="3113200"/>
            <a:ext cx="20496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Старик и чудесный предмет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92800" y="856038"/>
            <a:ext cx="7958400" cy="1687500"/>
          </a:xfrm>
          <a:prstGeom prst="rect">
            <a:avLst/>
          </a:prstGeom>
          <a:noFill/>
          <a:ln/>
        </p:spPr>
        <p:txBody>
          <a:bodyPr wrap="square" lIns="0" tIns="0" rIns="0" bIns="0" rtlCol="0" anchor="ctr"/>
          <a:lstStyle/>
          <a:p>
            <a:pPr algn="l" indent="0" marL="0">
              <a:lnSpc>
                <a:spcPct val="115000"/>
              </a:lnSpc>
              <a:buNone/>
            </a:pPr>
            <a:r>
              <a:rPr lang="en-US" sz="2100" b="1" i="1" dirty="0">
                <a:solidFill>
                  <a:srgbClr val="F551A6"/>
                </a:solidFill>
                <a:latin typeface="Arial" pitchFamily="34" charset="0"/>
                <a:ea typeface="Arial" pitchFamily="34" charset="-122"/>
                <a:cs typeface="Arial" pitchFamily="34" charset="-120"/>
              </a:rPr>
              <a:t>Три испытания — частый сказочный путь героя. Они делают историю напряжённой и показывают, что ум и находчивость помогают не хуже силы.
</a:t>
            </a:r>
            <a:endParaRPr lang="en-US" sz="2100" dirty="0"/>
          </a:p>
        </p:txBody>
      </p:sp>
      <p:sp>
        <p:nvSpPr>
          <p:cNvPr id="5" name="Text 1"/>
          <p:cNvSpPr txBox="1"/>
          <p:nvPr/>
        </p:nvSpPr>
        <p:spPr>
          <a:xfrm>
            <a:off x="4875325" y="2816412"/>
            <a:ext cx="3665100" cy="9858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именно столько испытаний нередко помогает сказочному герою показать смекалку и добиться победы
</a:t>
            </a:r>
            <a:endParaRPr lang="en-US" sz="1300" dirty="0"/>
          </a:p>
        </p:txBody>
      </p:sp>
      <p:sp>
        <p:nvSpPr>
          <p:cNvPr id="6" name="Text 2"/>
          <p:cNvSpPr txBox="1"/>
          <p:nvPr/>
        </p:nvSpPr>
        <p:spPr>
          <a:xfrm>
            <a:off x="592800" y="2833425"/>
            <a:ext cx="3840000" cy="1436100"/>
          </a:xfrm>
          <a:prstGeom prst="rect">
            <a:avLst/>
          </a:prstGeom>
          <a:noFill/>
          <a:ln/>
        </p:spPr>
        <p:txBody>
          <a:bodyPr wrap="square" lIns="0" tIns="0" rIns="0" bIns="0" rtlCol="0" anchor="ctr"/>
          <a:lstStyle/>
          <a:p>
            <a:pPr algn="ctr" indent="0" marL="0">
              <a:lnSpc>
                <a:spcPct val="115000"/>
              </a:lnSpc>
              <a:buNone/>
            </a:pPr>
            <a:r>
              <a:rPr lang="en-US" sz="4300" b="1" i="1" dirty="0">
                <a:solidFill>
                  <a:srgbClr val="FFFFFF"/>
                </a:solidFill>
                <a:latin typeface="Arial" pitchFamily="34" charset="0"/>
                <a:ea typeface="Arial" pitchFamily="34" charset="-122"/>
                <a:cs typeface="Arial" pitchFamily="34" charset="-120"/>
              </a:rPr>
              <a:t>3
</a:t>
            </a:r>
            <a:endParaRPr lang="en-US" sz="4300" dirty="0"/>
          </a:p>
        </p:txBody>
      </p:sp>
      <p:sp>
        <p:nvSpPr>
          <p:cNvPr id="7" name="Text 3"/>
          <p:cNvSpPr txBox="1"/>
          <p:nvPr/>
        </p:nvSpPr>
        <p:spPr>
          <a:xfrm>
            <a:off x="4875325" y="3889864"/>
            <a:ext cx="3665100" cy="362700"/>
          </a:xfrm>
          <a:prstGeom prst="rect">
            <a:avLst/>
          </a:prstGeom>
          <a:noFill/>
          <a:ln/>
        </p:spPr>
        <p:txBody>
          <a:bodyPr wrap="square" lIns="0" tIns="0" rIns="0" bIns="0" rtlCol="0" anchor="ctr"/>
          <a:lstStyle/>
          <a:p>
            <a:pPr algn="l" indent="0" marL="0">
              <a:lnSpc>
                <a:spcPct val="115000"/>
              </a:lnSpc>
              <a:buNone/>
            </a:pPr>
            <a:r>
              <a:rPr lang="en-US" sz="1242" dirty="0">
                <a:solidFill>
                  <a:srgbClr val="FFFFFF"/>
                </a:solidFill>
                <a:latin typeface="Arial" pitchFamily="34" charset="0"/>
                <a:ea typeface="Arial" pitchFamily="34" charset="-122"/>
                <a:cs typeface="Arial" pitchFamily="34" charset="-120"/>
              </a:rPr>
              <a:t>Сравнительное сказковедение: устойчивый мотив трёх испытаний в народных сказках
</a:t>
            </a:r>
            <a:endParaRPr lang="en-US" sz="1242" dirty="0"/>
          </a:p>
        </p:txBody>
      </p:sp>
      <p:sp>
        <p:nvSpPr>
          <p:cNvPr id="8" name="Text 4"/>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12</a:t>
            </a:r>
            <a:endParaRPr 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13</a:t>
            </a:r>
            <a:endParaRPr lang="en-US" sz="1800" dirty="0"/>
          </a:p>
        </p:txBody>
      </p:sp>
      <p:sp>
        <p:nvSpPr>
          <p:cNvPr id="7" name="Text 1"/>
          <p:cNvSpPr txBox="1"/>
          <p:nvPr/>
        </p:nvSpPr>
        <p:spPr>
          <a:xfrm>
            <a:off x="663275" y="516925"/>
            <a:ext cx="7879200" cy="7374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Три особенности сказок о животных
</a:t>
            </a:r>
            <a:endParaRPr lang="en-US" sz="2500" dirty="0"/>
          </a:p>
        </p:txBody>
      </p:sp>
      <p:sp>
        <p:nvSpPr>
          <p:cNvPr id="8" name="Text 2"/>
          <p:cNvSpPr txBox="1"/>
          <p:nvPr/>
        </p:nvSpPr>
        <p:spPr>
          <a:xfrm>
            <a:off x="508200" y="1619725"/>
            <a:ext cx="2511600" cy="29661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Животные в таких сказках говорят, спорят и договариваются почти как люди. Благодаря этому дети легко замечают, кто хитрит, кто помогает, а кто попадает в смешную ловушку.
</a:t>
            </a:r>
            <a:endParaRPr lang="en-US" sz="1400" dirty="0"/>
          </a:p>
        </p:txBody>
      </p:sp>
      <p:sp>
        <p:nvSpPr>
          <p:cNvPr id="9" name="Text 3"/>
          <p:cNvSpPr txBox="1"/>
          <p:nvPr/>
        </p:nvSpPr>
        <p:spPr>
          <a:xfrm>
            <a:off x="6124200" y="1619725"/>
            <a:ext cx="2511600" cy="29661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Сюжеты о животных короткие, живые и очень наглядные. Они учат не спешить с выводами, быть внимательным и понимать, что умение думать может спасти даже самого маленького героя.
</a:t>
            </a:r>
            <a:endParaRPr lang="en-US" sz="1400" dirty="0"/>
          </a:p>
        </p:txBody>
      </p:sp>
      <p:sp>
        <p:nvSpPr>
          <p:cNvPr id="10" name="Text 4"/>
          <p:cNvSpPr txBox="1"/>
          <p:nvPr/>
        </p:nvSpPr>
        <p:spPr>
          <a:xfrm>
            <a:off x="3316200" y="1619725"/>
            <a:ext cx="2511600" cy="29661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У каждого зверя есть узнаваемый характер: лиса кажется хитрой, заяц — осторожным, медведь — сильным, а черепаха — терпеливой. Эти образы помогают запоминать важные качества и поступки.
</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37300" y="2779201"/>
            <a:ext cx="6446700" cy="200829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92800" y="522450"/>
            <a:ext cx="7958400" cy="8304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Картинка как окно в сказку
</a:t>
            </a:r>
            <a:endParaRPr lang="en-US" sz="2500" dirty="0"/>
          </a:p>
        </p:txBody>
      </p:sp>
      <p:sp>
        <p:nvSpPr>
          <p:cNvPr id="9" name="Text 1"/>
          <p:cNvSpPr txBox="1"/>
          <p:nvPr/>
        </p:nvSpPr>
        <p:spPr>
          <a:xfrm>
            <a:off x="4704900" y="1646148"/>
            <a:ext cx="3946200" cy="10173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Художник передаёт не только героев, но и настроение истории: таинственный полумрак, яркий праздник или опасное путешествие. Поэтому рисунок помогает читателю представить сказку почти как живой фильм.
</a:t>
            </a:r>
            <a:endParaRPr lang="en-US" sz="1200" dirty="0"/>
          </a:p>
        </p:txBody>
      </p:sp>
      <p:sp>
        <p:nvSpPr>
          <p:cNvPr id="10" name="Text 2"/>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14</a:t>
            </a:r>
            <a:endParaRPr lang="en-US" sz="1800" dirty="0"/>
          </a:p>
        </p:txBody>
      </p:sp>
      <p:sp>
        <p:nvSpPr>
          <p:cNvPr id="11" name="Text 3"/>
          <p:cNvSpPr txBox="1"/>
          <p:nvPr/>
        </p:nvSpPr>
        <p:spPr>
          <a:xfrm>
            <a:off x="492900" y="1646148"/>
            <a:ext cx="3946200" cy="10173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Иллюстрации сразу показывают, где происходит действие: в лесной избушке, у дворца, в пустыне или у реки. По костюмам и узорам легко узнать, из какой страны пришла сказка.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633450" y="510925"/>
            <a:ext cx="7963500" cy="590100"/>
          </a:xfrm>
          <a:prstGeom prst="rect">
            <a:avLst/>
          </a:prstGeom>
          <a:noFill/>
          <a:ln/>
        </p:spPr>
        <p:txBody>
          <a:bodyPr wrap="square" lIns="0" tIns="0" rIns="0" bIns="0" rtlCol="0" anchor="ctr"/>
          <a:lstStyle/>
          <a:p>
            <a:pPr algn="l" indent="0" marL="0">
              <a:lnSpc>
                <a:spcPct val="115000"/>
              </a:lnSpc>
              <a:buNone/>
            </a:pPr>
            <a:r>
              <a:rPr lang="en-US" sz="2400" b="1" i="1" dirty="0">
                <a:solidFill>
                  <a:srgbClr val="FFFFFF"/>
                </a:solidFill>
                <a:latin typeface="Arial" pitchFamily="34" charset="0"/>
                <a:ea typeface="Arial" pitchFamily="34" charset="-122"/>
                <a:cs typeface="Arial" pitchFamily="34" charset="-120"/>
              </a:rPr>
              <a:t>Путь сказки по миру
</a:t>
            </a:r>
            <a:endParaRPr lang="en-US" sz="2400" dirty="0"/>
          </a:p>
        </p:txBody>
      </p:sp>
      <p:sp>
        <p:nvSpPr>
          <p:cNvPr id="9"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15</a:t>
            </a:r>
            <a:endParaRPr lang="en-US" sz="1800" dirty="0"/>
          </a:p>
        </p:txBody>
      </p:sp>
      <p:sp>
        <p:nvSpPr>
          <p:cNvPr id="10" name="Text 2"/>
          <p:cNvSpPr txBox="1"/>
          <p:nvPr/>
        </p:nvSpPr>
        <p:spPr>
          <a:xfrm>
            <a:off x="1211100" y="3257800"/>
            <a:ext cx="3211500" cy="531300"/>
          </a:xfrm>
          <a:prstGeom prst="rect">
            <a:avLst/>
          </a:prstGeom>
          <a:noFill/>
          <a:ln/>
        </p:spPr>
        <p:txBody>
          <a:bodyPr wrap="square" lIns="0" tIns="0" rIns="0" bIns="0" rtlCol="0" anchor="ctr"/>
          <a:lstStyle/>
          <a:p>
            <a:pPr algn="l" indent="0" marL="0">
              <a:lnSpc>
                <a:spcPct val="100000"/>
              </a:lnSpc>
              <a:buNone/>
            </a:pPr>
            <a:r>
              <a:rPr lang="en-US" sz="1300" i="1" dirty="0">
                <a:solidFill>
                  <a:srgbClr val="F551A6"/>
                </a:solidFill>
                <a:latin typeface="Arial" pitchFamily="34" charset="0"/>
                <a:ea typeface="Arial" pitchFamily="34" charset="-122"/>
                <a:cs typeface="Arial" pitchFamily="34" charset="-120"/>
              </a:rPr>
              <a:t>Сначала — устный рассказ
</a:t>
            </a:r>
            <a:endParaRPr lang="en-US" sz="1300" dirty="0"/>
          </a:p>
        </p:txBody>
      </p:sp>
      <p:sp>
        <p:nvSpPr>
          <p:cNvPr id="11" name="Text 3"/>
          <p:cNvSpPr txBox="1"/>
          <p:nvPr/>
        </p:nvSpPr>
        <p:spPr>
          <a:xfrm>
            <a:off x="1211100" y="3872975"/>
            <a:ext cx="3211500" cy="844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Сказку рассказывают в семье, в дороге или на ярмарке. Люди запоминают её, меняют отдельные детали и пересказывают дальше.
</a:t>
            </a:r>
            <a:endParaRPr lang="en-US" sz="1100" dirty="0"/>
          </a:p>
        </p:txBody>
      </p:sp>
      <p:sp>
        <p:nvSpPr>
          <p:cNvPr id="12" name="Text 4"/>
          <p:cNvSpPr txBox="1"/>
          <p:nvPr/>
        </p:nvSpPr>
        <p:spPr>
          <a:xfrm>
            <a:off x="4720100" y="3257800"/>
            <a:ext cx="3211500" cy="531300"/>
          </a:xfrm>
          <a:prstGeom prst="rect">
            <a:avLst/>
          </a:prstGeom>
          <a:noFill/>
          <a:ln/>
        </p:spPr>
        <p:txBody>
          <a:bodyPr wrap="square" lIns="0" tIns="0" rIns="0" bIns="0" rtlCol="0" anchor="ctr"/>
          <a:lstStyle/>
          <a:p>
            <a:pPr algn="l" indent="0" marL="0">
              <a:lnSpc>
                <a:spcPct val="100000"/>
              </a:lnSpc>
              <a:buNone/>
            </a:pPr>
            <a:r>
              <a:rPr lang="en-US" sz="1300" i="1" dirty="0">
                <a:solidFill>
                  <a:srgbClr val="F551A6"/>
                </a:solidFill>
                <a:latin typeface="Arial" pitchFamily="34" charset="0"/>
                <a:ea typeface="Arial" pitchFamily="34" charset="-122"/>
                <a:cs typeface="Arial" pitchFamily="34" charset="-120"/>
              </a:rPr>
              <a:t>Затем — книжная жизнь
</a:t>
            </a:r>
            <a:endParaRPr lang="en-US" sz="1300" dirty="0"/>
          </a:p>
        </p:txBody>
      </p:sp>
      <p:sp>
        <p:nvSpPr>
          <p:cNvPr id="13" name="Text 5"/>
          <p:cNvSpPr txBox="1"/>
          <p:nvPr/>
        </p:nvSpPr>
        <p:spPr>
          <a:xfrm>
            <a:off x="4720100" y="3872975"/>
            <a:ext cx="3211500" cy="844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Записанная сказка начинает жить в книгах и переводах. Так один сюжет может стать известным детям сразу в разных странах.
</a:t>
            </a:r>
            <a:endParaRPr lang="en-US" sz="1100" dirty="0"/>
          </a:p>
        </p:txBody>
      </p:sp>
      <p:sp>
        <p:nvSpPr>
          <p:cNvPr id="14" name="Text 6"/>
          <p:cNvSpPr txBox="1"/>
          <p:nvPr/>
        </p:nvSpPr>
        <p:spPr>
          <a:xfrm>
            <a:off x="2966250" y="1334799"/>
            <a:ext cx="3211500" cy="531300"/>
          </a:xfrm>
          <a:prstGeom prst="rect">
            <a:avLst/>
          </a:prstGeom>
          <a:noFill/>
          <a:ln/>
        </p:spPr>
        <p:txBody>
          <a:bodyPr wrap="square" lIns="0" tIns="0" rIns="0" bIns="0" rtlCol="0" anchor="ctr"/>
          <a:lstStyle/>
          <a:p>
            <a:pPr algn="l" indent="0" marL="0">
              <a:lnSpc>
                <a:spcPct val="100000"/>
              </a:lnSpc>
              <a:buNone/>
            </a:pPr>
            <a:r>
              <a:rPr lang="en-US" sz="1300" i="1" dirty="0">
                <a:solidFill>
                  <a:srgbClr val="F551A6"/>
                </a:solidFill>
                <a:latin typeface="Arial" pitchFamily="34" charset="0"/>
                <a:ea typeface="Arial" pitchFamily="34" charset="-122"/>
                <a:cs typeface="Arial" pitchFamily="34" charset="-120"/>
              </a:rPr>
              <a:t>Потом — встреча с другой страной
</a:t>
            </a:r>
            <a:endParaRPr lang="en-US" sz="1300" dirty="0"/>
          </a:p>
        </p:txBody>
      </p:sp>
      <p:sp>
        <p:nvSpPr>
          <p:cNvPr id="15" name="Text 7"/>
          <p:cNvSpPr txBox="1"/>
          <p:nvPr/>
        </p:nvSpPr>
        <p:spPr>
          <a:xfrm>
            <a:off x="2966250" y="1949974"/>
            <a:ext cx="3211500" cy="844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Путешественники, купцы и сказители приносят знакомый сюжет в новые места. Там он получает новые имена, одежду, героев и особенности быта.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16</a:t>
            </a:r>
            <a:endParaRPr lang="en-US" sz="1800" dirty="0"/>
          </a:p>
        </p:txBody>
      </p:sp>
      <p:sp>
        <p:nvSpPr>
          <p:cNvPr id="7" name="Text 1"/>
          <p:cNvSpPr txBox="1"/>
          <p:nvPr/>
        </p:nvSpPr>
        <p:spPr>
          <a:xfrm>
            <a:off x="663275" y="516925"/>
            <a:ext cx="7879200" cy="7374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Сказки дома и в школе
</a:t>
            </a:r>
            <a:endParaRPr lang="en-US" sz="2500" dirty="0"/>
          </a:p>
        </p:txBody>
      </p:sp>
      <p:sp>
        <p:nvSpPr>
          <p:cNvPr id="8" name="Text 2"/>
          <p:cNvSpPr txBox="1"/>
          <p:nvPr/>
        </p:nvSpPr>
        <p:spPr>
          <a:xfrm>
            <a:off x="524400" y="1593475"/>
            <a:ext cx="3882900" cy="1751400"/>
          </a:xfrm>
          <a:prstGeom prst="rect">
            <a:avLst/>
          </a:prstGeom>
          <a:noFill/>
          <a:ln/>
        </p:spPr>
        <p:txBody>
          <a:bodyPr wrap="square" lIns="0" tIns="0" rIns="0" bIns="0" rtlCol="0" anchor="ctr"/>
          <a:lstStyle/>
          <a:p>
            <a:pPr algn="l" indent="0" marL="0">
              <a:lnSpc>
                <a:spcPct val="115000"/>
              </a:lnSpc>
              <a:buNone/>
            </a:pPr>
            <a:r>
              <a:rPr lang="en-US" sz="1500" dirty="0">
                <a:solidFill>
                  <a:srgbClr val="FFFFFF"/>
                </a:solidFill>
                <a:latin typeface="Arial" pitchFamily="34" charset="0"/>
                <a:ea typeface="Arial" pitchFamily="34" charset="-122"/>
                <a:cs typeface="Arial" pitchFamily="34" charset="-120"/>
              </a:rPr>
              <a:t>Дома сказку читают перед сном, и она помогает ребёнку успокоиться, представить волшебный мир и услышать красивую речь. Иногда даже самый серьёзный слушатель улыбается.
</a:t>
            </a:r>
            <a:endParaRPr lang="en-US" sz="1500" dirty="0"/>
          </a:p>
        </p:txBody>
      </p:sp>
      <p:sp>
        <p:nvSpPr>
          <p:cNvPr id="9" name="Text 3"/>
          <p:cNvSpPr txBox="1"/>
          <p:nvPr/>
        </p:nvSpPr>
        <p:spPr>
          <a:xfrm>
            <a:off x="4737888" y="1593475"/>
            <a:ext cx="3882900" cy="1751400"/>
          </a:xfrm>
          <a:prstGeom prst="rect">
            <a:avLst/>
          </a:prstGeom>
          <a:noFill/>
          <a:ln/>
        </p:spPr>
        <p:txBody>
          <a:bodyPr wrap="square" lIns="0" tIns="0" rIns="0" bIns="0" rtlCol="0" anchor="ctr"/>
          <a:lstStyle/>
          <a:p>
            <a:pPr algn="l" indent="0" marL="0">
              <a:lnSpc>
                <a:spcPct val="115000"/>
              </a:lnSpc>
              <a:buNone/>
            </a:pPr>
            <a:r>
              <a:rPr lang="en-US" sz="1500" dirty="0">
                <a:solidFill>
                  <a:srgbClr val="FFFFFF"/>
                </a:solidFill>
                <a:latin typeface="Arial" pitchFamily="34" charset="0"/>
                <a:ea typeface="Arial" pitchFamily="34" charset="-122"/>
                <a:cs typeface="Arial" pitchFamily="34" charset="-120"/>
              </a:rPr>
              <a:t>В школе сказки помогают тренировать память и пересказ. Ученики запоминают последовательность событий, новых героев и необычные слова, а ещё учатся внимательно слушать друг друга.
</a:t>
            </a:r>
            <a:endParaRPr lang="en-US" sz="1500" dirty="0"/>
          </a:p>
        </p:txBody>
      </p:sp>
      <p:sp>
        <p:nvSpPr>
          <p:cNvPr id="10" name="Text 4"/>
          <p:cNvSpPr txBox="1"/>
          <p:nvPr/>
        </p:nvSpPr>
        <p:spPr>
          <a:xfrm>
            <a:off x="524400" y="3693925"/>
            <a:ext cx="8018100" cy="930600"/>
          </a:xfrm>
          <a:prstGeom prst="rect">
            <a:avLst/>
          </a:prstGeom>
          <a:noFill/>
          <a:ln/>
        </p:spPr>
        <p:txBody>
          <a:bodyPr wrap="square" lIns="0" tIns="0" rIns="0" bIns="0" rtlCol="0" anchor="ctr"/>
          <a:lstStyle/>
          <a:p>
            <a:pPr algn="l" indent="0" marL="0">
              <a:lnSpc>
                <a:spcPct val="115000"/>
              </a:lnSpc>
              <a:buNone/>
            </a:pPr>
            <a:r>
              <a:rPr lang="en-US" sz="1500" dirty="0">
                <a:solidFill>
                  <a:srgbClr val="FFFFFF"/>
                </a:solidFill>
                <a:latin typeface="Arial" pitchFamily="34" charset="0"/>
                <a:ea typeface="Arial" pitchFamily="34" charset="-122"/>
                <a:cs typeface="Arial" pitchFamily="34" charset="-120"/>
              </a:rPr>
              <a:t>В играх сказку можно разыграть, придумать к ней рисунок или изменить конец. Так история становится ближе, а ребёнок учится мыслить, сравнивать и фантазировать.
</a:t>
            </a:r>
            <a:endParaRPr lang="en-US" sz="1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60000" y="1250142"/>
            <a:ext cx="2808000" cy="166176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68081" y="1250142"/>
            <a:ext cx="2808000" cy="1661766"/>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976000" y="1250142"/>
            <a:ext cx="2808000" cy="1661766"/>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569025" y="52245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Слова, которые открывают сказку
</a:t>
            </a:r>
            <a:endParaRPr lang="en-US" sz="27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17</a:t>
            </a:r>
            <a:endParaRPr lang="en-US" sz="1800" dirty="0"/>
          </a:p>
        </p:txBody>
      </p:sp>
      <p:sp>
        <p:nvSpPr>
          <p:cNvPr id="16" name="Text 2"/>
          <p:cNvSpPr txBox="1"/>
          <p:nvPr/>
        </p:nvSpPr>
        <p:spPr>
          <a:xfrm>
            <a:off x="476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Когда звучит слово «волшебство»
</a:t>
            </a:r>
            <a:endParaRPr lang="en-US" sz="1100" dirty="0"/>
          </a:p>
        </p:txBody>
      </p:sp>
      <p:sp>
        <p:nvSpPr>
          <p:cNvPr id="17" name="Text 3"/>
          <p:cNvSpPr txBox="1"/>
          <p:nvPr/>
        </p:nvSpPr>
        <p:spPr>
          <a:xfrm>
            <a:off x="476325"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Это слово сразу переносит нас в мир, где обычные вещи могут удивлять. Простой колодец, печь или кольцо вдруг становятся необычными, а чудо кажется совсем рядом.
</a:t>
            </a:r>
            <a:endParaRPr lang="en-US" sz="800" dirty="0"/>
          </a:p>
        </p:txBody>
      </p:sp>
      <p:sp>
        <p:nvSpPr>
          <p:cNvPr id="18" name="Text 4"/>
          <p:cNvSpPr txBox="1"/>
          <p:nvPr/>
        </p:nvSpPr>
        <p:spPr>
          <a:xfrm>
            <a:off x="3284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Испытание, царство и награда
</a:t>
            </a:r>
            <a:endParaRPr lang="en-US" sz="1100" dirty="0"/>
          </a:p>
        </p:txBody>
      </p:sp>
      <p:sp>
        <p:nvSpPr>
          <p:cNvPr id="19" name="Text 5"/>
          <p:cNvSpPr txBox="1"/>
          <p:nvPr/>
        </p:nvSpPr>
        <p:spPr>
          <a:xfrm>
            <a:off x="3284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Эти слова подсказывают, что героя ждёт путь, проверка и заслуженный итог. Он идёт через трудности, попадает в царство или дворец и получает не только подарок, но и уважение.
</a:t>
            </a:r>
            <a:endParaRPr lang="en-US" sz="800" dirty="0"/>
          </a:p>
        </p:txBody>
      </p:sp>
      <p:sp>
        <p:nvSpPr>
          <p:cNvPr id="20" name="Text 6"/>
          <p:cNvSpPr txBox="1"/>
          <p:nvPr/>
        </p:nvSpPr>
        <p:spPr>
          <a:xfrm>
            <a:off x="6092250" y="3021775"/>
            <a:ext cx="2575500" cy="517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Мудрец, чудовище, заклятие
</a:t>
            </a:r>
            <a:endParaRPr lang="en-US" sz="1100" dirty="0"/>
          </a:p>
        </p:txBody>
      </p:sp>
      <p:sp>
        <p:nvSpPr>
          <p:cNvPr id="21" name="Text 7"/>
          <p:cNvSpPr txBox="1"/>
          <p:nvPr/>
        </p:nvSpPr>
        <p:spPr>
          <a:xfrm>
            <a:off x="6092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Такие слова делают сказку особенно таинственной. Мудрец даёт совет, чудовище пугает, а заклятие меняет ход событий, и читатель сразу понимает: впереди будет необычное приключение.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18</a:t>
            </a:r>
            <a:endParaRPr lang="en-US" sz="1800" dirty="0"/>
          </a:p>
        </p:txBody>
      </p:sp>
      <p:sp>
        <p:nvSpPr>
          <p:cNvPr id="8" name="Text 1"/>
          <p:cNvSpPr txBox="1"/>
          <p:nvPr/>
        </p:nvSpPr>
        <p:spPr>
          <a:xfrm>
            <a:off x="663275" y="516925"/>
            <a:ext cx="7879200" cy="7374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Сказки нужны и сегодня
</a:t>
            </a:r>
            <a:endParaRPr lang="en-US" sz="2500" dirty="0"/>
          </a:p>
        </p:txBody>
      </p:sp>
      <p:sp>
        <p:nvSpPr>
          <p:cNvPr id="9" name="Text 2"/>
          <p:cNvSpPr txBox="1"/>
          <p:nvPr/>
        </p:nvSpPr>
        <p:spPr>
          <a:xfrm>
            <a:off x="524400" y="1593325"/>
            <a:ext cx="3882900" cy="13224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По сказкам снимают мультфильмы и ставят спектакли, потому что их герои легко оживают на экране и на сцене. Новые формы помогают детям снова встретиться с любимыми историями.
</a:t>
            </a:r>
            <a:endParaRPr lang="en-US" sz="1300" dirty="0"/>
          </a:p>
        </p:txBody>
      </p:sp>
      <p:sp>
        <p:nvSpPr>
          <p:cNvPr id="10" name="Text 3"/>
          <p:cNvSpPr txBox="1"/>
          <p:nvPr/>
        </p:nvSpPr>
        <p:spPr>
          <a:xfrm>
            <a:off x="524400" y="3281725"/>
            <a:ext cx="3882900" cy="13224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Читая сказки разных народов, дети узнают новые традиции, одежду, дома и имена. Это расширяет кругозор и показывает, что мир очень большой и интересный.
</a:t>
            </a:r>
            <a:endParaRPr lang="en-US" sz="1300" dirty="0"/>
          </a:p>
        </p:txBody>
      </p:sp>
      <p:sp>
        <p:nvSpPr>
          <p:cNvPr id="11" name="Text 4"/>
          <p:cNvSpPr txBox="1"/>
          <p:nvPr/>
        </p:nvSpPr>
        <p:spPr>
          <a:xfrm>
            <a:off x="4737905" y="1593325"/>
            <a:ext cx="3882900" cy="13224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Сказка учит отличать добрые поступки от плохих на понятных примерах. Ребёнок видит, к чему ведут жадность, ложь, смелость и забота о других.
</a:t>
            </a:r>
            <a:endParaRPr lang="en-US" sz="1300" dirty="0"/>
          </a:p>
        </p:txBody>
      </p:sp>
      <p:sp>
        <p:nvSpPr>
          <p:cNvPr id="12" name="Text 5"/>
          <p:cNvSpPr txBox="1"/>
          <p:nvPr/>
        </p:nvSpPr>
        <p:spPr>
          <a:xfrm>
            <a:off x="4737905" y="3281725"/>
            <a:ext cx="3882900" cy="13224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Сказки не стареют, потому что в них живут вечные чувства: дружба, надежда, верность и мечта о справедливости. Поэтому их хочется читать снова и снова.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11125" y="1760755"/>
            <a:ext cx="493200" cy="493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11125" y="3386875"/>
            <a:ext cx="493200" cy="39456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7120950" y="1755989"/>
            <a:ext cx="493200" cy="4384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3844725" y="1760755"/>
            <a:ext cx="493200" cy="4932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3844725" y="3386875"/>
            <a:ext cx="493200" cy="394560"/>
          </a:xfrm>
          <a:prstGeom prst="rect">
            <a:avLst/>
          </a:prstGeom>
        </p:spPr>
      </p:pic>
      <p:sp>
        <p:nvSpPr>
          <p:cNvPr id="14" name="Text 0"/>
          <p:cNvSpPr txBox="1"/>
          <p:nvPr/>
        </p:nvSpPr>
        <p:spPr>
          <a:xfrm>
            <a:off x="511125" y="496075"/>
            <a:ext cx="8203200" cy="9963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Что объединяет сказки мира
</a:t>
            </a:r>
            <a:endParaRPr lang="en-US" sz="25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19</a:t>
            </a:r>
            <a:endParaRPr lang="en-US" sz="1800" dirty="0"/>
          </a:p>
        </p:txBody>
      </p:sp>
      <p:sp>
        <p:nvSpPr>
          <p:cNvPr id="16" name="Text 2"/>
          <p:cNvSpPr txBox="1"/>
          <p:nvPr/>
        </p:nvSpPr>
        <p:spPr>
          <a:xfrm>
            <a:off x="1055557" y="17598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Смелость
</a:t>
            </a:r>
            <a:endParaRPr lang="en-US" sz="1200" dirty="0"/>
          </a:p>
        </p:txBody>
      </p:sp>
      <p:sp>
        <p:nvSpPr>
          <p:cNvPr id="17" name="Text 3"/>
          <p:cNvSpPr txBox="1"/>
          <p:nvPr/>
        </p:nvSpPr>
        <p:spPr>
          <a:xfrm>
            <a:off x="511125" y="2361323"/>
            <a:ext cx="30885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Герой идёт вперёд, даже если ему страшно. Сказка показывает, что смелость — это не отсутствие страха, а умение не отступить перед трудностью.
</a:t>
            </a:r>
            <a:endParaRPr lang="en-US" sz="1000" dirty="0"/>
          </a:p>
        </p:txBody>
      </p:sp>
      <p:sp>
        <p:nvSpPr>
          <p:cNvPr id="18" name="Text 4"/>
          <p:cNvSpPr txBox="1"/>
          <p:nvPr/>
        </p:nvSpPr>
        <p:spPr>
          <a:xfrm>
            <a:off x="1055571" y="33366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Доброта
</a:t>
            </a:r>
            <a:endParaRPr lang="en-US" sz="1200" dirty="0"/>
          </a:p>
        </p:txBody>
      </p:sp>
      <p:sp>
        <p:nvSpPr>
          <p:cNvPr id="19" name="Text 5"/>
          <p:cNvSpPr txBox="1"/>
          <p:nvPr/>
        </p:nvSpPr>
        <p:spPr>
          <a:xfrm>
            <a:off x="511125" y="3938123"/>
            <a:ext cx="30888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Добрые поступки часто становятся началом чудесной помощи. Сказки учат замечать тех, кому нужна поддержка, и отвечать на добро добром.
</a:t>
            </a:r>
            <a:endParaRPr lang="en-US" sz="1000" dirty="0"/>
          </a:p>
        </p:txBody>
      </p:sp>
      <p:sp>
        <p:nvSpPr>
          <p:cNvPr id="20" name="Text 6"/>
          <p:cNvSpPr txBox="1"/>
          <p:nvPr/>
        </p:nvSpPr>
        <p:spPr>
          <a:xfrm>
            <a:off x="7120950" y="3006525"/>
            <a:ext cx="1593300" cy="1712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Даже в тёмном лесу сказочный герой верит, что всё закончится хорошо. Эта надежда поддерживает его и делает историю светлой.
</a:t>
            </a:r>
            <a:endParaRPr lang="en-US" sz="1000" dirty="0"/>
          </a:p>
        </p:txBody>
      </p:sp>
      <p:sp>
        <p:nvSpPr>
          <p:cNvPr id="21" name="Text 7"/>
          <p:cNvSpPr txBox="1"/>
          <p:nvPr/>
        </p:nvSpPr>
        <p:spPr>
          <a:xfrm>
            <a:off x="7120950" y="2315200"/>
            <a:ext cx="1593300" cy="6213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Надежда
</a:t>
            </a:r>
            <a:endParaRPr lang="en-US" sz="1200" dirty="0"/>
          </a:p>
        </p:txBody>
      </p:sp>
      <p:sp>
        <p:nvSpPr>
          <p:cNvPr id="22" name="Text 8"/>
          <p:cNvSpPr txBox="1"/>
          <p:nvPr/>
        </p:nvSpPr>
        <p:spPr>
          <a:xfrm>
            <a:off x="4389157" y="17598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Ум
</a:t>
            </a:r>
            <a:endParaRPr lang="en-US" sz="1200" dirty="0"/>
          </a:p>
        </p:txBody>
      </p:sp>
      <p:sp>
        <p:nvSpPr>
          <p:cNvPr id="23" name="Text 9"/>
          <p:cNvSpPr txBox="1"/>
          <p:nvPr/>
        </p:nvSpPr>
        <p:spPr>
          <a:xfrm>
            <a:off x="3844725" y="2361323"/>
            <a:ext cx="30885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Хитрость без злости и находчивость помогают найти выход из сложной ситуации. Во многих сказках именно сообразительность приводит к победе.
</a:t>
            </a:r>
            <a:endParaRPr lang="en-US" sz="1000" dirty="0"/>
          </a:p>
        </p:txBody>
      </p:sp>
      <p:sp>
        <p:nvSpPr>
          <p:cNvPr id="24" name="Text 10"/>
          <p:cNvSpPr txBox="1"/>
          <p:nvPr/>
        </p:nvSpPr>
        <p:spPr>
          <a:xfrm>
            <a:off x="4389171" y="33366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Верность
</a:t>
            </a:r>
            <a:endParaRPr lang="en-US" sz="1200" dirty="0"/>
          </a:p>
        </p:txBody>
      </p:sp>
      <p:sp>
        <p:nvSpPr>
          <p:cNvPr id="25" name="Text 11"/>
          <p:cNvSpPr txBox="1"/>
          <p:nvPr/>
        </p:nvSpPr>
        <p:spPr>
          <a:xfrm>
            <a:off x="3844725" y="3938123"/>
            <a:ext cx="30888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Настоящие друзья, обещания и семейные связи в сказках очень важны. Верность слову помогает героям не потеряться и пройти долгий путь.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9500" y="512729"/>
            <a:ext cx="3873000" cy="2551800"/>
          </a:xfrm>
          <a:prstGeom prst="rect">
            <a:avLst/>
          </a:prstGeom>
          <a:noFill/>
          <a:ln/>
        </p:spPr>
        <p:txBody>
          <a:bodyPr wrap="square" lIns="0" tIns="0" rIns="0" bIns="0" rtlCol="0" anchor="ctr"/>
          <a:lstStyle/>
          <a:p>
            <a:pPr algn="l" indent="0" marL="0">
              <a:lnSpc>
                <a:spcPct val="115000"/>
              </a:lnSpc>
              <a:buNone/>
            </a:pPr>
            <a:r>
              <a:rPr lang="en-US" sz="3000" b="1" i="1" dirty="0">
                <a:solidFill>
                  <a:srgbClr val="FFFFFF"/>
                </a:solidFill>
                <a:latin typeface="Arial" pitchFamily="34" charset="0"/>
                <a:ea typeface="Arial" pitchFamily="34" charset="-122"/>
                <a:cs typeface="Arial" pitchFamily="34" charset="-120"/>
              </a:rPr>
              <a:t>Сказки народов мира — одна большая семья историй
</a:t>
            </a:r>
            <a:endParaRPr lang="en-US" sz="3000" dirty="0"/>
          </a:p>
        </p:txBody>
      </p:sp>
      <p:sp>
        <p:nvSpPr>
          <p:cNvPr id="6" name="Text 1"/>
          <p:cNvSpPr txBox="1"/>
          <p:nvPr/>
        </p:nvSpPr>
        <p:spPr>
          <a:xfrm>
            <a:off x="4741664" y="3319121"/>
            <a:ext cx="3873000" cy="13629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Сказки разных стран похожи, потому что люди везде мечтают о добре, справедливости и чуде. Они помогают нам понимать друг друга, а значит — делать мир чуть добрее.
</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2026-05-24T07:09:44Z</dcterms:created>
  <dcterms:modified xsi:type="dcterms:W3CDTF">2026-05-24T07:09:44Z</dcterms:modified>
</cp:coreProperties>
</file>