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slideLayout" Target="../slideLayouts/slideLayout1.xml"/><Relationship Id="rId5"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jpeg"/><Relationship Id="rId3" Type="http://schemas.openxmlformats.org/officeDocument/2006/relationships/image" Target="../media/image-4-3.jpeg"/><Relationship Id="rId4" Type="http://schemas.openxmlformats.org/officeDocument/2006/relationships/image" Target="../media/image-4-4.jpeg"/><Relationship Id="rId5" Type="http://schemas.openxmlformats.org/officeDocument/2006/relationships/slideLayout" Target="../slideLayouts/slideLayout1.xml"/><Relationship Id="rId6"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slideLayout" Target="../slideLayouts/slideLayout1.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slideLayout" Target="../slideLayouts/slideLayout1.xml"/><Relationship Id="rId8"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jpeg"/><Relationship Id="rId3" Type="http://schemas.openxmlformats.org/officeDocument/2006/relationships/image" Target="../media/image-7-3.jpeg"/><Relationship Id="rId4" Type="http://schemas.openxmlformats.org/officeDocument/2006/relationships/image" Target="../media/image-7-4.jpeg"/><Relationship Id="rId5" Type="http://schemas.openxmlformats.org/officeDocument/2006/relationships/slideLayout" Target="../slideLayouts/slideLayout1.xml"/><Relationship Id="rId6"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slideLayout" Target="../slideLayouts/slideLayout1.xml"/><Relationship Id="rId9"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slideLayout" Target="../slideLayouts/slideLayout1.xml"/><Relationship Id="rId7"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jpeg"/><Relationship Id="rId3" Type="http://schemas.openxmlformats.org/officeDocument/2006/relationships/image" Target="../media/image-11-3.jpeg"/><Relationship Id="rId4" Type="http://schemas.openxmlformats.org/officeDocument/2006/relationships/slideLayout" Target="../slideLayouts/slideLayout1.xml"/><Relationship Id="rId5"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slideLayout" Target="../slideLayouts/slideLayout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jpeg"/><Relationship Id="rId3" Type="http://schemas.openxmlformats.org/officeDocument/2006/relationships/image" Target="../media/image-14-3.jpe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jpe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slideLayout" Target="../slideLayouts/slideLayout1.xml"/><Relationship Id="rId3"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slideLayout" Target="../slideLayouts/slideLayout1.xml"/><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jpeg"/><Relationship Id="rId3" Type="http://schemas.openxmlformats.org/officeDocument/2006/relationships/image" Target="../media/image-20-3.png"/><Relationship Id="rId4" Type="http://schemas.openxmlformats.org/officeDocument/2006/relationships/image" Target="../media/image-20-4.png"/><Relationship Id="rId5" Type="http://schemas.openxmlformats.org/officeDocument/2006/relationships/slideLayout" Target="../slideLayouts/slideLayout1.xml"/><Relationship Id="rId6"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4533F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99100" y="2382108"/>
            <a:ext cx="3306000" cy="2556984"/>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005000" y="3284900"/>
            <a:ext cx="4415100" cy="13416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Учимся рассказывать о вчерашнем дне простыми немецкими фразами.
</a:t>
            </a:r>
            <a:endParaRPr lang="en-US" sz="1300" dirty="0"/>
          </a:p>
        </p:txBody>
      </p:sp>
      <p:sp>
        <p:nvSpPr>
          <p:cNvPr id="6" name="Text 1"/>
          <p:cNvSpPr txBox="1"/>
          <p:nvPr/>
        </p:nvSpPr>
        <p:spPr>
          <a:xfrm>
            <a:off x="4005000" y="702675"/>
            <a:ext cx="4415100" cy="2263500"/>
          </a:xfrm>
          <a:prstGeom prst="rect">
            <a:avLst/>
          </a:prstGeom>
          <a:noFill/>
          <a:ln/>
        </p:spPr>
        <p:txBody>
          <a:bodyPr wrap="square" lIns="0" tIns="0" rIns="0" bIns="0" rtlCol="0" anchor="b"/>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Was hast du gestern gemacht?
</a:t>
            </a:r>
            <a:endParaRPr lang="en-US" sz="2800" dirty="0"/>
          </a:p>
        </p:txBody>
      </p:sp>
      <p:sp>
        <p:nvSpPr>
          <p:cNvPr id="7" name="Text 2"/>
          <p:cNvSpPr txBox="1"/>
          <p:nvPr/>
        </p:nvSpPr>
        <p:spPr>
          <a:xfrm>
            <a:off x="527750" y="1573800"/>
            <a:ext cx="2648700" cy="615000"/>
          </a:xfrm>
          <a:prstGeom prst="rect">
            <a:avLst/>
          </a:prstGeom>
          <a:noFill/>
          <a:ln/>
        </p:spPr>
        <p:txBody>
          <a:bodyPr wrap="square" lIns="0" tIns="0" rIns="0" bIns="0" rtlCol="0" anchor="b"/>
          <a:lstStyle/>
          <a:p>
            <a:pPr algn="l" indent="0" marL="0">
              <a:lnSpc>
                <a:spcPct val="80000"/>
              </a:lnSpc>
              <a:buNone/>
            </a:pPr>
            <a:r>
              <a:rPr lang="en-US" sz="1200" dirty="0">
                <a:solidFill>
                  <a:srgbClr val="FFFFFF"/>
                </a:solidFill>
                <a:latin typeface="Arial" pitchFamily="34" charset="0"/>
                <a:ea typeface="Arial" pitchFamily="34" charset="-122"/>
                <a:cs typeface="Arial" pitchFamily="34" charset="-120"/>
              </a:rPr>
              <a:t>
</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4533F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28600" y="207230"/>
            <a:ext cx="3276600" cy="262384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40000" y="3405200"/>
            <a:ext cx="7986600" cy="1221300"/>
          </a:xfrm>
          <a:prstGeom prst="rect">
            <a:avLst/>
          </a:prstGeom>
          <a:noFill/>
          <a:ln/>
        </p:spPr>
        <p:txBody>
          <a:bodyPr wrap="square" lIns="0" tIns="0" rIns="0" bIns="0" rtlCol="0" anchor="b"/>
          <a:lstStyle/>
          <a:p>
            <a:pPr algn="l" indent="0" marL="0">
              <a:lnSpc>
                <a:spcPct val="100000"/>
              </a:lnSpc>
              <a:buNone/>
            </a:pPr>
            <a:r>
              <a:rPr lang="en-US" sz="3200" dirty="0">
                <a:solidFill>
                  <a:srgbClr val="FFFFFF"/>
                </a:solidFill>
                <a:latin typeface="Arial" pitchFamily="34" charset="0"/>
                <a:ea typeface="Arial" pitchFamily="34" charset="-122"/>
                <a:cs typeface="Arial" pitchFamily="34" charset="-120"/>
              </a:rPr>
              <a:t>Почему это легко учить
</a:t>
            </a:r>
            <a:endParaRPr lang="en-US" sz="3200" dirty="0"/>
          </a:p>
        </p:txBody>
      </p:sp>
      <p:sp>
        <p:nvSpPr>
          <p:cNvPr id="6" name="Text 1"/>
          <p:cNvSpPr txBox="1"/>
          <p:nvPr/>
        </p:nvSpPr>
        <p:spPr>
          <a:xfrm>
            <a:off x="4206800" y="676700"/>
            <a:ext cx="4415100" cy="15399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Тема связана с обычным днём ребёнка: школа, игры, еда и прогулка. Короткие фразы, знакомые слова времени и понятный порядок слов помогают быстро научиться говорить о вчерашнем дне.
</a:t>
            </a:r>
            <a:endParaRPr lang="en-US" sz="1400" dirty="0"/>
          </a:p>
        </p:txBody>
      </p:sp>
      <p:sp>
        <p:nvSpPr>
          <p:cNvPr id="7" name="Text 2"/>
          <p:cNvSpPr txBox="1"/>
          <p:nvPr/>
        </p:nvSpPr>
        <p:spPr>
          <a:xfrm>
            <a:off x="8529550" y="4626500"/>
            <a:ext cx="379500" cy="7791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2</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34350" y="2100675"/>
            <a:ext cx="2225400" cy="17664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Вопрос Was hast du gestern gemacht? переводится как «Что ты делал вчера?». В нём сначала стоит Was, потом hast du — так ребёнок слышит привычный вопрос о действии.
</a:t>
            </a:r>
            <a:endParaRPr lang="en-US" sz="1200" dirty="0"/>
          </a:p>
        </p:txBody>
      </p:sp>
      <p:sp>
        <p:nvSpPr>
          <p:cNvPr id="6" name="Text 1"/>
          <p:cNvSpPr txBox="1"/>
          <p:nvPr/>
        </p:nvSpPr>
        <p:spPr>
          <a:xfrm>
            <a:off x="540000" y="517075"/>
            <a:ext cx="8079900" cy="6546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Что значит вопрос Was hast du gestern gemacht?
</a:t>
            </a:r>
            <a:endParaRPr lang="en-US" sz="2800" dirty="0"/>
          </a:p>
        </p:txBody>
      </p:sp>
      <p:sp>
        <p:nvSpPr>
          <p:cNvPr id="7" name="Text 2"/>
          <p:cNvSpPr txBox="1"/>
          <p:nvPr/>
        </p:nvSpPr>
        <p:spPr>
          <a:xfrm>
            <a:off x="8529550" y="4626500"/>
            <a:ext cx="379500" cy="7791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3</a:t>
            </a:r>
            <a:endParaRPr lang="en-US" sz="1100" dirty="0"/>
          </a:p>
        </p:txBody>
      </p:sp>
      <p:sp>
        <p:nvSpPr>
          <p:cNvPr id="8" name="Text 3"/>
          <p:cNvSpPr txBox="1"/>
          <p:nvPr/>
        </p:nvSpPr>
        <p:spPr>
          <a:xfrm>
            <a:off x="3467925" y="2100675"/>
            <a:ext cx="2225400" cy="1766400"/>
          </a:xfrm>
          <a:prstGeom prst="rect">
            <a:avLst/>
          </a:prstGeom>
          <a:noFill/>
          <a:ln/>
        </p:spPr>
        <p:txBody>
          <a:bodyPr wrap="square" lIns="0" tIns="0" rIns="0" bIns="0" rtlCol="0" anchor="t"/>
          <a:lstStyle/>
          <a:p>
            <a:pPr algn="l" indent="0" marL="0">
              <a:lnSpc>
                <a:spcPct val="100000"/>
              </a:lnSpc>
              <a:buNone/>
            </a:pPr>
            <a:r>
              <a:rPr lang="en-US" sz="1200" dirty="0">
                <a:solidFill>
                  <a:srgbClr val="1500E2"/>
                </a:solidFill>
                <a:latin typeface="Arial" pitchFamily="34" charset="0"/>
                <a:ea typeface="Arial" pitchFamily="34" charset="-122"/>
                <a:cs typeface="Arial" pitchFamily="34" charset="-120"/>
              </a:rPr>
              <a:t>Слово gestern сразу показывает, что речь идёт о прошлом дне. Оно помогает понять, когда именно произошло событие, и не путать вчера с heute или morgen.
</a:t>
            </a:r>
            <a:endParaRPr lang="en-US" sz="1200" dirty="0"/>
          </a:p>
        </p:txBody>
      </p:sp>
      <p:sp>
        <p:nvSpPr>
          <p:cNvPr id="9" name="Text 4"/>
          <p:cNvSpPr txBox="1"/>
          <p:nvPr/>
        </p:nvSpPr>
        <p:spPr>
          <a:xfrm>
            <a:off x="6201500" y="2100675"/>
            <a:ext cx="2225400" cy="17664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Слово gemacht связано с прошедшим временем и подсказывает, что нужен ответ о завершённом действии. Поэтому вопрос удобно использовать для короткого рассказа о вчерашнем дне.
</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4533F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39980" y="2607868"/>
            <a:ext cx="2523882" cy="1922488"/>
          </a:xfrm>
          <a:prstGeom prst="rect">
            <a:avLst/>
          </a:prstGeom>
        </p:spPr>
      </p:pic>
      <p:pic>
        <p:nvPicPr>
          <p:cNvPr id="4" name="Image 2" descr="preencoded.png">    </p:cNvPr>
          <p:cNvPicPr>
            <a:picLocks noChangeAspect="1"/>
          </p:cNvPicPr>
          <p:nvPr/>
        </p:nvPicPr>
        <p:blipFill>
          <a:blip r:embed="rId3"/>
          <a:stretch>
            <a:fillRect/>
          </a:stretch>
        </p:blipFill>
        <p:spPr>
          <a:xfrm>
            <a:off x="6096005" y="2607868"/>
            <a:ext cx="2523882" cy="1922488"/>
          </a:xfrm>
          <a:prstGeom prst="rect">
            <a:avLst/>
          </a:prstGeom>
        </p:spPr>
      </p:pic>
      <p:pic>
        <p:nvPicPr>
          <p:cNvPr id="5" name="Image 3" descr="preencoded.png">    </p:cNvPr>
          <p:cNvPicPr>
            <a:picLocks noChangeAspect="1"/>
          </p:cNvPicPr>
          <p:nvPr/>
        </p:nvPicPr>
        <p:blipFill>
          <a:blip r:embed="rId4"/>
          <a:stretch>
            <a:fillRect/>
          </a:stretch>
        </p:blipFill>
        <p:spPr>
          <a:xfrm>
            <a:off x="3317993" y="2607868"/>
            <a:ext cx="2523882" cy="1922488"/>
          </a:xfrm>
          <a:prstGeom prst="rect">
            <a:avLst/>
          </a:prstGeom>
        </p:spPr>
      </p:pic>
      <p:sp>
        <p:nvSpPr>
          <p:cNvPr id="6" name="Text 0"/>
          <p:cNvSpPr txBox="1"/>
          <p:nvPr/>
        </p:nvSpPr>
        <p:spPr>
          <a:xfrm>
            <a:off x="8529550" y="4626500"/>
            <a:ext cx="379500" cy="7791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4</a:t>
            </a:r>
            <a:endParaRPr lang="en-US" sz="1100" dirty="0"/>
          </a:p>
        </p:txBody>
      </p:sp>
      <p:sp>
        <p:nvSpPr>
          <p:cNvPr id="7" name="Text 1"/>
          <p:cNvSpPr txBox="1"/>
          <p:nvPr/>
        </p:nvSpPr>
        <p:spPr>
          <a:xfrm>
            <a:off x="554250" y="517075"/>
            <a:ext cx="8035500" cy="5022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Слова-подсказки времени
</a:t>
            </a:r>
            <a:endParaRPr lang="en-US" sz="2800" dirty="0"/>
          </a:p>
        </p:txBody>
      </p:sp>
      <p:sp>
        <p:nvSpPr>
          <p:cNvPr id="8" name="Text 2"/>
          <p:cNvSpPr txBox="1"/>
          <p:nvPr/>
        </p:nvSpPr>
        <p:spPr>
          <a:xfrm>
            <a:off x="539980" y="1352225"/>
            <a:ext cx="2523882" cy="1159500"/>
          </a:xfrm>
          <a:prstGeom prst="rect">
            <a:avLst/>
          </a:prstGeom>
          <a:noFill/>
          <a:ln/>
        </p:spPr>
        <p:txBody>
          <a:bodyPr wrap="square" lIns="0" tIns="0" rIns="0" bIns="0" rtlCol="0" anchor="t"/>
          <a:lstStyle/>
          <a:p>
            <a:pPr algn="ctr" indent="0" marL="0">
              <a:lnSpc>
                <a:spcPct val="100000"/>
              </a:lnSpc>
              <a:buNone/>
            </a:pPr>
            <a:r>
              <a:rPr lang="en-US" sz="1211" b="1" dirty="0">
                <a:solidFill>
                  <a:srgbClr val="FFFFFF"/>
                </a:solidFill>
                <a:latin typeface="Arial" pitchFamily="34" charset="0"/>
                <a:ea typeface="Arial" pitchFamily="34" charset="-122"/>
                <a:cs typeface="Arial" pitchFamily="34" charset="-120"/>
              </a:rPr>
              <a:t>Утро начинается спокойно
</a:t>
            </a:r>
            <a:pPr algn="ctr" indent="0" marL="0">
              <a:lnSpc>
                <a:spcPct val="100000"/>
              </a:lnSpc>
              <a:buNone/>
            </a:pPr>
            <a:r>
              <a:rPr lang="en-US" sz="1131"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131" dirty="0">
                <a:solidFill>
                  <a:srgbClr val="FFFFFF"/>
                </a:solidFill>
                <a:latin typeface="Arial" pitchFamily="34" charset="0"/>
                <a:ea typeface="Arial" pitchFamily="34" charset="-122"/>
                <a:cs typeface="Arial" pitchFamily="34" charset="-120"/>
              </a:rPr>
              <a:t>Утром ребёнок собирает рюкзак и идёт в школу. Слово morgens помогает показать начало дня. На картинке можно изобразить дом, школьный портфель и дорогу к школе.
</a:t>
            </a:r>
            <a:endParaRPr lang="en-US" sz="1211" dirty="0"/>
          </a:p>
        </p:txBody>
      </p:sp>
      <p:sp>
        <p:nvSpPr>
          <p:cNvPr id="9" name="Text 3"/>
          <p:cNvSpPr txBox="1"/>
          <p:nvPr/>
        </p:nvSpPr>
        <p:spPr>
          <a:xfrm>
            <a:off x="6096005" y="1352225"/>
            <a:ext cx="2523882" cy="1159500"/>
          </a:xfrm>
          <a:prstGeom prst="rect">
            <a:avLst/>
          </a:prstGeom>
          <a:noFill/>
          <a:ln/>
        </p:spPr>
        <p:txBody>
          <a:bodyPr wrap="square" lIns="0" tIns="0" rIns="0" bIns="0" rtlCol="0" anchor="t"/>
          <a:lstStyle/>
          <a:p>
            <a:pPr algn="ctr" indent="0" marL="0">
              <a:lnSpc>
                <a:spcPct val="100000"/>
              </a:lnSpc>
              <a:buNone/>
            </a:pPr>
            <a:r>
              <a:rPr lang="en-US" sz="1213" b="1" dirty="0">
                <a:solidFill>
                  <a:srgbClr val="FFFFFF"/>
                </a:solidFill>
                <a:latin typeface="Arial" pitchFamily="34" charset="0"/>
                <a:ea typeface="Arial" pitchFamily="34" charset="-122"/>
                <a:cs typeface="Arial" pitchFamily="34" charset="-120"/>
              </a:rPr>
              <a:t>Вечер для отдыха
</a:t>
            </a:r>
            <a:pPr algn="ctr" indent="0" marL="0">
              <a:lnSpc>
                <a:spcPct val="100000"/>
              </a:lnSpc>
              <a:buNone/>
            </a:pPr>
            <a:r>
              <a:rPr lang="en-US" sz="1132"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132" dirty="0">
                <a:solidFill>
                  <a:srgbClr val="FFFFFF"/>
                </a:solidFill>
                <a:latin typeface="Arial" pitchFamily="34" charset="0"/>
                <a:ea typeface="Arial" pitchFamily="34" charset="-122"/>
                <a:cs typeface="Arial" pitchFamily="34" charset="-120"/>
              </a:rPr>
              <a:t>Вечером хочется немного тишины: ужин, чтение или мультфильм. Слово abends показывает конец дня. На рисунке хорошо смотрятся лампа, книга и уютный стол с ужином.
</a:t>
            </a:r>
            <a:endParaRPr lang="en-US" sz="1213" dirty="0"/>
          </a:p>
        </p:txBody>
      </p:sp>
      <p:sp>
        <p:nvSpPr>
          <p:cNvPr id="10" name="Text 4"/>
          <p:cNvSpPr txBox="1"/>
          <p:nvPr/>
        </p:nvSpPr>
        <p:spPr>
          <a:xfrm>
            <a:off x="3317993" y="1352225"/>
            <a:ext cx="2523882" cy="1159500"/>
          </a:xfrm>
          <a:prstGeom prst="rect">
            <a:avLst/>
          </a:prstGeom>
          <a:noFill/>
          <a:ln/>
        </p:spPr>
        <p:txBody>
          <a:bodyPr wrap="square" lIns="0" tIns="0" rIns="0" bIns="0" rtlCol="0" anchor="t"/>
          <a:lstStyle/>
          <a:p>
            <a:pPr algn="ctr" indent="0" marL="0">
              <a:lnSpc>
                <a:spcPct val="100000"/>
              </a:lnSpc>
              <a:buNone/>
            </a:pPr>
            <a:r>
              <a:rPr lang="en-US" sz="1211" b="1" dirty="0">
                <a:solidFill>
                  <a:srgbClr val="FFFFFF"/>
                </a:solidFill>
                <a:latin typeface="Arial" pitchFamily="34" charset="0"/>
                <a:ea typeface="Arial" pitchFamily="34" charset="-122"/>
                <a:cs typeface="Arial" pitchFamily="34" charset="-120"/>
              </a:rPr>
              <a:t>День проходит в делах
</a:t>
            </a:r>
            <a:pPr algn="ctr" indent="0" marL="0">
              <a:lnSpc>
                <a:spcPct val="100000"/>
              </a:lnSpc>
              <a:buNone/>
            </a:pPr>
            <a:r>
              <a:rPr lang="en-US" sz="1131"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131" dirty="0">
                <a:solidFill>
                  <a:srgbClr val="FFFFFF"/>
                </a:solidFill>
                <a:latin typeface="Arial" pitchFamily="34" charset="0"/>
                <a:ea typeface="Arial" pitchFamily="34" charset="-122"/>
                <a:cs typeface="Arial" pitchFamily="34" charset="-120"/>
              </a:rPr>
              <a:t>Днём ребёнок учится, читает и иногда играет с друзьями. Слова heute и nachmittags помогают понять, что действие происходит в течение дня. Для иллюстрации подходят парта, книги и игровая площадка.
</a:t>
            </a:r>
            <a:endParaRPr lang="en-US" sz="121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4533F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729400" y="1431950"/>
            <a:ext cx="7819200" cy="6612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Самая простая модель ответа — Ich habe ... gemacht. Так можно сказать о домашнем задании, игре или рисунке. Формула понятна и легко запоминается даже после одного примера.
</a:t>
            </a:r>
            <a:endParaRPr lang="en-US" sz="1100" dirty="0"/>
          </a:p>
        </p:txBody>
      </p:sp>
      <p:sp>
        <p:nvSpPr>
          <p:cNvPr id="5" name="Text 1"/>
          <p:cNvSpPr txBox="1"/>
          <p:nvPr/>
        </p:nvSpPr>
        <p:spPr>
          <a:xfrm>
            <a:off x="8529550" y="4626500"/>
            <a:ext cx="379500" cy="7791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5</a:t>
            </a:r>
            <a:endParaRPr lang="en-US" sz="1100" dirty="0"/>
          </a:p>
        </p:txBody>
      </p:sp>
      <p:sp>
        <p:nvSpPr>
          <p:cNvPr id="6" name="Text 2"/>
          <p:cNvSpPr txBox="1"/>
          <p:nvPr/>
        </p:nvSpPr>
        <p:spPr>
          <a:xfrm>
            <a:off x="540000" y="517075"/>
            <a:ext cx="8079900" cy="7791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Как выглядит короткий ответ
</a:t>
            </a:r>
            <a:endParaRPr lang="en-US" sz="2800" dirty="0"/>
          </a:p>
        </p:txBody>
      </p:sp>
      <p:sp>
        <p:nvSpPr>
          <p:cNvPr id="7" name="Text 3"/>
          <p:cNvSpPr txBox="1"/>
          <p:nvPr/>
        </p:nvSpPr>
        <p:spPr>
          <a:xfrm>
            <a:off x="729400" y="2596100"/>
            <a:ext cx="7819200" cy="6612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Для действий движения часто используется другая модель: Ich bin ... gegangen. Она нужна, когда ребёнок идёт домой, в школу или в гости. Эта форма тоже очень короткая и удобная.
</a:t>
            </a:r>
            <a:endParaRPr lang="en-US" sz="1100" dirty="0"/>
          </a:p>
        </p:txBody>
      </p:sp>
      <p:sp>
        <p:nvSpPr>
          <p:cNvPr id="8" name="Text 4"/>
          <p:cNvSpPr txBox="1"/>
          <p:nvPr/>
        </p:nvSpPr>
        <p:spPr>
          <a:xfrm>
            <a:off x="729400" y="3685527"/>
            <a:ext cx="7819200" cy="6612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Короткие ответы особенно полезны в 3 классе, потому что их можно повторять по образцу. Сначала ученик отвечает одним предложением, а потом постепенно добавляет новые слова.
</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4533F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69731" y="1205475"/>
            <a:ext cx="367763" cy="420300"/>
          </a:xfrm>
          <a:prstGeom prst="rect">
            <a:avLst/>
          </a:prstGeom>
        </p:spPr>
      </p:pic>
      <p:pic>
        <p:nvPicPr>
          <p:cNvPr id="4" name="Image 2" descr="preencoded.png">    </p:cNvPr>
          <p:cNvPicPr>
            <a:picLocks noChangeAspect="1"/>
          </p:cNvPicPr>
          <p:nvPr/>
        </p:nvPicPr>
        <p:blipFill>
          <a:blip r:embed="rId3"/>
          <a:stretch>
            <a:fillRect/>
          </a:stretch>
        </p:blipFill>
        <p:spPr>
          <a:xfrm>
            <a:off x="3299962" y="1226425"/>
            <a:ext cx="425700" cy="378400"/>
          </a:xfrm>
          <a:prstGeom prst="rect">
            <a:avLst/>
          </a:prstGeom>
        </p:spPr>
      </p:pic>
      <p:pic>
        <p:nvPicPr>
          <p:cNvPr id="5" name="Image 3" descr="preencoded.png">    </p:cNvPr>
          <p:cNvPicPr>
            <a:picLocks noChangeAspect="1"/>
          </p:cNvPicPr>
          <p:nvPr/>
        </p:nvPicPr>
        <p:blipFill>
          <a:blip r:embed="rId4"/>
          <a:stretch>
            <a:fillRect/>
          </a:stretch>
        </p:blipFill>
        <p:spPr>
          <a:xfrm>
            <a:off x="6061862" y="1205475"/>
            <a:ext cx="420300" cy="420300"/>
          </a:xfrm>
          <a:prstGeom prst="rect">
            <a:avLst/>
          </a:prstGeom>
        </p:spPr>
      </p:pic>
      <p:pic>
        <p:nvPicPr>
          <p:cNvPr id="6" name="Image 4" descr="preencoded.png">    </p:cNvPr>
          <p:cNvPicPr>
            <a:picLocks noChangeAspect="1"/>
          </p:cNvPicPr>
          <p:nvPr/>
        </p:nvPicPr>
        <p:blipFill>
          <a:blip r:embed="rId5"/>
          <a:stretch>
            <a:fillRect/>
          </a:stretch>
        </p:blipFill>
        <p:spPr>
          <a:xfrm>
            <a:off x="569731" y="3040650"/>
            <a:ext cx="367763" cy="420300"/>
          </a:xfrm>
          <a:prstGeom prst="rect">
            <a:avLst/>
          </a:prstGeom>
        </p:spPr>
      </p:pic>
      <p:pic>
        <p:nvPicPr>
          <p:cNvPr id="7" name="Image 5" descr="preencoded.png">    </p:cNvPr>
          <p:cNvPicPr>
            <a:picLocks noChangeAspect="1"/>
          </p:cNvPicPr>
          <p:nvPr/>
        </p:nvPicPr>
        <p:blipFill>
          <a:blip r:embed="rId6"/>
          <a:stretch>
            <a:fillRect/>
          </a:stretch>
        </p:blipFill>
        <p:spPr>
          <a:xfrm>
            <a:off x="3299962" y="3061600"/>
            <a:ext cx="425700" cy="378400"/>
          </a:xfrm>
          <a:prstGeom prst="rect">
            <a:avLst/>
          </a:prstGeom>
        </p:spPr>
      </p:pic>
      <p:sp>
        <p:nvSpPr>
          <p:cNvPr id="8" name="Text 0"/>
          <p:cNvSpPr txBox="1"/>
          <p:nvPr/>
        </p:nvSpPr>
        <p:spPr>
          <a:xfrm>
            <a:off x="8529550" y="4626500"/>
            <a:ext cx="379500" cy="7791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6</a:t>
            </a:r>
            <a:endParaRPr lang="en-US" sz="1100" dirty="0"/>
          </a:p>
        </p:txBody>
      </p:sp>
      <p:sp>
        <p:nvSpPr>
          <p:cNvPr id="9" name="Text 1"/>
          <p:cNvSpPr txBox="1"/>
          <p:nvPr/>
        </p:nvSpPr>
        <p:spPr>
          <a:xfrm>
            <a:off x="540000" y="517075"/>
            <a:ext cx="8079900" cy="5022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Глаголы, которые чаще всего нужны
</a:t>
            </a:r>
            <a:endParaRPr lang="en-US" sz="2800" dirty="0"/>
          </a:p>
        </p:txBody>
      </p:sp>
      <p:sp>
        <p:nvSpPr>
          <p:cNvPr id="10" name="Text 2"/>
          <p:cNvSpPr txBox="1"/>
          <p:nvPr/>
        </p:nvSpPr>
        <p:spPr>
          <a:xfrm>
            <a:off x="540750" y="1706895"/>
            <a:ext cx="2156400" cy="989700"/>
          </a:xfrm>
          <a:prstGeom prst="rect">
            <a:avLst/>
          </a:prstGeom>
          <a:noFill/>
          <a:ln/>
        </p:spPr>
        <p:txBody>
          <a:bodyPr wrap="square" lIns="0" tIns="0" rIns="0" bIns="0" rtlCol="0" anchor="t"/>
          <a:lstStyle/>
          <a:p>
            <a:pPr algn="l" indent="0" marL="0">
              <a:lnSpc>
                <a:spcPct val="100000"/>
              </a:lnSpc>
              <a:buNone/>
            </a:pPr>
            <a:r>
              <a:rPr lang="en-US" sz="1126" dirty="0">
                <a:solidFill>
                  <a:srgbClr val="FFFFFF"/>
                </a:solidFill>
                <a:latin typeface="Arial" pitchFamily="34" charset="0"/>
                <a:ea typeface="Arial" pitchFamily="34" charset="-122"/>
                <a:cs typeface="Arial" pitchFamily="34" charset="-120"/>
              </a:rPr>
              <a:t>Играть и двигаться
</a:t>
            </a:r>
            <a:pPr algn="l" indent="0" marL="0">
              <a:lnSpc>
                <a:spcPct val="100000"/>
              </a:lnSpc>
              <a:buNone/>
            </a:pPr>
            <a:r>
              <a:rPr lang="en-US" sz="1032"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38" dirty="0">
                <a:solidFill>
                  <a:srgbClr val="FFFFFF"/>
                </a:solidFill>
                <a:latin typeface="Arial" pitchFamily="34" charset="0"/>
                <a:ea typeface="Arial" pitchFamily="34" charset="-122"/>
                <a:cs typeface="Arial" pitchFamily="34" charset="-120"/>
              </a:rPr>
              <a:t>Глаголы spielen, gehen и laufen помогают рассказать о подвижных действиях. Они встречаются в детских историях очень часто и легко связываются с картинками из школьной жизни.
</a:t>
            </a:r>
            <a:endParaRPr lang="en-US" sz="1126" dirty="0"/>
          </a:p>
        </p:txBody>
      </p:sp>
      <p:sp>
        <p:nvSpPr>
          <p:cNvPr id="11" name="Text 3"/>
          <p:cNvSpPr txBox="1"/>
          <p:nvPr/>
        </p:nvSpPr>
        <p:spPr>
          <a:xfrm>
            <a:off x="3299950" y="1706895"/>
            <a:ext cx="2156400" cy="989700"/>
          </a:xfrm>
          <a:prstGeom prst="rect">
            <a:avLst/>
          </a:prstGeom>
          <a:noFill/>
          <a:ln/>
        </p:spPr>
        <p:txBody>
          <a:bodyPr wrap="square" lIns="0" tIns="0" rIns="0" bIns="0" rtlCol="0" anchor="t"/>
          <a:lstStyle/>
          <a:p>
            <a:pPr algn="l" indent="0" marL="0">
              <a:lnSpc>
                <a:spcPct val="100000"/>
              </a:lnSpc>
              <a:buNone/>
            </a:pPr>
            <a:r>
              <a:rPr lang="en-US" sz="1189" dirty="0">
                <a:solidFill>
                  <a:srgbClr val="FFFFFF"/>
                </a:solidFill>
                <a:latin typeface="Arial" pitchFamily="34" charset="0"/>
                <a:ea typeface="Arial" pitchFamily="34" charset="-122"/>
                <a:cs typeface="Arial" pitchFamily="34" charset="-120"/>
              </a:rPr>
              <a:t>Учиться и читать
</a:t>
            </a:r>
            <a:pPr algn="l" indent="0" marL="0">
              <a:lnSpc>
                <a:spcPct val="100000"/>
              </a:lnSpc>
              <a:buNone/>
            </a:pPr>
            <a:r>
              <a:rPr lang="en-US" sz="109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91" dirty="0">
                <a:solidFill>
                  <a:srgbClr val="FFFFFF"/>
                </a:solidFill>
                <a:latin typeface="Arial" pitchFamily="34" charset="0"/>
                <a:ea typeface="Arial" pitchFamily="34" charset="-122"/>
                <a:cs typeface="Arial" pitchFamily="34" charset="-120"/>
              </a:rPr>
              <a:t>Слова lernen, lesen и sehen подходят для школьных и домашних дел. С ними легко составить короткий рассказ о том, что ребёнок делал после уроков или вечером.
</a:t>
            </a:r>
            <a:endParaRPr lang="en-US" sz="1189" dirty="0"/>
          </a:p>
        </p:txBody>
      </p:sp>
      <p:sp>
        <p:nvSpPr>
          <p:cNvPr id="12" name="Text 4"/>
          <p:cNvSpPr txBox="1"/>
          <p:nvPr/>
        </p:nvSpPr>
        <p:spPr>
          <a:xfrm>
            <a:off x="6059150" y="1706895"/>
            <a:ext cx="2156400" cy="989700"/>
          </a:xfrm>
          <a:prstGeom prst="rect">
            <a:avLst/>
          </a:prstGeom>
          <a:noFill/>
          <a:ln/>
        </p:spPr>
        <p:txBody>
          <a:bodyPr wrap="square" lIns="0" tIns="0" rIns="0" bIns="0" rtlCol="0" anchor="t"/>
          <a:lstStyle/>
          <a:p>
            <a:pPr algn="l" indent="0" marL="0">
              <a:lnSpc>
                <a:spcPct val="100000"/>
              </a:lnSpc>
              <a:buNone/>
            </a:pPr>
            <a:r>
              <a:rPr lang="en-US" sz="1184" dirty="0">
                <a:solidFill>
                  <a:srgbClr val="FFFFFF"/>
                </a:solidFill>
                <a:latin typeface="Arial" pitchFamily="34" charset="0"/>
                <a:ea typeface="Arial" pitchFamily="34" charset="-122"/>
                <a:cs typeface="Arial" pitchFamily="34" charset="-120"/>
              </a:rPr>
              <a:t>Рисовать и делать
</a:t>
            </a:r>
            <a:pPr algn="l" indent="0" marL="0">
              <a:lnSpc>
                <a:spcPct val="100000"/>
              </a:lnSpc>
              <a:buNone/>
            </a:pPr>
            <a:r>
              <a:rPr lang="en-US" sz="1085"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86" dirty="0">
                <a:solidFill>
                  <a:srgbClr val="FFFFFF"/>
                </a:solidFill>
                <a:latin typeface="Arial" pitchFamily="34" charset="0"/>
                <a:ea typeface="Arial" pitchFamily="34" charset="-122"/>
                <a:cs typeface="Arial" pitchFamily="34" charset="-120"/>
              </a:rPr>
              <a:t>Глаголы malen и machen удобны для описания творчества и домашних заданий. Они помогают сказать, что ребёнок рисовал, мастерил или выполнил работу без лишних слов.
</a:t>
            </a:r>
            <a:endParaRPr lang="en-US" sz="1184" dirty="0"/>
          </a:p>
        </p:txBody>
      </p:sp>
      <p:sp>
        <p:nvSpPr>
          <p:cNvPr id="13" name="Text 5"/>
          <p:cNvSpPr txBox="1"/>
          <p:nvPr/>
        </p:nvSpPr>
        <p:spPr>
          <a:xfrm>
            <a:off x="540750" y="3542070"/>
            <a:ext cx="2156400" cy="989700"/>
          </a:xfrm>
          <a:prstGeom prst="rect">
            <a:avLst/>
          </a:prstGeom>
          <a:noFill/>
          <a:ln/>
        </p:spPr>
        <p:txBody>
          <a:bodyPr wrap="square" lIns="0" tIns="0" rIns="0" bIns="0" rtlCol="0" anchor="t"/>
          <a:lstStyle/>
          <a:p>
            <a:pPr algn="l" indent="0" marL="0">
              <a:lnSpc>
                <a:spcPct val="100000"/>
              </a:lnSpc>
              <a:buNone/>
            </a:pPr>
            <a:r>
              <a:rPr lang="en-US" sz="1137" dirty="0">
                <a:solidFill>
                  <a:srgbClr val="FFFFFF"/>
                </a:solidFill>
                <a:latin typeface="Arial" pitchFamily="34" charset="0"/>
                <a:ea typeface="Arial" pitchFamily="34" charset="-122"/>
                <a:cs typeface="Arial" pitchFamily="34" charset="-120"/>
              </a:rPr>
              <a:t>Есть и отдыхать
</a:t>
            </a:r>
            <a:pPr algn="l" indent="0" marL="0">
              <a:lnSpc>
                <a:spcPct val="100000"/>
              </a:lnSpc>
              <a:buNone/>
            </a:pPr>
            <a:r>
              <a:rPr lang="en-US" sz="1042"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47" dirty="0">
                <a:solidFill>
                  <a:srgbClr val="FFFFFF"/>
                </a:solidFill>
                <a:latin typeface="Arial" pitchFamily="34" charset="0"/>
                <a:ea typeface="Arial" pitchFamily="34" charset="-122"/>
                <a:cs typeface="Arial" pitchFamily="34" charset="-120"/>
              </a:rPr>
              <a:t>Глагол essen нужен, чтобы рассказать об ужине, перекусе или обеде. Такие действия знакомы каждому ребёнку и отлично подходят для простых предложений о вчерашнем дне.
</a:t>
            </a:r>
            <a:endParaRPr lang="en-US" sz="1137" dirty="0"/>
          </a:p>
        </p:txBody>
      </p:sp>
      <p:sp>
        <p:nvSpPr>
          <p:cNvPr id="14" name="Text 6"/>
          <p:cNvSpPr txBox="1"/>
          <p:nvPr/>
        </p:nvSpPr>
        <p:spPr>
          <a:xfrm>
            <a:off x="3299950" y="3542070"/>
            <a:ext cx="2156400" cy="989700"/>
          </a:xfrm>
          <a:prstGeom prst="rect">
            <a:avLst/>
          </a:prstGeom>
          <a:noFill/>
          <a:ln/>
        </p:spPr>
        <p:txBody>
          <a:bodyPr wrap="square" lIns="0" tIns="0" rIns="0" bIns="0" rtlCol="0" anchor="t"/>
          <a:lstStyle/>
          <a:p>
            <a:pPr algn="l" indent="0" marL="0">
              <a:lnSpc>
                <a:spcPct val="100000"/>
              </a:lnSpc>
              <a:buNone/>
            </a:pPr>
            <a:r>
              <a:rPr lang="en-US" sz="1126" dirty="0">
                <a:solidFill>
                  <a:srgbClr val="FFFFFF"/>
                </a:solidFill>
                <a:latin typeface="Arial" pitchFamily="34" charset="0"/>
                <a:ea typeface="Arial" pitchFamily="34" charset="-122"/>
                <a:cs typeface="Arial" pitchFamily="34" charset="-120"/>
              </a:rPr>
              <a:t>Домашние дела и визиты
</a:t>
            </a:r>
            <a:pPr algn="l" indent="0" marL="0">
              <a:lnSpc>
                <a:spcPct val="100000"/>
              </a:lnSpc>
              <a:buNone/>
            </a:pPr>
            <a:r>
              <a:rPr lang="en-US" sz="1032"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38" dirty="0">
                <a:solidFill>
                  <a:srgbClr val="FFFFFF"/>
                </a:solidFill>
                <a:latin typeface="Arial" pitchFamily="34" charset="0"/>
                <a:ea typeface="Arial" pitchFamily="34" charset="-122"/>
                <a:cs typeface="Arial" pitchFamily="34" charset="-120"/>
              </a:rPr>
              <a:t>Глаголы aufräumen, besuchen и kommen часто встречаются в повседневной жизни. Они помогают говорить о доме, гостях и небольших событиях, которые легко вспомнить и описать.
</a:t>
            </a:r>
            <a:endParaRPr lang="en-US" sz="1126"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39980" y="1352931"/>
            <a:ext cx="2523882" cy="1922488"/>
          </a:xfrm>
          <a:prstGeom prst="rect">
            <a:avLst/>
          </a:prstGeom>
        </p:spPr>
      </p:pic>
      <p:pic>
        <p:nvPicPr>
          <p:cNvPr id="4" name="Image 2" descr="preencoded.png">    </p:cNvPr>
          <p:cNvPicPr>
            <a:picLocks noChangeAspect="1"/>
          </p:cNvPicPr>
          <p:nvPr/>
        </p:nvPicPr>
        <p:blipFill>
          <a:blip r:embed="rId3"/>
          <a:stretch>
            <a:fillRect/>
          </a:stretch>
        </p:blipFill>
        <p:spPr>
          <a:xfrm>
            <a:off x="6096005" y="1352931"/>
            <a:ext cx="2523882" cy="1922488"/>
          </a:xfrm>
          <a:prstGeom prst="rect">
            <a:avLst/>
          </a:prstGeom>
        </p:spPr>
      </p:pic>
      <p:pic>
        <p:nvPicPr>
          <p:cNvPr id="5" name="Image 3" descr="preencoded.png">    </p:cNvPr>
          <p:cNvPicPr>
            <a:picLocks noChangeAspect="1"/>
          </p:cNvPicPr>
          <p:nvPr/>
        </p:nvPicPr>
        <p:blipFill>
          <a:blip r:embed="rId4"/>
          <a:stretch>
            <a:fillRect/>
          </a:stretch>
        </p:blipFill>
        <p:spPr>
          <a:xfrm>
            <a:off x="3317993" y="1352931"/>
            <a:ext cx="2523882" cy="1922488"/>
          </a:xfrm>
          <a:prstGeom prst="rect">
            <a:avLst/>
          </a:prstGeom>
        </p:spPr>
      </p:pic>
      <p:sp>
        <p:nvSpPr>
          <p:cNvPr id="6" name="Text 0"/>
          <p:cNvSpPr txBox="1"/>
          <p:nvPr/>
        </p:nvSpPr>
        <p:spPr>
          <a:xfrm>
            <a:off x="8529550" y="4626500"/>
            <a:ext cx="379500" cy="7791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7</a:t>
            </a:r>
            <a:endParaRPr lang="en-US" sz="1100" dirty="0"/>
          </a:p>
        </p:txBody>
      </p:sp>
      <p:sp>
        <p:nvSpPr>
          <p:cNvPr id="7" name="Text 1"/>
          <p:cNvSpPr txBox="1"/>
          <p:nvPr/>
        </p:nvSpPr>
        <p:spPr>
          <a:xfrm>
            <a:off x="540000" y="517075"/>
            <a:ext cx="8079900" cy="5022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День ребёнка в коротких событиях
</a:t>
            </a:r>
            <a:endParaRPr lang="en-US" sz="2800" dirty="0"/>
          </a:p>
        </p:txBody>
      </p:sp>
      <p:sp>
        <p:nvSpPr>
          <p:cNvPr id="8" name="Text 2"/>
          <p:cNvSpPr txBox="1"/>
          <p:nvPr/>
        </p:nvSpPr>
        <p:spPr>
          <a:xfrm>
            <a:off x="539980" y="3376850"/>
            <a:ext cx="2523882" cy="1159500"/>
          </a:xfrm>
          <a:prstGeom prst="rect">
            <a:avLst/>
          </a:prstGeom>
          <a:noFill/>
          <a:ln/>
        </p:spPr>
        <p:txBody>
          <a:bodyPr wrap="square" lIns="0" tIns="0" rIns="0" bIns="0" rtlCol="0" anchor="t"/>
          <a:lstStyle/>
          <a:p>
            <a:pPr algn="ctr" indent="0" marL="0">
              <a:lnSpc>
                <a:spcPct val="100000"/>
              </a:lnSpc>
              <a:buNone/>
            </a:pPr>
            <a:r>
              <a:rPr lang="en-US" sz="1211" b="1" dirty="0">
                <a:solidFill>
                  <a:srgbClr val="FFFFFF"/>
                </a:solidFill>
                <a:latin typeface="Arial" pitchFamily="34" charset="0"/>
                <a:ea typeface="Arial" pitchFamily="34" charset="-122"/>
                <a:cs typeface="Arial" pitchFamily="34" charset="-120"/>
              </a:rPr>
              <a:t>Утро: дорога в школу
</a:t>
            </a:r>
            <a:pPr algn="ctr" indent="0" marL="0">
              <a:lnSpc>
                <a:spcPct val="100000"/>
              </a:lnSpc>
              <a:buNone/>
            </a:pPr>
            <a:r>
              <a:rPr lang="en-US" sz="1131"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131" dirty="0">
                <a:solidFill>
                  <a:srgbClr val="FFFFFF"/>
                </a:solidFill>
                <a:latin typeface="Arial" pitchFamily="34" charset="0"/>
                <a:ea typeface="Arial" pitchFamily="34" charset="-122"/>
                <a:cs typeface="Arial" pitchFamily="34" charset="-120"/>
              </a:rPr>
              <a:t>Утром ребёнок быстро собирается, надевает рюкзак и идёт в школу. По дороге он встречает друзей и здоровается. Такая сцена помогает показать начало дня и подходящий глагол движения.
</a:t>
            </a:r>
            <a:endParaRPr lang="en-US" sz="1211" dirty="0"/>
          </a:p>
        </p:txBody>
      </p:sp>
      <p:sp>
        <p:nvSpPr>
          <p:cNvPr id="9" name="Text 3"/>
          <p:cNvSpPr txBox="1"/>
          <p:nvPr/>
        </p:nvSpPr>
        <p:spPr>
          <a:xfrm>
            <a:off x="6096005" y="3376850"/>
            <a:ext cx="2523882" cy="1159500"/>
          </a:xfrm>
          <a:prstGeom prst="rect">
            <a:avLst/>
          </a:prstGeom>
          <a:noFill/>
          <a:ln/>
        </p:spPr>
        <p:txBody>
          <a:bodyPr wrap="square" lIns="0" tIns="0" rIns="0" bIns="0" rtlCol="0" anchor="t"/>
          <a:lstStyle/>
          <a:p>
            <a:pPr algn="ctr" indent="0" marL="0">
              <a:lnSpc>
                <a:spcPct val="100000"/>
              </a:lnSpc>
              <a:buNone/>
            </a:pPr>
            <a:r>
              <a:rPr lang="en-US" sz="1211" b="1" dirty="0">
                <a:solidFill>
                  <a:srgbClr val="FFFFFF"/>
                </a:solidFill>
                <a:latin typeface="Arial" pitchFamily="34" charset="0"/>
                <a:ea typeface="Arial" pitchFamily="34" charset="-122"/>
                <a:cs typeface="Arial" pitchFamily="34" charset="-120"/>
              </a:rPr>
              <a:t>Вечер: дом и отдых
</a:t>
            </a:r>
            <a:pPr algn="ctr" indent="0" marL="0">
              <a:lnSpc>
                <a:spcPct val="100000"/>
              </a:lnSpc>
              <a:buNone/>
            </a:pPr>
            <a:r>
              <a:rPr lang="en-US" sz="1131"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131" dirty="0">
                <a:solidFill>
                  <a:srgbClr val="FFFFFF"/>
                </a:solidFill>
                <a:latin typeface="Arial" pitchFamily="34" charset="0"/>
                <a:ea typeface="Arial" pitchFamily="34" charset="-122"/>
                <a:cs typeface="Arial" pitchFamily="34" charset="-120"/>
              </a:rPr>
              <a:t>Вечером ребёнок приходит домой, ужинает и читает книгу или смотрит мультфильм. Это спокойный конец дня, который легко узнать. Для картинки подойдут лампа, стол и уютная комната.
</a:t>
            </a:r>
            <a:endParaRPr lang="en-US" sz="1211" dirty="0"/>
          </a:p>
        </p:txBody>
      </p:sp>
      <p:sp>
        <p:nvSpPr>
          <p:cNvPr id="10" name="Text 4"/>
          <p:cNvSpPr txBox="1"/>
          <p:nvPr/>
        </p:nvSpPr>
        <p:spPr>
          <a:xfrm>
            <a:off x="3317993" y="3376850"/>
            <a:ext cx="2523882" cy="1159500"/>
          </a:xfrm>
          <a:prstGeom prst="rect">
            <a:avLst/>
          </a:prstGeom>
          <a:noFill/>
          <a:ln/>
        </p:spPr>
        <p:txBody>
          <a:bodyPr wrap="square" lIns="0" tIns="0" rIns="0" bIns="0" rtlCol="0" anchor="t"/>
          <a:lstStyle/>
          <a:p>
            <a:pPr algn="ctr" indent="0" marL="0">
              <a:lnSpc>
                <a:spcPct val="100000"/>
              </a:lnSpc>
              <a:buNone/>
            </a:pPr>
            <a:r>
              <a:rPr lang="en-US" sz="1211" b="1" dirty="0">
                <a:solidFill>
                  <a:srgbClr val="FFFFFF"/>
                </a:solidFill>
                <a:latin typeface="Arial" pitchFamily="34" charset="0"/>
                <a:ea typeface="Arial" pitchFamily="34" charset="-122"/>
                <a:cs typeface="Arial" pitchFamily="34" charset="-120"/>
              </a:rPr>
              <a:t>День: уроки и игра
</a:t>
            </a:r>
            <a:pPr algn="ctr" indent="0" marL="0">
              <a:lnSpc>
                <a:spcPct val="100000"/>
              </a:lnSpc>
              <a:buNone/>
            </a:pPr>
            <a:r>
              <a:rPr lang="en-US" sz="1131"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131" dirty="0">
                <a:solidFill>
                  <a:srgbClr val="FFFFFF"/>
                </a:solidFill>
                <a:latin typeface="Arial" pitchFamily="34" charset="0"/>
                <a:ea typeface="Arial" pitchFamily="34" charset="-122"/>
                <a:cs typeface="Arial" pitchFamily="34" charset="-120"/>
              </a:rPr>
              <a:t>После уроков ребёнок учится, читает и играет на перемене или во дворе. Здесь удобно показать несколько знакомых действий подряд. Рисунок может содержать класс, книги и маленькую игровую сцену.
</a:t>
            </a:r>
            <a:endParaRPr lang="en-US" sz="121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44142" y="1563550"/>
            <a:ext cx="8071866" cy="2950800"/>
          </a:xfrm>
          <a:prstGeom prst="rect">
            <a:avLst/>
          </a:prstGeom>
        </p:spPr>
      </p:pic>
      <p:sp>
        <p:nvSpPr>
          <p:cNvPr id="4" name="Text 0"/>
          <p:cNvSpPr txBox="1"/>
          <p:nvPr/>
        </p:nvSpPr>
        <p:spPr>
          <a:xfrm>
            <a:off x="8529550" y="4626500"/>
            <a:ext cx="379500" cy="7791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8</a:t>
            </a:r>
            <a:endParaRPr lang="en-US" sz="1100" dirty="0"/>
          </a:p>
        </p:txBody>
      </p:sp>
      <p:sp>
        <p:nvSpPr>
          <p:cNvPr id="5" name="Text 1"/>
          <p:cNvSpPr txBox="1"/>
          <p:nvPr/>
        </p:nvSpPr>
        <p:spPr>
          <a:xfrm>
            <a:off x="540000" y="517075"/>
            <a:ext cx="8079900" cy="5022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Как составить ответ по шагам
</a:t>
            </a:r>
            <a:endParaRPr lang="en-US" sz="2800" dirty="0"/>
          </a:p>
        </p:txBody>
      </p:sp>
      <p:sp>
        <p:nvSpPr>
          <p:cNvPr id="6" name="Text 2"/>
          <p:cNvSpPr txBox="1"/>
          <p:nvPr/>
        </p:nvSpPr>
        <p:spPr>
          <a:xfrm>
            <a:off x="540000" y="1116441"/>
            <a:ext cx="8079900" cy="3591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Схема показывает, как школьник строит короткий ответ о вчерашнем дне от слова времени до маленького дополнения.
</a:t>
            </a:r>
            <a:endParaRPr lang="en-US"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10101"/>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42706" y="3000196"/>
            <a:ext cx="420300" cy="420300"/>
          </a:xfrm>
          <a:prstGeom prst="rect">
            <a:avLst/>
          </a:prstGeom>
        </p:spPr>
      </p:pic>
      <p:pic>
        <p:nvPicPr>
          <p:cNvPr id="5" name="Image 3" descr="preencoded.png">    </p:cNvPr>
          <p:cNvPicPr>
            <a:picLocks noChangeAspect="1"/>
          </p:cNvPicPr>
          <p:nvPr/>
        </p:nvPicPr>
        <p:blipFill>
          <a:blip r:embed="rId4"/>
          <a:stretch>
            <a:fillRect/>
          </a:stretch>
        </p:blipFill>
        <p:spPr>
          <a:xfrm>
            <a:off x="3498231" y="3040066"/>
            <a:ext cx="425700" cy="340560"/>
          </a:xfrm>
          <a:prstGeom prst="rect">
            <a:avLst/>
          </a:prstGeom>
        </p:spPr>
      </p:pic>
      <p:pic>
        <p:nvPicPr>
          <p:cNvPr id="6" name="Image 4" descr="preencoded.png">    </p:cNvPr>
          <p:cNvPicPr>
            <a:picLocks noChangeAspect="1"/>
          </p:cNvPicPr>
          <p:nvPr/>
        </p:nvPicPr>
        <p:blipFill>
          <a:blip r:embed="rId5"/>
          <a:stretch>
            <a:fillRect/>
          </a:stretch>
        </p:blipFill>
        <p:spPr>
          <a:xfrm>
            <a:off x="3498231" y="538021"/>
            <a:ext cx="425700" cy="378400"/>
          </a:xfrm>
          <a:prstGeom prst="rect">
            <a:avLst/>
          </a:prstGeom>
        </p:spPr>
      </p:pic>
      <p:pic>
        <p:nvPicPr>
          <p:cNvPr id="7" name="Image 5" descr="preencoded.png">    </p:cNvPr>
          <p:cNvPicPr>
            <a:picLocks noChangeAspect="1"/>
          </p:cNvPicPr>
          <p:nvPr/>
        </p:nvPicPr>
        <p:blipFill>
          <a:blip r:embed="rId6"/>
          <a:stretch>
            <a:fillRect/>
          </a:stretch>
        </p:blipFill>
        <p:spPr>
          <a:xfrm>
            <a:off x="6235256" y="517071"/>
            <a:ext cx="420300" cy="420300"/>
          </a:xfrm>
          <a:prstGeom prst="rect">
            <a:avLst/>
          </a:prstGeom>
        </p:spPr>
      </p:pic>
      <p:pic>
        <p:nvPicPr>
          <p:cNvPr id="8" name="Image 6" descr="preencoded.png">    </p:cNvPr>
          <p:cNvPicPr>
            <a:picLocks noChangeAspect="1"/>
          </p:cNvPicPr>
          <p:nvPr/>
        </p:nvPicPr>
        <p:blipFill>
          <a:blip r:embed="rId7"/>
          <a:stretch>
            <a:fillRect/>
          </a:stretch>
        </p:blipFill>
        <p:spPr>
          <a:xfrm>
            <a:off x="6261524" y="3000196"/>
            <a:ext cx="367763" cy="420300"/>
          </a:xfrm>
          <a:prstGeom prst="rect">
            <a:avLst/>
          </a:prstGeom>
        </p:spPr>
      </p:pic>
      <p:sp>
        <p:nvSpPr>
          <p:cNvPr id="9" name="Text 0"/>
          <p:cNvSpPr txBox="1"/>
          <p:nvPr/>
        </p:nvSpPr>
        <p:spPr>
          <a:xfrm>
            <a:off x="8529550" y="4626500"/>
            <a:ext cx="379500" cy="7791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9</a:t>
            </a:r>
            <a:endParaRPr lang="en-US" sz="1100" dirty="0"/>
          </a:p>
        </p:txBody>
      </p:sp>
      <p:sp>
        <p:nvSpPr>
          <p:cNvPr id="10" name="Text 1"/>
          <p:cNvSpPr txBox="1"/>
          <p:nvPr/>
        </p:nvSpPr>
        <p:spPr>
          <a:xfrm>
            <a:off x="540000" y="517075"/>
            <a:ext cx="2517600" cy="16071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Простые примеры предложений
</a:t>
            </a:r>
            <a:endParaRPr lang="en-US" sz="2800" dirty="0"/>
          </a:p>
        </p:txBody>
      </p:sp>
      <p:sp>
        <p:nvSpPr>
          <p:cNvPr id="11" name="Text 2"/>
          <p:cNvSpPr txBox="1"/>
          <p:nvPr/>
        </p:nvSpPr>
        <p:spPr>
          <a:xfrm>
            <a:off x="540000" y="3535393"/>
            <a:ext cx="2387400" cy="869400"/>
          </a:xfrm>
          <a:prstGeom prst="rect">
            <a:avLst/>
          </a:prstGeom>
          <a:noFill/>
          <a:ln/>
        </p:spPr>
        <p:txBody>
          <a:bodyPr wrap="square" lIns="0" tIns="0" rIns="0" bIns="0" rtlCol="0" anchor="t"/>
          <a:lstStyle/>
          <a:p>
            <a:pPr algn="l" indent="0" marL="0">
              <a:lnSpc>
                <a:spcPct val="100000"/>
              </a:lnSpc>
              <a:buNone/>
            </a:pPr>
            <a:r>
              <a:rPr lang="en-US" sz="1147" dirty="0">
                <a:solidFill>
                  <a:srgbClr val="FFFFFF"/>
                </a:solidFill>
                <a:latin typeface="Arial" pitchFamily="34" charset="0"/>
                <a:ea typeface="Arial" pitchFamily="34" charset="-122"/>
                <a:cs typeface="Arial" pitchFamily="34" charset="-120"/>
              </a:rPr>
              <a:t>Учёба
</a:t>
            </a:r>
            <a:pPr algn="l" indent="0" marL="0">
              <a:lnSpc>
                <a:spcPct val="100000"/>
              </a:lnSpc>
              <a:buNone/>
            </a:pPr>
            <a:r>
              <a:rPr lang="en-US" sz="1052"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56" dirty="0">
                <a:solidFill>
                  <a:srgbClr val="FFFFFF"/>
                </a:solidFill>
                <a:latin typeface="Arial" pitchFamily="34" charset="0"/>
                <a:ea typeface="Arial" pitchFamily="34" charset="-122"/>
                <a:cs typeface="Arial" pitchFamily="34" charset="-120"/>
              </a:rPr>
              <a:t>Ich habe gelernt. Это короткая и понятная фраза о школьном занятии. Она помогает увидеть, как в ответе используется haben и форма прошедшего времени глагола.
</a:t>
            </a:r>
            <a:endParaRPr lang="en-US" sz="1147" dirty="0"/>
          </a:p>
        </p:txBody>
      </p:sp>
      <p:sp>
        <p:nvSpPr>
          <p:cNvPr id="12" name="Text 3"/>
          <p:cNvSpPr txBox="1"/>
          <p:nvPr/>
        </p:nvSpPr>
        <p:spPr>
          <a:xfrm>
            <a:off x="3498225" y="3535393"/>
            <a:ext cx="2387400" cy="869400"/>
          </a:xfrm>
          <a:prstGeom prst="rect">
            <a:avLst/>
          </a:prstGeom>
          <a:noFill/>
          <a:ln/>
        </p:spPr>
        <p:txBody>
          <a:bodyPr wrap="square" lIns="0" tIns="0" rIns="0" bIns="0" rtlCol="0" anchor="t"/>
          <a:lstStyle/>
          <a:p>
            <a:pPr algn="l" indent="0" marL="0">
              <a:lnSpc>
                <a:spcPct val="100000"/>
              </a:lnSpc>
              <a:buNone/>
            </a:pPr>
            <a:r>
              <a:rPr lang="en-US" sz="1125" dirty="0">
                <a:solidFill>
                  <a:srgbClr val="FFFFFF"/>
                </a:solidFill>
                <a:latin typeface="Arial" pitchFamily="34" charset="0"/>
                <a:ea typeface="Arial" pitchFamily="34" charset="-122"/>
                <a:cs typeface="Arial" pitchFamily="34" charset="-120"/>
              </a:rPr>
              <a:t>Игра с друзьями
</a:t>
            </a:r>
            <a:pPr algn="l" indent="0" marL="0">
              <a:lnSpc>
                <a:spcPct val="100000"/>
              </a:lnSpc>
              <a:buNone/>
            </a:pPr>
            <a:r>
              <a:rPr lang="en-US" sz="103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38" dirty="0">
                <a:solidFill>
                  <a:srgbClr val="FFFFFF"/>
                </a:solidFill>
                <a:latin typeface="Arial" pitchFamily="34" charset="0"/>
                <a:ea typeface="Arial" pitchFamily="34" charset="-122"/>
                <a:cs typeface="Arial" pitchFamily="34" charset="-120"/>
              </a:rPr>
              <a:t>Ich habe mit Freunden gespielt. Предложение показывает, как можно назвать не только действие, но и тех, с кем оно происходило. Так ответ становится живее и дружелюбнее.
</a:t>
            </a:r>
            <a:endParaRPr lang="en-US" sz="1125" dirty="0"/>
          </a:p>
        </p:txBody>
      </p:sp>
      <p:sp>
        <p:nvSpPr>
          <p:cNvPr id="13" name="Text 4"/>
          <p:cNvSpPr txBox="1"/>
          <p:nvPr/>
        </p:nvSpPr>
        <p:spPr>
          <a:xfrm>
            <a:off x="3498225" y="1052268"/>
            <a:ext cx="2387400" cy="869400"/>
          </a:xfrm>
          <a:prstGeom prst="rect">
            <a:avLst/>
          </a:prstGeom>
          <a:noFill/>
          <a:ln/>
        </p:spPr>
        <p:txBody>
          <a:bodyPr wrap="square" lIns="0" tIns="0" rIns="0" bIns="0" rtlCol="0" anchor="t"/>
          <a:lstStyle/>
          <a:p>
            <a:pPr algn="l" indent="0" marL="0">
              <a:lnSpc>
                <a:spcPct val="100000"/>
              </a:lnSpc>
              <a:buNone/>
            </a:pPr>
            <a:r>
              <a:rPr lang="en-US" sz="1125" dirty="0">
                <a:solidFill>
                  <a:srgbClr val="FFFFFF"/>
                </a:solidFill>
                <a:latin typeface="Arial" pitchFamily="34" charset="0"/>
                <a:ea typeface="Arial" pitchFamily="34" charset="-122"/>
                <a:cs typeface="Arial" pitchFamily="34" charset="-120"/>
              </a:rPr>
              <a:t>Путь домой
</a:t>
            </a:r>
            <a:pPr algn="l" indent="0" marL="0">
              <a:lnSpc>
                <a:spcPct val="100000"/>
              </a:lnSpc>
              <a:buNone/>
            </a:pPr>
            <a:r>
              <a:rPr lang="en-US" sz="103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38" dirty="0">
                <a:solidFill>
                  <a:srgbClr val="FFFFFF"/>
                </a:solidFill>
                <a:latin typeface="Arial" pitchFamily="34" charset="0"/>
                <a:ea typeface="Arial" pitchFamily="34" charset="-122"/>
                <a:cs typeface="Arial" pitchFamily="34" charset="-120"/>
              </a:rPr>
              <a:t>Ich bin nach Hause gegangen. Здесь используется sein, потому что речь идёт о движении. Такая форма особенно важна для глаголов перемещения и очень часто встречается в теме.
</a:t>
            </a:r>
            <a:endParaRPr lang="en-US" sz="1125" dirty="0"/>
          </a:p>
        </p:txBody>
      </p:sp>
      <p:sp>
        <p:nvSpPr>
          <p:cNvPr id="14" name="Text 5"/>
          <p:cNvSpPr txBox="1"/>
          <p:nvPr/>
        </p:nvSpPr>
        <p:spPr>
          <a:xfrm>
            <a:off x="6232550" y="1052268"/>
            <a:ext cx="2387400" cy="869400"/>
          </a:xfrm>
          <a:prstGeom prst="rect">
            <a:avLst/>
          </a:prstGeom>
          <a:noFill/>
          <a:ln/>
        </p:spPr>
        <p:txBody>
          <a:bodyPr wrap="square" lIns="0" tIns="0" rIns="0" bIns="0" rtlCol="0" anchor="t"/>
          <a:lstStyle/>
          <a:p>
            <a:pPr algn="l" indent="0" marL="0">
              <a:lnSpc>
                <a:spcPct val="100000"/>
              </a:lnSpc>
              <a:buNone/>
            </a:pPr>
            <a:r>
              <a:rPr lang="en-US" sz="1125" dirty="0">
                <a:solidFill>
                  <a:srgbClr val="FFFFFF"/>
                </a:solidFill>
                <a:latin typeface="Arial" pitchFamily="34" charset="0"/>
                <a:ea typeface="Arial" pitchFamily="34" charset="-122"/>
                <a:cs typeface="Arial" pitchFamily="34" charset="-120"/>
              </a:rPr>
              <a:t>Еда
</a:t>
            </a:r>
            <a:pPr algn="l" indent="0" marL="0">
              <a:lnSpc>
                <a:spcPct val="100000"/>
              </a:lnSpc>
              <a:buNone/>
            </a:pPr>
            <a:r>
              <a:rPr lang="en-US" sz="103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38" dirty="0">
                <a:solidFill>
                  <a:srgbClr val="FFFFFF"/>
                </a:solidFill>
                <a:latin typeface="Arial" pitchFamily="34" charset="0"/>
                <a:ea typeface="Arial" pitchFamily="34" charset="-122"/>
                <a:cs typeface="Arial" pitchFamily="34" charset="-120"/>
              </a:rPr>
              <a:t>Ich habe Pizza gegessen. Эта фраза подходит для разговора об ужине или обеде. Она легко запоминается, потому что действие знакомо каждому ребёнку и связано с повседневной жизнью.
</a:t>
            </a:r>
            <a:endParaRPr lang="en-US" sz="1125" dirty="0"/>
          </a:p>
        </p:txBody>
      </p:sp>
      <p:sp>
        <p:nvSpPr>
          <p:cNvPr id="15" name="Text 6"/>
          <p:cNvSpPr txBox="1"/>
          <p:nvPr/>
        </p:nvSpPr>
        <p:spPr>
          <a:xfrm>
            <a:off x="6232550" y="3535393"/>
            <a:ext cx="2387400" cy="869400"/>
          </a:xfrm>
          <a:prstGeom prst="rect">
            <a:avLst/>
          </a:prstGeom>
          <a:noFill/>
          <a:ln/>
        </p:spPr>
        <p:txBody>
          <a:bodyPr wrap="square" lIns="0" tIns="0" rIns="0" bIns="0" rtlCol="0" anchor="t"/>
          <a:lstStyle/>
          <a:p>
            <a:pPr algn="l" indent="0" marL="0">
              <a:lnSpc>
                <a:spcPct val="100000"/>
              </a:lnSpc>
              <a:buNone/>
            </a:pPr>
            <a:r>
              <a:rPr lang="en-US" sz="1125" dirty="0">
                <a:solidFill>
                  <a:srgbClr val="FFFFFF"/>
                </a:solidFill>
                <a:latin typeface="Arial" pitchFamily="34" charset="0"/>
                <a:ea typeface="Arial" pitchFamily="34" charset="-122"/>
                <a:cs typeface="Arial" pitchFamily="34" charset="-120"/>
              </a:rPr>
              <a:t>Домашнее задание
</a:t>
            </a:r>
            <a:pPr algn="l" indent="0" marL="0">
              <a:lnSpc>
                <a:spcPct val="100000"/>
              </a:lnSpc>
              <a:buNone/>
            </a:pPr>
            <a:r>
              <a:rPr lang="en-US" sz="103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38" dirty="0">
                <a:solidFill>
                  <a:srgbClr val="FFFFFF"/>
                </a:solidFill>
                <a:latin typeface="Arial" pitchFamily="34" charset="0"/>
                <a:ea typeface="Arial" pitchFamily="34" charset="-122"/>
                <a:cs typeface="Arial" pitchFamily="34" charset="-120"/>
              </a:rPr>
              <a:t>Ich habe meine Hausaufgaben gemacht. Пример показывает, как рассказать о полезном и привычном деле. Он помогает закрепить модель Ich habe ... gemacht в понятной ситуации.
</a:t>
            </a:r>
            <a:endParaRPr lang="en-US" sz="1125"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4533F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529550" y="4626500"/>
            <a:ext cx="379500" cy="7791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10</a:t>
            </a:r>
            <a:endParaRPr lang="en-US" sz="1100" dirty="0"/>
          </a:p>
        </p:txBody>
      </p:sp>
      <p:sp>
        <p:nvSpPr>
          <p:cNvPr id="8" name="Text 1"/>
          <p:cNvSpPr txBox="1"/>
          <p:nvPr/>
        </p:nvSpPr>
        <p:spPr>
          <a:xfrm>
            <a:off x="540000" y="517075"/>
            <a:ext cx="8079900" cy="5022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Слова-связки для маленького рассказа
</a:t>
            </a:r>
            <a:endParaRPr lang="en-US" sz="2800" dirty="0"/>
          </a:p>
        </p:txBody>
      </p:sp>
      <p:sp>
        <p:nvSpPr>
          <p:cNvPr id="9" name="Text 2"/>
          <p:cNvSpPr txBox="1"/>
          <p:nvPr/>
        </p:nvSpPr>
        <p:spPr>
          <a:xfrm>
            <a:off x="540000" y="1235100"/>
            <a:ext cx="1969500" cy="1400700"/>
          </a:xfrm>
          <a:prstGeom prst="rect">
            <a:avLst/>
          </a:prstGeom>
          <a:noFill/>
          <a:ln/>
        </p:spPr>
        <p:txBody>
          <a:bodyPr wrap="square" lIns="0" tIns="0" rIns="0" bIns="0" rtlCol="0" anchor="b"/>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Сначала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Сначала ребёнок называет начало дня и первое событие. Это помогает слушателю сразу понять, с чего начинается рассказ о вчерашнем дне.
</a:t>
            </a:r>
            <a:endParaRPr lang="en-US" sz="1300" dirty="0"/>
          </a:p>
        </p:txBody>
      </p:sp>
      <p:sp>
        <p:nvSpPr>
          <p:cNvPr id="10" name="Text 3"/>
          <p:cNvSpPr txBox="1"/>
          <p:nvPr/>
        </p:nvSpPr>
        <p:spPr>
          <a:xfrm>
            <a:off x="2849200" y="2983100"/>
            <a:ext cx="1867500" cy="15075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Dann и danach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Потом добавляются следующие действия: уроки, игра, прогулка. Эти слова показывают порядок событий и делают рассказ плавным, без резких скачков.
</a:t>
            </a:r>
            <a:endParaRPr lang="en-US" sz="1300" dirty="0"/>
          </a:p>
        </p:txBody>
      </p:sp>
      <p:sp>
        <p:nvSpPr>
          <p:cNvPr id="11" name="Text 4"/>
          <p:cNvSpPr txBox="1"/>
          <p:nvPr/>
        </p:nvSpPr>
        <p:spPr>
          <a:xfrm>
            <a:off x="4871750" y="2329925"/>
            <a:ext cx="1704300" cy="15075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Am Abend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Вечером можно сказать о ужине, чтении или мультфильме. Такая часть завершает день и помогает слушателю представить спокойный конец истории.
</a:t>
            </a:r>
            <a:endParaRPr lang="en-US" sz="1300" dirty="0"/>
          </a:p>
        </p:txBody>
      </p:sp>
      <p:sp>
        <p:nvSpPr>
          <p:cNvPr id="12" name="Text 5"/>
          <p:cNvSpPr txBox="1"/>
          <p:nvPr/>
        </p:nvSpPr>
        <p:spPr>
          <a:xfrm>
            <a:off x="6892675" y="1582300"/>
            <a:ext cx="1704300" cy="15501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Schließlich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В конце можно назвать итог или последнее действие. Так маленький рассказ звучит аккуратно, последовательно и легко запоминается.
</a:t>
            </a:r>
            <a:endParaRPr lang="en-US" sz="13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4533F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40000" y="2620253"/>
            <a:ext cx="3983400" cy="1921679"/>
          </a:xfrm>
          <a:prstGeom prst="rect">
            <a:avLst/>
          </a:prstGeom>
        </p:spPr>
      </p:pic>
      <p:pic>
        <p:nvPicPr>
          <p:cNvPr id="4" name="Image 2" descr="preencoded.png">    </p:cNvPr>
          <p:cNvPicPr>
            <a:picLocks noChangeAspect="1"/>
          </p:cNvPicPr>
          <p:nvPr/>
        </p:nvPicPr>
        <p:blipFill>
          <a:blip r:embed="rId3"/>
          <a:stretch>
            <a:fillRect/>
          </a:stretch>
        </p:blipFill>
        <p:spPr>
          <a:xfrm>
            <a:off x="4636450" y="2620253"/>
            <a:ext cx="3983400" cy="1921679"/>
          </a:xfrm>
          <a:prstGeom prst="rect">
            <a:avLst/>
          </a:prstGeom>
        </p:spPr>
      </p:pic>
      <p:sp>
        <p:nvSpPr>
          <p:cNvPr id="5" name="Text 0"/>
          <p:cNvSpPr txBox="1"/>
          <p:nvPr/>
        </p:nvSpPr>
        <p:spPr>
          <a:xfrm>
            <a:off x="8529550" y="4626500"/>
            <a:ext cx="379500" cy="7791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11</a:t>
            </a:r>
            <a:endParaRPr lang="en-US" sz="1100" dirty="0"/>
          </a:p>
        </p:txBody>
      </p:sp>
      <p:sp>
        <p:nvSpPr>
          <p:cNvPr id="6" name="Text 1"/>
          <p:cNvSpPr txBox="1"/>
          <p:nvPr/>
        </p:nvSpPr>
        <p:spPr>
          <a:xfrm>
            <a:off x="554250" y="517075"/>
            <a:ext cx="8035500" cy="5022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Как избежать типичных ошибок
</a:t>
            </a:r>
            <a:endParaRPr lang="en-US" sz="2800" dirty="0"/>
          </a:p>
        </p:txBody>
      </p:sp>
      <p:sp>
        <p:nvSpPr>
          <p:cNvPr id="7" name="Text 2"/>
          <p:cNvSpPr txBox="1"/>
          <p:nvPr/>
        </p:nvSpPr>
        <p:spPr>
          <a:xfrm>
            <a:off x="540000" y="1352225"/>
            <a:ext cx="3983400" cy="1159500"/>
          </a:xfrm>
          <a:prstGeom prst="rect">
            <a:avLst/>
          </a:prstGeom>
          <a:noFill/>
          <a:ln/>
        </p:spPr>
        <p:txBody>
          <a:bodyPr wrap="square" lIns="0" tIns="0" rIns="0" bIns="0" rtlCol="0" anchor="t"/>
          <a:lstStyle/>
          <a:p>
            <a:pPr algn="ctr" indent="0" marL="0">
              <a:lnSpc>
                <a:spcPct val="100000"/>
              </a:lnSpc>
              <a:buNone/>
            </a:pPr>
            <a:r>
              <a:rPr lang="en-US" sz="1383" b="1" dirty="0">
                <a:solidFill>
                  <a:srgbClr val="FFFFFF"/>
                </a:solidFill>
                <a:latin typeface="Arial" pitchFamily="34" charset="0"/>
                <a:ea typeface="Arial" pitchFamily="34" charset="-122"/>
                <a:cs typeface="Arial" pitchFamily="34" charset="-120"/>
              </a:rPr>
              <a:t>Когда пропущено маленькое слово habe
</a:t>
            </a:r>
            <a:pPr algn="ctr" indent="0" marL="0">
              <a:lnSpc>
                <a:spcPct val="100000"/>
              </a:lnSpc>
              <a:buNone/>
            </a:pPr>
            <a:r>
              <a:rPr lang="en-US" sz="1291"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291" dirty="0">
                <a:solidFill>
                  <a:srgbClr val="FFFFFF"/>
                </a:solidFill>
                <a:latin typeface="Arial" pitchFamily="34" charset="0"/>
                <a:ea typeface="Arial" pitchFamily="34" charset="-122"/>
                <a:cs typeface="Arial" pitchFamily="34" charset="-120"/>
              </a:rPr>
              <a:t>Ребёнок хочет быстро сказать, что делал вчера, и торопится: ich gespielt. Но без вспомогательного глагола фраза звучит неполно. Правильная модель помогает собрать предложение аккуратно: ich habe gespielt, ich habe gelernt, ich habe gemalt.
</a:t>
            </a:r>
            <a:endParaRPr lang="en-US" sz="1383" dirty="0"/>
          </a:p>
        </p:txBody>
      </p:sp>
      <p:sp>
        <p:nvSpPr>
          <p:cNvPr id="8" name="Text 3"/>
          <p:cNvSpPr txBox="1"/>
          <p:nvPr/>
        </p:nvSpPr>
        <p:spPr>
          <a:xfrm>
            <a:off x="4636450" y="1352225"/>
            <a:ext cx="3983400" cy="1159500"/>
          </a:xfrm>
          <a:prstGeom prst="rect">
            <a:avLst/>
          </a:prstGeom>
          <a:noFill/>
          <a:ln/>
        </p:spPr>
        <p:txBody>
          <a:bodyPr wrap="square" lIns="0" tIns="0" rIns="0" bIns="0" rtlCol="0" anchor="t"/>
          <a:lstStyle/>
          <a:p>
            <a:pPr algn="ctr" indent="0" marL="0">
              <a:lnSpc>
                <a:spcPct val="100000"/>
              </a:lnSpc>
              <a:buNone/>
            </a:pPr>
            <a:r>
              <a:rPr lang="en-US" sz="1230" b="1" dirty="0">
                <a:solidFill>
                  <a:srgbClr val="FFFFFF"/>
                </a:solidFill>
                <a:latin typeface="Arial" pitchFamily="34" charset="0"/>
                <a:ea typeface="Arial" pitchFamily="34" charset="-122"/>
                <a:cs typeface="Arial" pitchFamily="34" charset="-120"/>
              </a:rPr>
              <a:t>Путаются вчера и сегодня
</a:t>
            </a:r>
            <a:pPr algn="ctr" indent="0" marL="0">
              <a:lnSpc>
                <a:spcPct val="100000"/>
              </a:lnSpc>
              <a:buNone/>
            </a:pPr>
            <a:r>
              <a:rPr lang="en-US" sz="1148"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148" dirty="0">
                <a:solidFill>
                  <a:srgbClr val="FFFFFF"/>
                </a:solidFill>
                <a:latin typeface="Arial" pitchFamily="34" charset="0"/>
                <a:ea typeface="Arial" pitchFamily="34" charset="-122"/>
                <a:cs typeface="Arial" pitchFamily="34" charset="-120"/>
              </a:rPr>
              <a:t>На рисунке один мальчик вспоминает вчерашний день, а другой говорит о сегодняшнем уроке. Если перепутать gestern и heute, рассказ становится неточным. Поэтому важно каждый раз смотреть на слово времени и выбирать форму, которая подходит именно к прошлому дню.
</a:t>
            </a:r>
            <a:endParaRPr lang="en-US" sz="123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40000" y="517075"/>
            <a:ext cx="8079900" cy="6927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Вопросы для короткого диалога
</a:t>
            </a:r>
            <a:endParaRPr lang="en-US" sz="2800" dirty="0"/>
          </a:p>
        </p:txBody>
      </p:sp>
      <p:sp>
        <p:nvSpPr>
          <p:cNvPr id="5" name="Text 1"/>
          <p:cNvSpPr txBox="1"/>
          <p:nvPr/>
        </p:nvSpPr>
        <p:spPr>
          <a:xfrm>
            <a:off x="8529550" y="4626500"/>
            <a:ext cx="379500" cy="7791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12</a:t>
            </a:r>
            <a:endParaRPr lang="en-US" sz="1100" dirty="0"/>
          </a:p>
        </p:txBody>
      </p:sp>
      <p:sp>
        <p:nvSpPr>
          <p:cNvPr id="6" name="Text 2"/>
          <p:cNvSpPr txBox="1"/>
          <p:nvPr/>
        </p:nvSpPr>
        <p:spPr>
          <a:xfrm>
            <a:off x="734350" y="2100675"/>
            <a:ext cx="1561200" cy="19380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Первый вопрос помогает начать разговор без долгих раздумий: Was hast du gestern gemacht? На него удобно отвечать одной короткой фразой, а потом при желании добавить ещё одно простое предложение.
</a:t>
            </a:r>
            <a:endParaRPr lang="en-US" sz="1200" dirty="0"/>
          </a:p>
        </p:txBody>
      </p:sp>
      <p:sp>
        <p:nvSpPr>
          <p:cNvPr id="7" name="Text 3"/>
          <p:cNvSpPr txBox="1"/>
          <p:nvPr/>
        </p:nvSpPr>
        <p:spPr>
          <a:xfrm>
            <a:off x="2779913" y="2100675"/>
            <a:ext cx="1561200" cy="1938000"/>
          </a:xfrm>
          <a:prstGeom prst="rect">
            <a:avLst/>
          </a:prstGeom>
          <a:noFill/>
          <a:ln/>
        </p:spPr>
        <p:txBody>
          <a:bodyPr wrap="square" lIns="0" tIns="0" rIns="0" bIns="0" rtlCol="0" anchor="t"/>
          <a:lstStyle/>
          <a:p>
            <a:pPr algn="l" indent="0" marL="0">
              <a:lnSpc>
                <a:spcPct val="100000"/>
              </a:lnSpc>
              <a:buNone/>
            </a:pPr>
            <a:r>
              <a:rPr lang="en-US" sz="1200" dirty="0">
                <a:solidFill>
                  <a:srgbClr val="1500E2"/>
                </a:solidFill>
                <a:latin typeface="Arial" pitchFamily="34" charset="0"/>
                <a:ea typeface="Arial" pitchFamily="34" charset="-122"/>
                <a:cs typeface="Arial" pitchFamily="34" charset="-120"/>
              </a:rPr>
              <a:t>Вопросы про школу и дом делают диалог понятным и знакомым ребёнку. Warst du in der Schule? Hast du gespielt? Hast du gelesen? — ответы легко связать с обычным днём.
</a:t>
            </a:r>
            <a:endParaRPr lang="en-US" sz="1200" dirty="0"/>
          </a:p>
        </p:txBody>
      </p:sp>
      <p:sp>
        <p:nvSpPr>
          <p:cNvPr id="8" name="Text 4"/>
          <p:cNvSpPr txBox="1"/>
          <p:nvPr/>
        </p:nvSpPr>
        <p:spPr>
          <a:xfrm>
            <a:off x="4820088" y="2100675"/>
            <a:ext cx="1561200" cy="19380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Чтобы ответ был точнее, можно уточнить участников и время: Mit wem hast du gespielt? Wann hast du deine Hausaufgaben gemacht? Такие вопросы помогают собрать маленький рассказ из конкретных деталей.
</a:t>
            </a:r>
            <a:endParaRPr lang="en-US" sz="1200" dirty="0"/>
          </a:p>
        </p:txBody>
      </p:sp>
      <p:sp>
        <p:nvSpPr>
          <p:cNvPr id="9" name="Text 5"/>
          <p:cNvSpPr txBox="1"/>
          <p:nvPr/>
        </p:nvSpPr>
        <p:spPr>
          <a:xfrm>
            <a:off x="6860213" y="2100675"/>
            <a:ext cx="1561200" cy="1938000"/>
          </a:xfrm>
          <a:prstGeom prst="rect">
            <a:avLst/>
          </a:prstGeom>
          <a:noFill/>
          <a:ln/>
        </p:spPr>
        <p:txBody>
          <a:bodyPr wrap="square" lIns="0" tIns="0" rIns="0" bIns="0" rtlCol="0" anchor="t"/>
          <a:lstStyle/>
          <a:p>
            <a:pPr algn="l" indent="0" marL="0">
              <a:lnSpc>
                <a:spcPct val="100000"/>
              </a:lnSpc>
              <a:buNone/>
            </a:pPr>
            <a:r>
              <a:rPr lang="en-US" sz="1200" dirty="0">
                <a:solidFill>
                  <a:srgbClr val="1500E2"/>
                </a:solidFill>
                <a:latin typeface="Arial" pitchFamily="34" charset="0"/>
                <a:ea typeface="Arial" pitchFamily="34" charset="-122"/>
                <a:cs typeface="Arial" pitchFamily="34" charset="-120"/>
              </a:rPr>
              <a:t>Лучше всего работает цепочка из нескольких коротких реплик. Один задаёт вопрос, другой отвечает, и разговор получается живым, но не слишком длинным — как раз для третьего класса.
</a:t>
            </a:r>
            <a:endParaRPr lang="en-U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4533F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96000" y="1205475"/>
            <a:ext cx="315225" cy="420300"/>
          </a:xfrm>
          <a:prstGeom prst="rect">
            <a:avLst/>
          </a:prstGeom>
        </p:spPr>
      </p:pic>
      <p:pic>
        <p:nvPicPr>
          <p:cNvPr id="4" name="Image 2" descr="preencoded.png">    </p:cNvPr>
          <p:cNvPicPr>
            <a:picLocks noChangeAspect="1"/>
          </p:cNvPicPr>
          <p:nvPr/>
        </p:nvPicPr>
        <p:blipFill>
          <a:blip r:embed="rId3"/>
          <a:stretch>
            <a:fillRect/>
          </a:stretch>
        </p:blipFill>
        <p:spPr>
          <a:xfrm>
            <a:off x="4777862" y="1205475"/>
            <a:ext cx="420300" cy="420300"/>
          </a:xfrm>
          <a:prstGeom prst="rect">
            <a:avLst/>
          </a:prstGeom>
        </p:spPr>
      </p:pic>
      <p:pic>
        <p:nvPicPr>
          <p:cNvPr id="5" name="Image 3" descr="preencoded.png">    </p:cNvPr>
          <p:cNvPicPr>
            <a:picLocks noChangeAspect="1"/>
          </p:cNvPicPr>
          <p:nvPr/>
        </p:nvPicPr>
        <p:blipFill>
          <a:blip r:embed="rId4"/>
          <a:stretch>
            <a:fillRect/>
          </a:stretch>
        </p:blipFill>
        <p:spPr>
          <a:xfrm>
            <a:off x="540762" y="3080520"/>
            <a:ext cx="425700" cy="340560"/>
          </a:xfrm>
          <a:prstGeom prst="rect">
            <a:avLst/>
          </a:prstGeom>
        </p:spPr>
      </p:pic>
      <p:pic>
        <p:nvPicPr>
          <p:cNvPr id="6" name="Image 4" descr="preencoded.png">    </p:cNvPr>
          <p:cNvPicPr>
            <a:picLocks noChangeAspect="1"/>
          </p:cNvPicPr>
          <p:nvPr/>
        </p:nvPicPr>
        <p:blipFill>
          <a:blip r:embed="rId5"/>
          <a:stretch>
            <a:fillRect/>
          </a:stretch>
        </p:blipFill>
        <p:spPr>
          <a:xfrm>
            <a:off x="4804131" y="3040650"/>
            <a:ext cx="367763" cy="420300"/>
          </a:xfrm>
          <a:prstGeom prst="rect">
            <a:avLst/>
          </a:prstGeom>
        </p:spPr>
      </p:pic>
      <p:sp>
        <p:nvSpPr>
          <p:cNvPr id="7" name="Text 0"/>
          <p:cNvSpPr txBox="1"/>
          <p:nvPr/>
        </p:nvSpPr>
        <p:spPr>
          <a:xfrm>
            <a:off x="8529550" y="4626500"/>
            <a:ext cx="379500" cy="7791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13</a:t>
            </a:r>
            <a:endParaRPr lang="en-US" sz="1100" dirty="0"/>
          </a:p>
        </p:txBody>
      </p:sp>
      <p:sp>
        <p:nvSpPr>
          <p:cNvPr id="8" name="Text 1"/>
          <p:cNvSpPr txBox="1"/>
          <p:nvPr/>
        </p:nvSpPr>
        <p:spPr>
          <a:xfrm>
            <a:off x="540000" y="517075"/>
            <a:ext cx="8079900" cy="5022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Как сделать ответ живее
</a:t>
            </a:r>
            <a:endParaRPr lang="en-US" sz="2800" dirty="0"/>
          </a:p>
        </p:txBody>
      </p:sp>
      <p:sp>
        <p:nvSpPr>
          <p:cNvPr id="9" name="Text 2"/>
          <p:cNvSpPr txBox="1"/>
          <p:nvPr/>
        </p:nvSpPr>
        <p:spPr>
          <a:xfrm>
            <a:off x="540762" y="1808225"/>
            <a:ext cx="3457800" cy="8880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Добавляем место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Место сразу делает фразу понятнее. Ich habe im Garten gespielt или Ich bin nach Hause gegangen звучит конкретно и помогает представить, где именно происходило действие.
</a:t>
            </a:r>
            <a:endParaRPr lang="en-US" sz="1300" dirty="0"/>
          </a:p>
        </p:txBody>
      </p:sp>
      <p:sp>
        <p:nvSpPr>
          <p:cNvPr id="10" name="Text 3"/>
          <p:cNvSpPr txBox="1"/>
          <p:nvPr/>
        </p:nvSpPr>
        <p:spPr>
          <a:xfrm>
            <a:off x="4775162" y="1808225"/>
            <a:ext cx="3457800" cy="8880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Уточняем время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Слова am Abend, danach или morgens помогают показать порядок событий. Тогда ответ звучит не как одно слово, а как маленькая история о вчерашнем дне.
</a:t>
            </a:r>
            <a:endParaRPr lang="en-US" sz="1300" dirty="0"/>
          </a:p>
        </p:txBody>
      </p:sp>
      <p:sp>
        <p:nvSpPr>
          <p:cNvPr id="11" name="Text 4"/>
          <p:cNvSpPr txBox="1"/>
          <p:nvPr/>
        </p:nvSpPr>
        <p:spPr>
          <a:xfrm>
            <a:off x="540762" y="3643400"/>
            <a:ext cx="3457800" cy="8880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Называем человека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Когда в ответе есть другой человек, рассказ становится теплее. Ich habe mit meiner Schwester gemalt или mit meinem Freund gespielt сразу показывает, с кем был ребёнок.
</a:t>
            </a:r>
            <a:endParaRPr lang="en-US" sz="1300" dirty="0"/>
          </a:p>
        </p:txBody>
      </p:sp>
      <p:sp>
        <p:nvSpPr>
          <p:cNvPr id="12" name="Text 5"/>
          <p:cNvSpPr txBox="1"/>
          <p:nvPr/>
        </p:nvSpPr>
        <p:spPr>
          <a:xfrm>
            <a:off x="4775162" y="3643400"/>
            <a:ext cx="3457800" cy="8880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Делаем фразу подробной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К короткому ответу можно добавить предмет или занятие. Ich habe am Abend ein Buch gelesen или Ich habe meine Hausaufgaben gemacht — и фраза уже звучит интереснее.
</a:t>
            </a:r>
            <a:endParaRPr lang="en-US" sz="13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40000" y="1353335"/>
            <a:ext cx="3983400" cy="1921679"/>
          </a:xfrm>
          <a:prstGeom prst="rect">
            <a:avLst/>
          </a:prstGeom>
        </p:spPr>
      </p:pic>
      <p:pic>
        <p:nvPicPr>
          <p:cNvPr id="4" name="Image 2" descr="preencoded.png">    </p:cNvPr>
          <p:cNvPicPr>
            <a:picLocks noChangeAspect="1"/>
          </p:cNvPicPr>
          <p:nvPr/>
        </p:nvPicPr>
        <p:blipFill>
          <a:blip r:embed="rId3"/>
          <a:stretch>
            <a:fillRect/>
          </a:stretch>
        </p:blipFill>
        <p:spPr>
          <a:xfrm>
            <a:off x="4636450" y="1353335"/>
            <a:ext cx="3983400" cy="1921679"/>
          </a:xfrm>
          <a:prstGeom prst="rect">
            <a:avLst/>
          </a:prstGeom>
        </p:spPr>
      </p:pic>
      <p:sp>
        <p:nvSpPr>
          <p:cNvPr id="5" name="Text 0"/>
          <p:cNvSpPr txBox="1"/>
          <p:nvPr/>
        </p:nvSpPr>
        <p:spPr>
          <a:xfrm>
            <a:off x="8529550" y="4626500"/>
            <a:ext cx="379500" cy="7791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14</a:t>
            </a:r>
            <a:endParaRPr lang="en-US" sz="1100" dirty="0"/>
          </a:p>
        </p:txBody>
      </p:sp>
      <p:sp>
        <p:nvSpPr>
          <p:cNvPr id="6" name="Text 1"/>
          <p:cNvSpPr txBox="1"/>
          <p:nvPr/>
        </p:nvSpPr>
        <p:spPr>
          <a:xfrm>
            <a:off x="540000" y="517075"/>
            <a:ext cx="8079900" cy="5022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Один день в маленьком рассказе
</a:t>
            </a:r>
            <a:endParaRPr lang="en-US" sz="2800" dirty="0"/>
          </a:p>
        </p:txBody>
      </p:sp>
      <p:sp>
        <p:nvSpPr>
          <p:cNvPr id="7" name="Text 2"/>
          <p:cNvSpPr txBox="1"/>
          <p:nvPr/>
        </p:nvSpPr>
        <p:spPr>
          <a:xfrm>
            <a:off x="540000" y="3376850"/>
            <a:ext cx="3983400" cy="1159500"/>
          </a:xfrm>
          <a:prstGeom prst="rect">
            <a:avLst/>
          </a:prstGeom>
          <a:noFill/>
          <a:ln/>
        </p:spPr>
        <p:txBody>
          <a:bodyPr wrap="square" lIns="0" tIns="0" rIns="0" bIns="0" rtlCol="0" anchor="t"/>
          <a:lstStyle/>
          <a:p>
            <a:pPr algn="ctr" indent="0" marL="0">
              <a:lnSpc>
                <a:spcPct val="100000"/>
              </a:lnSpc>
              <a:buNone/>
            </a:pPr>
            <a:r>
              <a:rPr lang="en-US" sz="1383" b="1" dirty="0">
                <a:solidFill>
                  <a:srgbClr val="FFFFFF"/>
                </a:solidFill>
                <a:latin typeface="Arial" pitchFamily="34" charset="0"/>
                <a:ea typeface="Arial" pitchFamily="34" charset="-122"/>
                <a:cs typeface="Arial" pitchFamily="34" charset="-120"/>
              </a:rPr>
              <a:t>Утро, школа и первый ответ
</a:t>
            </a:r>
            <a:pPr algn="ctr" indent="0" marL="0">
              <a:lnSpc>
                <a:spcPct val="100000"/>
              </a:lnSpc>
              <a:buNone/>
            </a:pPr>
            <a:r>
              <a:rPr lang="en-US" sz="1291"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291" dirty="0">
                <a:solidFill>
                  <a:srgbClr val="FFFFFF"/>
                </a:solidFill>
                <a:latin typeface="Arial" pitchFamily="34" charset="0"/>
                <a:ea typeface="Arial" pitchFamily="34" charset="-122"/>
                <a:cs typeface="Arial" pitchFamily="34" charset="-120"/>
              </a:rPr>
              <a:t>Gestern bin ich früh in die Schule gegangen. Dort habe ich gelernt und neue Wörter wiederholt. Потом я рассказал, что сделал утром, и учительница улыбнулась: такой ответ легко понять даже на уроке немецкого языка.
</a:t>
            </a:r>
            <a:endParaRPr lang="en-US" sz="1383" dirty="0"/>
          </a:p>
        </p:txBody>
      </p:sp>
      <p:sp>
        <p:nvSpPr>
          <p:cNvPr id="8" name="Text 3"/>
          <p:cNvSpPr txBox="1"/>
          <p:nvPr/>
        </p:nvSpPr>
        <p:spPr>
          <a:xfrm>
            <a:off x="4636450" y="3376850"/>
            <a:ext cx="3983400" cy="1159500"/>
          </a:xfrm>
          <a:prstGeom prst="rect">
            <a:avLst/>
          </a:prstGeom>
          <a:noFill/>
          <a:ln/>
        </p:spPr>
        <p:txBody>
          <a:bodyPr wrap="square" lIns="0" tIns="0" rIns="0" bIns="0" rtlCol="0" anchor="t"/>
          <a:lstStyle/>
          <a:p>
            <a:pPr algn="ctr" indent="0" marL="0">
              <a:lnSpc>
                <a:spcPct val="100000"/>
              </a:lnSpc>
              <a:buNone/>
            </a:pPr>
            <a:r>
              <a:rPr lang="en-US" sz="1383" b="1" dirty="0">
                <a:solidFill>
                  <a:srgbClr val="FFFFFF"/>
                </a:solidFill>
                <a:latin typeface="Arial" pitchFamily="34" charset="0"/>
                <a:ea typeface="Arial" pitchFamily="34" charset="-122"/>
                <a:cs typeface="Arial" pitchFamily="34" charset="-120"/>
              </a:rPr>
              <a:t>После уроков и вечером дома
</a:t>
            </a:r>
            <a:pPr algn="ctr" indent="0" marL="0">
              <a:lnSpc>
                <a:spcPct val="100000"/>
              </a:lnSpc>
              <a:buNone/>
            </a:pPr>
            <a:r>
              <a:rPr lang="en-US" sz="1291"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291" dirty="0">
                <a:solidFill>
                  <a:srgbClr val="FFFFFF"/>
                </a:solidFill>
                <a:latin typeface="Arial" pitchFamily="34" charset="0"/>
                <a:ea typeface="Arial" pitchFamily="34" charset="-122"/>
                <a:cs typeface="Arial" pitchFamily="34" charset="-120"/>
              </a:rPr>
              <a:t>Am Nachmittag habe ich mit meinem Freund gespielt und danach bin ich nach Hause gegangen. Am Abend habe ich gegessen und ein Buch gelesen. Так из нескольких коротких предложений получается понятная история всего дня.
</a:t>
            </a:r>
            <a:endParaRPr lang="en-US" sz="1383"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4533F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743325" y="1043525"/>
            <a:ext cx="4765500" cy="7125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 многими действиями в этой теме используется haben: spielen, lernen, essen, malen, lesen, machen. Поэтому модель Ich habe + Partizip II встречается особенно часто и быстро запоминается.
</a:t>
            </a:r>
            <a:endParaRPr lang="en-US" sz="1100" dirty="0"/>
          </a:p>
        </p:txBody>
      </p:sp>
      <p:sp>
        <p:nvSpPr>
          <p:cNvPr id="6" name="Text 1"/>
          <p:cNvSpPr txBox="1"/>
          <p:nvPr/>
        </p:nvSpPr>
        <p:spPr>
          <a:xfrm>
            <a:off x="540000" y="517075"/>
            <a:ext cx="2329500" cy="32316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Как работает глагол haben
</a:t>
            </a:r>
            <a:endParaRPr lang="en-US" sz="2800" dirty="0"/>
          </a:p>
        </p:txBody>
      </p:sp>
      <p:sp>
        <p:nvSpPr>
          <p:cNvPr id="7" name="Text 2"/>
          <p:cNvSpPr txBox="1"/>
          <p:nvPr/>
        </p:nvSpPr>
        <p:spPr>
          <a:xfrm>
            <a:off x="8529550" y="4626500"/>
            <a:ext cx="379500" cy="7791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15</a:t>
            </a:r>
            <a:endParaRPr lang="en-US" sz="1100" dirty="0"/>
          </a:p>
        </p:txBody>
      </p:sp>
      <p:sp>
        <p:nvSpPr>
          <p:cNvPr id="8" name="Text 3"/>
          <p:cNvSpPr txBox="1"/>
          <p:nvPr/>
        </p:nvSpPr>
        <p:spPr>
          <a:xfrm>
            <a:off x="3743325" y="2343749"/>
            <a:ext cx="4765500" cy="7125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Эта конструкция удобна для школьных и домашних дел, потому что её можно применять снова и снова. Ребёнок меняет только смысловой глагол, а схема предложения остаётся знакомой и спокойной.
</a:t>
            </a:r>
            <a:endParaRPr lang="en-US" sz="1100" dirty="0"/>
          </a:p>
        </p:txBody>
      </p:sp>
      <p:sp>
        <p:nvSpPr>
          <p:cNvPr id="9" name="Text 4"/>
          <p:cNvSpPr txBox="1"/>
          <p:nvPr/>
        </p:nvSpPr>
        <p:spPr>
          <a:xfrm>
            <a:off x="3743325" y="3577624"/>
            <a:ext cx="4765500" cy="7125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Примеры помогают увидеть модель сразу: Ich habe gespielt. Ich habe gelernt. Ich habe meine Hausaufgaben gemacht. Такие фразы короткие, ясные и подходят для ответа на вопрос о вчерашнем дне.
</a:t>
            </a:r>
            <a:endParaRPr lang="en-US" sz="1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34350" y="2100675"/>
            <a:ext cx="2225400" cy="17664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Глагол sein нужен для действий движения и перемещения. Чаще всего с ним идут gehen, kommen, fahren, laufen, потому что речь идёт не о действии с предметом, а о движении куда-то.
</a:t>
            </a:r>
            <a:endParaRPr lang="en-US" sz="1200" dirty="0"/>
          </a:p>
        </p:txBody>
      </p:sp>
      <p:sp>
        <p:nvSpPr>
          <p:cNvPr id="6" name="Text 1"/>
          <p:cNvSpPr txBox="1"/>
          <p:nvPr/>
        </p:nvSpPr>
        <p:spPr>
          <a:xfrm>
            <a:off x="540000" y="517075"/>
            <a:ext cx="8079900" cy="6546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Как работает глагол sein
</a:t>
            </a:r>
            <a:endParaRPr lang="en-US" sz="2800" dirty="0"/>
          </a:p>
        </p:txBody>
      </p:sp>
      <p:sp>
        <p:nvSpPr>
          <p:cNvPr id="7" name="Text 2"/>
          <p:cNvSpPr txBox="1"/>
          <p:nvPr/>
        </p:nvSpPr>
        <p:spPr>
          <a:xfrm>
            <a:off x="8529550" y="4626500"/>
            <a:ext cx="379500" cy="7791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16</a:t>
            </a:r>
            <a:endParaRPr lang="en-US" sz="1100" dirty="0"/>
          </a:p>
        </p:txBody>
      </p:sp>
      <p:sp>
        <p:nvSpPr>
          <p:cNvPr id="8" name="Text 3"/>
          <p:cNvSpPr txBox="1"/>
          <p:nvPr/>
        </p:nvSpPr>
        <p:spPr>
          <a:xfrm>
            <a:off x="3467925" y="2100675"/>
            <a:ext cx="2225400" cy="1766400"/>
          </a:xfrm>
          <a:prstGeom prst="rect">
            <a:avLst/>
          </a:prstGeom>
          <a:noFill/>
          <a:ln/>
        </p:spPr>
        <p:txBody>
          <a:bodyPr wrap="square" lIns="0" tIns="0" rIns="0" bIns="0" rtlCol="0" anchor="t"/>
          <a:lstStyle/>
          <a:p>
            <a:pPr algn="l" indent="0" marL="0">
              <a:lnSpc>
                <a:spcPct val="100000"/>
              </a:lnSpc>
              <a:buNone/>
            </a:pPr>
            <a:r>
              <a:rPr lang="en-US" sz="1200" dirty="0">
                <a:solidFill>
                  <a:srgbClr val="1500E2"/>
                </a:solidFill>
                <a:latin typeface="Arial" pitchFamily="34" charset="0"/>
                <a:ea typeface="Arial" pitchFamily="34" charset="-122"/>
                <a:cs typeface="Arial" pitchFamily="34" charset="-120"/>
              </a:rPr>
              <a:t>Фразы с sein легко узнать по началу: Ich bin nach Hause gegangen. Ich bin zur Schule gekommen. Они показывают, откуда и куда перемещался ребёнок вчера.
</a:t>
            </a:r>
            <a:endParaRPr lang="en-US" sz="1200" dirty="0"/>
          </a:p>
        </p:txBody>
      </p:sp>
      <p:sp>
        <p:nvSpPr>
          <p:cNvPr id="9" name="Text 4"/>
          <p:cNvSpPr txBox="1"/>
          <p:nvPr/>
        </p:nvSpPr>
        <p:spPr>
          <a:xfrm>
            <a:off x="6201500" y="2100675"/>
            <a:ext cx="2225400" cy="17664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Эти формы важно запомнить отдельно, потому что они отличаются от большинства глаголов с haben. Если ученик видит движение, он сразу проверяет: здесь нужен bin или habe?
</a:t>
            </a:r>
            <a:endParaRPr 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4533F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93800" y="2858807"/>
            <a:ext cx="8756400" cy="208648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40000" y="1278175"/>
            <a:ext cx="3735600" cy="12957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Короткий вопрос — короткий ответ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На одной стороне карточки пишут вопрос, на другой — ответ. Was hast du gemacht? — Ich habe gespielt. Такая пара быстро соединяет вопрос и готовую реплику.
</a:t>
            </a:r>
            <a:endParaRPr lang="en-US" sz="1300" dirty="0"/>
          </a:p>
        </p:txBody>
      </p:sp>
      <p:sp>
        <p:nvSpPr>
          <p:cNvPr id="6" name="Text 1"/>
          <p:cNvSpPr txBox="1"/>
          <p:nvPr/>
        </p:nvSpPr>
        <p:spPr>
          <a:xfrm>
            <a:off x="540000" y="517075"/>
            <a:ext cx="8079900" cy="4773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Карточки, которые помогают запомнить
</a:t>
            </a:r>
            <a:endParaRPr lang="en-US" sz="2800" dirty="0"/>
          </a:p>
        </p:txBody>
      </p:sp>
      <p:sp>
        <p:nvSpPr>
          <p:cNvPr id="7" name="Text 2"/>
          <p:cNvSpPr txBox="1"/>
          <p:nvPr/>
        </p:nvSpPr>
        <p:spPr>
          <a:xfrm>
            <a:off x="4860000" y="1278175"/>
            <a:ext cx="3735600" cy="12957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Картинка помогает вспомнить фразу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Если рядом есть простой рисунок, слово запоминается ещё лучше. Крупный шрифт, яркий цвет и знакомый сюжет делают карточку удобной для младших школьников.
</a:t>
            </a:r>
            <a:endParaRPr lang="en-US" sz="1300" dirty="0"/>
          </a:p>
        </p:txBody>
      </p:sp>
      <p:sp>
        <p:nvSpPr>
          <p:cNvPr id="8" name="Text 3"/>
          <p:cNvSpPr txBox="1"/>
          <p:nvPr/>
        </p:nvSpPr>
        <p:spPr>
          <a:xfrm>
            <a:off x="8529550" y="4626500"/>
            <a:ext cx="379500" cy="7791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17</a:t>
            </a:r>
            <a:endParaRPr lang="en-US" sz="11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4533F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8529550" y="4626500"/>
            <a:ext cx="379500" cy="7791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18</a:t>
            </a:r>
            <a:endParaRPr lang="en-US" sz="1100" dirty="0"/>
          </a:p>
        </p:txBody>
      </p:sp>
      <p:sp>
        <p:nvSpPr>
          <p:cNvPr id="4" name="Text 1"/>
          <p:cNvSpPr txBox="1"/>
          <p:nvPr/>
        </p:nvSpPr>
        <p:spPr>
          <a:xfrm>
            <a:off x="540000" y="517075"/>
            <a:ext cx="8079900" cy="4800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Что помогает запомнить тему
</a:t>
            </a:r>
            <a:endParaRPr lang="en-US" sz="2800" dirty="0"/>
          </a:p>
        </p:txBody>
      </p:sp>
      <p:sp>
        <p:nvSpPr>
          <p:cNvPr id="5" name="Text 2"/>
          <p:cNvSpPr txBox="1"/>
          <p:nvPr/>
        </p:nvSpPr>
        <p:spPr>
          <a:xfrm>
            <a:off x="729400" y="1322250"/>
            <a:ext cx="7819200" cy="6114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Короткие фразы лучше удерживаются в памяти, чем длинные объяснения. Когда ребёнок несколько раз повторяет Ich habe gespielt или Ich bin gegangen, модель ответа начинает звучать почти автоматически.
</a:t>
            </a:r>
            <a:endParaRPr lang="en-US" sz="1100" dirty="0"/>
          </a:p>
        </p:txBody>
      </p:sp>
      <p:sp>
        <p:nvSpPr>
          <p:cNvPr id="6" name="Text 3"/>
          <p:cNvSpPr txBox="1"/>
          <p:nvPr/>
        </p:nvSpPr>
        <p:spPr>
          <a:xfrm>
            <a:off x="729400" y="2171583"/>
            <a:ext cx="7819200" cy="6114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Картинки и подписи к ним помогают связать слово с действием. Ученику легче вспомнить фразу, если он видит, как кто-то идёт, читает, ест или играет.
</a:t>
            </a:r>
            <a:endParaRPr lang="en-US" sz="1100" dirty="0"/>
          </a:p>
        </p:txBody>
      </p:sp>
      <p:sp>
        <p:nvSpPr>
          <p:cNvPr id="7" name="Text 4"/>
          <p:cNvSpPr txBox="1"/>
          <p:nvPr/>
        </p:nvSpPr>
        <p:spPr>
          <a:xfrm>
            <a:off x="729400" y="3011392"/>
            <a:ext cx="7819200" cy="5802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Небольшие диалоги полезны тем, что в них вопрос и ответ идут вместе. Так ребёнок не учит слова по отдельности, а сразу тренирует живую речь.
</a:t>
            </a:r>
            <a:endParaRPr lang="en-US" sz="1100" dirty="0"/>
          </a:p>
        </p:txBody>
      </p:sp>
      <p:sp>
        <p:nvSpPr>
          <p:cNvPr id="8" name="Text 5"/>
          <p:cNvSpPr txBox="1"/>
          <p:nvPr/>
        </p:nvSpPr>
        <p:spPr>
          <a:xfrm>
            <a:off x="729400" y="3839050"/>
            <a:ext cx="7819200" cy="6114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Мини-рассказ из трёх предложений — отличный шаг к уверенности. Сначала берутся самые частые глаголы, а потом к ним добавляются новые детали, место и время.
</a:t>
            </a:r>
            <a:endParaRPr lang="en-US" sz="11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4533F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729400" y="1431950"/>
            <a:ext cx="7819200" cy="6612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Ученик может назвать действие и выбрать нужный вспомогательный глагол. Он уже видит, где нужно habe, а где лучше сказать bin, и не теряется в простом ответе.
</a:t>
            </a:r>
            <a:endParaRPr lang="en-US" sz="1100" dirty="0"/>
          </a:p>
        </p:txBody>
      </p:sp>
      <p:sp>
        <p:nvSpPr>
          <p:cNvPr id="5" name="Text 1"/>
          <p:cNvSpPr txBox="1"/>
          <p:nvPr/>
        </p:nvSpPr>
        <p:spPr>
          <a:xfrm>
            <a:off x="8529550" y="4626500"/>
            <a:ext cx="379500" cy="7791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19</a:t>
            </a:r>
            <a:endParaRPr lang="en-US" sz="1100" dirty="0"/>
          </a:p>
        </p:txBody>
      </p:sp>
      <p:sp>
        <p:nvSpPr>
          <p:cNvPr id="6" name="Text 2"/>
          <p:cNvSpPr txBox="1"/>
          <p:nvPr/>
        </p:nvSpPr>
        <p:spPr>
          <a:xfrm>
            <a:off x="540000" y="517075"/>
            <a:ext cx="8079900" cy="7791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Что ученик умеет после этой темы
</a:t>
            </a:r>
            <a:endParaRPr lang="en-US" sz="2800" dirty="0"/>
          </a:p>
        </p:txBody>
      </p:sp>
      <p:sp>
        <p:nvSpPr>
          <p:cNvPr id="7" name="Text 3"/>
          <p:cNvSpPr txBox="1"/>
          <p:nvPr/>
        </p:nvSpPr>
        <p:spPr>
          <a:xfrm>
            <a:off x="729400" y="2596100"/>
            <a:ext cx="7819200" cy="6612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Он умеет построить фразу о вчерашнем дне по образцу: сначала слово времени, потом действие, потом форма глагола. Такой порядок делает ответ понятным и аккуратным.
</a:t>
            </a:r>
            <a:endParaRPr lang="en-US" sz="1100" dirty="0"/>
          </a:p>
        </p:txBody>
      </p:sp>
      <p:sp>
        <p:nvSpPr>
          <p:cNvPr id="8" name="Text 4"/>
          <p:cNvSpPr txBox="1"/>
          <p:nvPr/>
        </p:nvSpPr>
        <p:spPr>
          <a:xfrm>
            <a:off x="729400" y="3685527"/>
            <a:ext cx="7819200" cy="6612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После темы ребёнок может ответить одной короткой фразой, а затем добавить ещё одно предложение. Так появляется маленький рассказ, а не просто отдельное слово.
</a:t>
            </a:r>
            <a:endParaRPr lang="en-US" sz="11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4533F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28600" y="207230"/>
            <a:ext cx="3276600" cy="262384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40000" y="3405200"/>
            <a:ext cx="7986600" cy="1221300"/>
          </a:xfrm>
          <a:prstGeom prst="rect">
            <a:avLst/>
          </a:prstGeom>
          <a:noFill/>
          <a:ln/>
        </p:spPr>
        <p:txBody>
          <a:bodyPr wrap="square" lIns="0" tIns="0" rIns="0" bIns="0" rtlCol="0" anchor="b"/>
          <a:lstStyle/>
          <a:p>
            <a:pPr algn="l" indent="0" marL="0">
              <a:lnSpc>
                <a:spcPct val="100000"/>
              </a:lnSpc>
              <a:buNone/>
            </a:pPr>
            <a:r>
              <a:rPr lang="en-US" sz="3200" dirty="0">
                <a:solidFill>
                  <a:srgbClr val="FFFFFF"/>
                </a:solidFill>
                <a:latin typeface="Arial" pitchFamily="34" charset="0"/>
                <a:ea typeface="Arial" pitchFamily="34" charset="-122"/>
                <a:cs typeface="Arial" pitchFamily="34" charset="-120"/>
              </a:rPr>
              <a:t>Теперь можно рассказать о вчерашнем дне
</a:t>
            </a:r>
            <a:endParaRPr lang="en-US" sz="3200" dirty="0"/>
          </a:p>
        </p:txBody>
      </p:sp>
      <p:sp>
        <p:nvSpPr>
          <p:cNvPr id="7" name="Text 1"/>
          <p:cNvSpPr txBox="1"/>
          <p:nvPr/>
        </p:nvSpPr>
        <p:spPr>
          <a:xfrm>
            <a:off x="4206800" y="676700"/>
            <a:ext cx="4415100" cy="15399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Тема помогает говорить о прошедшем дне просто и уверенно: с gestern, haben, sein и Partizip II ученик уже может построить маленький рассказ и ответить на вопрос без лишних пауз.
</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2026-05-25T01:43:21Z</dcterms:created>
  <dcterms:modified xsi:type="dcterms:W3CDTF">2026-05-25T01:43:21Z</dcterms:modified>
</cp:coreProperties>
</file>