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image" Target="../media/image-14-6.jpe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80525" y="342150"/>
            <a:ext cx="3771900" cy="87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80525" y="2046219"/>
            <a:ext cx="60864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Межгосударственные политические организации и их функции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объединяют государства ради мира, сотрудничества, урегулирования споров, прав человека и помощи в кризисах.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такие организации появились и как они связаны с географией мира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Второй мировой войны страны создали постоянные механизмы, чтобы снижать риск крупных войн и согласовывать действия в разных регионах. Транспорт, торговля и коммуникации усилили взаимозависимость. География определяет внешнюю политику и потребность в таких структурах.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межгосударственных организаций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3337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Участниками выступают суверенные государства, а не отдельные люди или частные компании. Решения принимаются в рамках устава, договора или соглашения, зафиксированных между странами-участниками.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5428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организаций обычно есть постоянные органы и секретариат: они ведут работу между заседаниями, организуют документы и координируют действия. Также существуют регулярные встречи и общие правила принятия решений.
</a:t>
            </a:r>
            <a:endParaRPr lang="en-US" sz="1112" dirty="0"/>
          </a:p>
        </p:txBody>
      </p:sp>
      <p:sp>
        <p:nvSpPr>
          <p:cNvPr id="8" name="Text 3"/>
          <p:cNvSpPr txBox="1"/>
          <p:nvPr/>
        </p:nvSpPr>
        <p:spPr>
          <a:xfrm>
            <a:off x="47519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таких структур ограничено волей государств-членов. Их реальная сила возникает из договорённостей, согласования интересов и международной легитимности, а не из «самостоятельной власти».
</a:t>
            </a:r>
            <a:endParaRPr lang="en-US" sz="1125" dirty="0"/>
          </a:p>
        </p:txBody>
      </p:sp>
      <p:sp>
        <p:nvSpPr>
          <p:cNvPr id="9" name="Text 4"/>
          <p:cNvSpPr txBox="1"/>
          <p:nvPr/>
        </p:nvSpPr>
        <p:spPr>
          <a:xfrm>
            <a:off x="6961050" y="1603375"/>
            <a:ext cx="18492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организации действуют на региональном уровне: странам важно учитывать географическую близость и общие проблемы территории. Поэтому их цели и методы часто зависят от обстановки в конкретном регионе.
</a:t>
            </a:r>
            <a:endParaRPr lang="en-US" sz="1112" dirty="0"/>
          </a:p>
        </p:txBody>
      </p:sp>
      <p:sp>
        <p:nvSpPr>
          <p:cNvPr id="10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функции организаций по сферам деятельности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Безопасность и дипломатия чаще всего становятся «скелетом» работы: даже когда мандат шире, именно они запускают механизмы реагирования.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что большинство организаций совмещают несколько задач: нормы, переговоры и помощь в кризисах работают как взаимодополняющие элементы.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1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Составление качественной схемы на основе перечня функций для межгосударственных организаций; точные доли зависят от конкретной структуры и не унифицированы.
</a:t>
            </a:r>
            <a:endParaRPr lang="en-US" sz="518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4637" y="1387800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9188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36994" y="1387800"/>
            <a:ext cx="301388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422838" y="1387800"/>
            <a:ext cx="267900" cy="2679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Функция поддержания международной безопасности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Коллективная 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Государства действуют совместно против угроз войны, агрессии и международного терроризма. Такая логика предполагает координацию мер, а не изолированную реакцию отдельных стран на кризис.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Миротворчество и санкции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безопасности относятся миротворческие действия, санкционные режимы и дипломатическое давление. Они применяются, чтобы остановить насилие, удержать стороны от эскалации и создать условия для переговоров.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Наблюдение за прекращением огня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Мониторинг помогает проверить соблюдение перемирия и предупредить срыв договорённостей. Наблюдательные механизмы снижают риск неверных оценок и ускоряют принятие решений при ухудшении ситуации.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Предотвращение эскалации
</a:t>
            </a:r>
            <a:pPr algn="l" indent="0" marL="0">
              <a:lnSpc>
                <a:spcPct val="100000"/>
              </a:lnSpc>
              <a:buNone/>
            </a:pPr>
            <a:r>
              <a:rPr lang="en-US" sz="118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работают на опережение: отслеживают признаки обострения, проводят консультации и вырабатывают согласованные формулировки для сторон конфликта. Это уменьшает вероятность расширения боевых действий.
</a:t>
            </a:r>
            <a:endParaRPr lang="en-US" sz="1282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Стабилизация кризисных зон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регионах международные структуры участвуют в стабилизации мест, где конфликт затрагивает население, транспорт, экономику и границы. Это поддерживает управляемость территории после потрясений.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2890" y="593900"/>
            <a:ext cx="3664521" cy="4000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62500" y="14524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размещаются и что делают миссии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операции разворачиваются в зонах вооружённых конфликтов и в период постконфликтного восстановления. Их задачи включают контроль за перемирием и защиту гражданского населения.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4762500" y="3180550"/>
            <a:ext cx="3524400" cy="11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Географический смысл миротворчества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5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Также миссии содействуют разоружению незаконных вооружённых групп и поддерживают работу местных институтов. Географически это важно для восстановления управляемости территории и снижения риска распространения конфликта на соседние государства.
</a:t>
            </a:r>
            <a:endParaRPr lang="en-US" sz="1292" dirty="0"/>
          </a:p>
        </p:txBody>
      </p:sp>
      <p:sp>
        <p:nvSpPr>
          <p:cNvPr id="6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608225" y="186000"/>
            <a:ext cx="3834900" cy="84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Миротворческие миссии в конфликтных регионах
</a:t>
            </a:r>
            <a:endParaRPr lang="en-US" sz="241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международная организация реагирует на кризис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процесс реагирования: от фиксации угрозы до оценки результатов и решения о дальнейших шагах.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0925" y="292900"/>
            <a:ext cx="4683000" cy="116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Дипломатическая функция и площадка для переговоров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310127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Межгосударственные организации формируют постоянный канал общения между странами, даже если у них разные интересы и уровень развития. Это помогает обсуждать сложные вопросы без давления «в обход правил».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1077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Генеральная Ассамблея ООН, саммиты Европейского союза и заседания ОБСЕ выступают площадками для переговоров, согласования позиций и поиска компромиссов. Там формируются формулировки, которые затем легче реализовать на практике.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83925" y="2561875"/>
            <a:ext cx="2360400" cy="192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географии эта роль особенно заметна: напряжённость нередко связана с пограничными территориями, ресурсами, морскими путями и региональными конфликтами. Дипломатические механизмы снижают риск вооружённого столкновения.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28050" y="1808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Нормотворческая функция: правила для государств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0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разрабатывают международные договоры, конвенции, резолюции, стандарты и общие процедуры. Такие документы закрепляют правила поведения государств в сфере безопасности и сотрудничества.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1077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Нормы охватывают также права человека, торговлю, транспорт и охрану окружающей среды. В результате у государств появляется более ясная «карта допустимого», а отношения становятся менее непредсказуемыми.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6283925" y="2725775"/>
            <a:ext cx="2360400" cy="176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Устав ООН, международные конвенции о правах человека и соглашения о контроле над вооружениями. Нормотворчество формирует единое правовое пространство между странами и помогает согласовывать действия.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9434" y="1636550"/>
            <a:ext cx="3680556" cy="2451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функций ключевых организаций мира
</a:t>
            </a:r>
            <a:endParaRPr lang="en-US" sz="2026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Краткое сравнение: какие функции выполняют организации и как эти функции «превращаются» в инструменты влияния.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объясняются масштабом участников и географией: одни организации сильнее в праве и нормативах, другие — в безопасности и практическом мониторинге. 
</a:t>
            </a:r>
            <a:endParaRPr lang="en-US" sz="1192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функций и инструментов по общеизвестным мандатам ключевых организаций.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7025" y="586225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Правозащитная и демократическая функция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Межгосударственные организации фиксируют обязательства государств в области прав человека, демократии и верховенства права, превращая политические заявления в проверяемые нормы и ориентиры.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Совет Европы и ОБСЕ применяют мониторинг, готовят отчёты и экспертные заключения, а также направляют наблюдателей для оценки ситуации и соблюдения принятых принципов.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работа повышает публичную ответственность властей: решения и практики внутри страны становятся видимыми на международной площадке и влияют на доверие партнёров.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географии это важно, потому что права человека и политическая стабильность связаны с миграцией, безопасностью населения и траекторией развития регионов, включая приграничные районы.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Инструменты воздействия на государства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носит обучающий характер: она отражает типичность инструментов в международной практике, а не официальную статистику и не ранжирование по эффективности.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результативный эффект обычно возникает при комбинации механизмов: признание решений, достоверный мониторинг и поддержка выполнения договорённостей усиливают друг друга.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визуализация для учебных целей; 2026-05.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57381" y="1844204"/>
            <a:ext cx="301388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350075" y="1844204"/>
            <a:ext cx="267900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500825" y="1850834"/>
            <a:ext cx="318300" cy="25464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676775" y="1850834"/>
            <a:ext cx="318300" cy="25464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Экономическая и координационная функция
</a:t>
            </a:r>
            <a:endParaRPr lang="en-US" sz="2200" dirty="0"/>
          </a:p>
        </p:txBody>
      </p:sp>
      <p:sp>
        <p:nvSpPr>
          <p:cNvPr id="15" name="Text 1"/>
          <p:cNvSpPr txBox="1"/>
          <p:nvPr/>
        </p:nvSpPr>
        <p:spPr>
          <a:xfrm>
            <a:off x="4287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логистика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Организации согласуют подходы к транспортным маршрутам и связанным стандартам, чтобы снизить задержки на границах, упростить перевозки и сделать торговые цепочки более надёжными.
</a:t>
            </a:r>
            <a:endParaRPr lang="en-US" sz="1283" dirty="0"/>
          </a:p>
        </p:txBody>
      </p:sp>
      <p:sp>
        <p:nvSpPr>
          <p:cNvPr id="16" name="Text 2"/>
          <p:cNvSpPr txBox="1"/>
          <p:nvPr/>
        </p:nvSpPr>
        <p:spPr>
          <a:xfrm>
            <a:off x="26047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Энергетика и совместные проекты
</a:t>
            </a:r>
            <a:pPr algn="l" indent="0" marL="0">
              <a:lnSpc>
                <a:spcPct val="100000"/>
              </a:lnSpc>
              <a:buNone/>
            </a:pPr>
            <a:r>
              <a:rPr lang="en-US" sz="11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Координация энергетических программ помогает увязывать инфраструктуру и требования к инфраструктуре, снижая риски перебоев и упрощая планы модернизации в разных странах.
</a:t>
            </a:r>
            <a:endParaRPr lang="en-US" sz="1198" dirty="0"/>
          </a:p>
        </p:txBody>
      </p:sp>
      <p:sp>
        <p:nvSpPr>
          <p:cNvPr id="17" name="Text 3"/>
          <p:cNvSpPr txBox="1"/>
          <p:nvPr/>
        </p:nvSpPr>
        <p:spPr>
          <a:xfrm>
            <a:off x="47806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Единые нормы и стандарты
</a:t>
            </a:r>
            <a:pPr algn="l" indent="0" marL="0">
              <a:lnSpc>
                <a:spcPct val="100000"/>
              </a:lnSpc>
              <a:buNone/>
            </a:pPr>
            <a:r>
              <a:rPr lang="en-US" sz="118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санитарные и цифровые правила уменьшают «разрыв» между рынками: товары и услуги легче проходят согласование, а компании быстрее выходят на новые рынки.
</a:t>
            </a:r>
            <a:endParaRPr lang="en-US" sz="1283" dirty="0"/>
          </a:p>
        </p:txBody>
      </p:sp>
      <p:sp>
        <p:nvSpPr>
          <p:cNvPr id="18" name="Text 4"/>
          <p:cNvSpPr txBox="1"/>
          <p:nvPr/>
        </p:nvSpPr>
        <p:spPr>
          <a:xfrm>
            <a:off x="69566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Скоординированная политика в объединениях
</a:t>
            </a:r>
            <a:pPr algn="l" indent="0" marL="0">
              <a:lnSpc>
                <a:spcPct val="100000"/>
              </a:lnSpc>
              <a:buNone/>
            </a:pPr>
            <a:r>
              <a:rPr lang="en-US" sz="11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7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ЕС экономическая координация наиболее глубока из‑за единого рынка и общих правил, тогда как в других объединениях чаще действуют соглашения и совместные программы.
</a:t>
            </a:r>
            <a:endParaRPr lang="en-US" sz="1275" dirty="0"/>
          </a:p>
        </p:txBody>
      </p:sp>
      <p:sp>
        <p:nvSpPr>
          <p:cNvPr id="19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перекрыты, связь нестабильна, а людям нужны лекарства и питание. Гуманитарные грузы доставляют туда, где повседневная жизнь разрушена войной или катастрофой. Такой визуальный сюжет подчёркивает срочность помощи и её зависимость от доступа к территории.
</a:t>
            </a:r>
            <a:endParaRPr lang="en-US" sz="864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Гуманитарный конвой как «мост» к выживанию
</a:t>
            </a:r>
            <a:endParaRPr lang="en-US" sz="1373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тысячи людей вынуждены покинуть дома, лагеря становятся точкой опоры: выдаются палатки, вода, организуется медпомощь и поддержка наиболее уязвимых групп. На изображениях видны очереди за водой и работа гуманитарных команд. Это помогает понять принципы нейтральности и координации доноров.
</a:t>
            </a:r>
            <a:endParaRPr lang="en-US" sz="785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Лагерь временного размещения: забота на месте
</a:t>
            </a:r>
            <a:endParaRPr lang="en-US" sz="1161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землетрясений и наводнений первыми становятся питьевая вода, медикаменты и временные укрытия. Помощь не ограничивается доставкой: она сопровождается планированием и оценкой потребностей. Такой сюжет помогает почувствовать географическую неравномерность рисков и последствия для территорий.
</a:t>
            </a:r>
            <a:endParaRPr lang="en-US" sz="758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и медикаменты как приоритеты после бедствия
</a:t>
            </a:r>
            <a:endParaRPr lang="en-US" sz="1199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14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Гуманитарная помощь и защита населения в чрезвычайных ситуациях
</a:t>
            </a:r>
            <a:endParaRPr lang="en-US" sz="3144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сигнала к помощи: как организуется гуманитарная операция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Типовой алгоритм действий в гуманитарной сфере: от оценки потребностей до мониторинга и корректировок.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27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объединении из 27 государств общие правила и институты делают экономическое и правовое пространство более предсказуемым для людей и бизнеса.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Европейского союза: 27 государств-членов (официальный сайт ЕС, europa.eu), 2024–2026.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шире интеграция, тем сильнее взаимозависимость: ускоряются торговля и передвижение, но требуется передача части полномочий общим органам.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Механизмы влияния на поведение государств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что одни инструменты создают «правовую рамку», а другие дают проверку и практическую поддержку реализации договорённостей.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легитимность, мониторинг и экспертная помощь идут вместе, решения легче воспринимаются и выполняются, а влияние становится устойчивее, особенно в работе ООН, ЕС и ОБСЕ.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модель для учебных целей; 2026-05.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63661" y="1581150"/>
            <a:ext cx="2434003" cy="24519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Преимущества и ограничения деятельности организаций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сравниваются ключевые аспекты работы международных организаций: эффект от сотрудничества и причины, почему результаты могут различаться по ситуации.
</a:t>
            </a:r>
            <a:endParaRPr lang="en-US" sz="1114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вывод: результативность возрастает, когда государства объединены политической волей и готовы соблюдать принятые решения, а также обеспечивают доступ к действиям.
</a:t>
            </a:r>
            <a:endParaRPr lang="en-US" sz="1114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на основе описаний механизмов работы ООН, ЕС и ОБСЕ (учебно-аналитическое сравнение); 2026-05.
</a:t>
            </a:r>
            <a:endParaRPr lang="en-US" sz="9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7025" y="111975"/>
            <a:ext cx="7887900" cy="76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вызовы для межгосударственных организаций
</a:t>
            </a:r>
            <a:endParaRPr lang="en-US" sz="1900" dirty="0"/>
          </a:p>
        </p:txBody>
      </p:sp>
      <p:sp>
        <p:nvSpPr>
          <p:cNvPr id="8" name="Text 1"/>
          <p:cNvSpPr txBox="1"/>
          <p:nvPr/>
        </p:nvSpPr>
        <p:spPr>
          <a:xfrm>
            <a:off x="121385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региональных конфликтов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Работу организаций усложняют затяжные кризисы и соперничество в отдельных регионах: возрастает цена ошибок, растёт потребность в посредничестве и защите гражданского населения.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986800" y="111667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Киберугрозы и информационные войны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Киберриски и атаки на информационное пространство поднимают требования к мониторингу и координации. Повышается значение доверия к данным и прозрачности механизмов проверки.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252750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Нарастание конкуренции крупных держав
</a:t>
            </a:r>
            <a:pPr algn="l" indent="0" marL="0">
              <a:lnSpc>
                <a:spcPct val="100000"/>
              </a:lnSpc>
              <a:buNone/>
            </a:pPr>
            <a:r>
              <a:rPr lang="en-US" sz="4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интересы крупных участников расходятся, организации нередко превращаются в площадку для спора, а не для согласования решений; сложнее обеспечивать выполнение договорённостей.
</a:t>
            </a:r>
            <a:endParaRPr lang="en-US" sz="1163" dirty="0"/>
          </a:p>
        </p:txBody>
      </p:sp>
      <p:sp>
        <p:nvSpPr>
          <p:cNvPr id="11" name="Text 4"/>
          <p:cNvSpPr txBox="1"/>
          <p:nvPr/>
        </p:nvSpPr>
        <p:spPr>
          <a:xfrm>
            <a:off x="6715375" y="3495625"/>
            <a:ext cx="1938300" cy="14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Запрос на реформы и обновление представительства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растёт запрос на реформу Совета Безопасности ООН, ускорение процедур реагирования и более справедливое представительство стран Азии, Африки и Латинской Америки.
</a:t>
            </a:r>
            <a:endParaRPr lang="en-US" sz="1129" dirty="0"/>
          </a:p>
        </p:txBody>
      </p:sp>
      <p:sp>
        <p:nvSpPr>
          <p:cNvPr id="12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какие функции выполняют межгосударственные политические организации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Межгосударственные организации поддерживают международную безопасность, создают переговорные площадки, задают нормы, защищают права человека, помогают в кризисах, координируют экономику и сближают государства. Это важно для географии: от стабильности регионов до миграций и транспортных связей.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2026-05-11T23:56:08Z</dcterms:created>
  <dcterms:modified xsi:type="dcterms:W3CDTF">2026-05-11T23:56:08Z</dcterms:modified>
</cp:coreProperties>
</file>