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jpe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jpe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slideLayout" Target="../slideLayouts/slideLayout1.xml"/><Relationship Id="rId11"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29650" y="457350"/>
            <a:ext cx="6760800" cy="1902900"/>
          </a:xfrm>
          <a:prstGeom prst="rect">
            <a:avLst/>
          </a:prstGeom>
          <a:noFill/>
          <a:ln/>
        </p:spPr>
        <p:txBody>
          <a:bodyPr wrap="square" lIns="0" tIns="0" rIns="0" bIns="0" rtlCol="0" anchor="t"/>
          <a:lstStyle/>
          <a:p>
            <a:pPr algn="l" indent="0" marL="0">
              <a:lnSpc>
                <a:spcPct val="90000"/>
              </a:lnSpc>
              <a:buNone/>
            </a:pPr>
            <a:r>
              <a:rPr lang="en-US" sz="3458" b="1" dirty="0">
                <a:solidFill>
                  <a:srgbClr val="F3F3F3"/>
                </a:solidFill>
                <a:latin typeface="Arial" pitchFamily="34" charset="0"/>
                <a:ea typeface="Arial" pitchFamily="34" charset="-122"/>
                <a:cs typeface="Arial" pitchFamily="34" charset="-120"/>
              </a:rPr>
              <a:t>Разбиение множества на подмножества: идея, признаки и применение в алгебре
</a:t>
            </a:r>
            <a:pPr algn="l" indent="0" marL="0">
              <a:lnSpc>
                <a:spcPct val="90000"/>
              </a:lnSpc>
              <a:buNone/>
            </a:pPr>
            <a:r>
              <a:rPr lang="en-US" sz="1614" dirty="0">
                <a:solidFill>
                  <a:srgbClr val="F3F3F3"/>
                </a:solidFill>
                <a:latin typeface="Arial" pitchFamily="34" charset="0"/>
                <a:ea typeface="Arial" pitchFamily="34" charset="-122"/>
                <a:cs typeface="Arial" pitchFamily="34" charset="-120"/>
              </a:rPr>
              <a:t>
</a:t>
            </a:r>
            <a:pPr algn="l" indent="0" marL="0">
              <a:lnSpc>
                <a:spcPct val="90000"/>
              </a:lnSpc>
              <a:buNone/>
            </a:pPr>
            <a:r>
              <a:rPr lang="en-US" sz="1307" dirty="0">
                <a:solidFill>
                  <a:srgbClr val="F3F3F3"/>
                </a:solidFill>
                <a:latin typeface="Arial" pitchFamily="34" charset="0"/>
                <a:ea typeface="Arial" pitchFamily="34" charset="-122"/>
                <a:cs typeface="Arial" pitchFamily="34" charset="-120"/>
              </a:rPr>
              <a:t>Как строго разделить множество без пересечений и потерь?
</a:t>
            </a:r>
            <a:endParaRPr lang="en-US" sz="3458" dirty="0"/>
          </a:p>
        </p:txBody>
      </p:sp>
      <p:sp>
        <p:nvSpPr>
          <p:cNvPr id="6" name="Text 1"/>
          <p:cNvSpPr txBox="1"/>
          <p:nvPr/>
        </p:nvSpPr>
        <p:spPr>
          <a:xfrm>
            <a:off x="1108325" y="4290225"/>
            <a:ext cx="4400100" cy="463200"/>
          </a:xfrm>
          <a:prstGeom prst="rect">
            <a:avLst/>
          </a:prstGeom>
          <a:noFill/>
          <a:ln/>
        </p:spPr>
        <p:txBody>
          <a:bodyPr wrap="square" lIns="0" tIns="0" rIns="0" bIns="0" rtlCol="0" anchor="ctr"/>
          <a:lstStyle/>
          <a:p>
            <a:pPr algn="l" indent="0" marL="0">
              <a:lnSpc>
                <a:spcPct val="90000"/>
              </a:lnSpc>
              <a:buNone/>
            </a:pPr>
            <a:r>
              <a:rPr lang="en-US" sz="1300" dirty="0">
                <a:solidFill>
                  <a:srgbClr val="F3F3F3"/>
                </a:solidFill>
                <a:latin typeface="Arial" pitchFamily="34" charset="0"/>
                <a:ea typeface="Arial" pitchFamily="34" charset="-122"/>
                <a:cs typeface="Arial" pitchFamily="34" charset="-120"/>
              </a:rPr>
              <a:t>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4701" y="627950"/>
            <a:ext cx="3479599" cy="3999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2</a:t>
            </a:r>
            <a:endParaRPr lang="en-US" sz="900" dirty="0"/>
          </a:p>
        </p:txBody>
      </p:sp>
      <p:sp>
        <p:nvSpPr>
          <p:cNvPr id="5" name="Text 1"/>
          <p:cNvSpPr txBox="1"/>
          <p:nvPr/>
        </p:nvSpPr>
        <p:spPr>
          <a:xfrm>
            <a:off x="4649725" y="1391425"/>
            <a:ext cx="4050900" cy="2736900"/>
          </a:xfrm>
          <a:prstGeom prst="rect">
            <a:avLst/>
          </a:prstGeom>
          <a:noFill/>
          <a:ln/>
        </p:spPr>
        <p:txBody>
          <a:bodyPr wrap="square" lIns="0" tIns="0" rIns="0" bIns="0" rtlCol="0" anchor="t"/>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Зачем изучать разбиение множеств в 11 классе
</a:t>
            </a:r>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Разбиение учит точно классифицировать объекты, проверять условия и избегать пересечений. Этот навык нужен в алгебре при работе с классами эквивалентности, интервалами, знаками функций и множествами решений.
</a:t>
            </a:r>
            <a:endParaRPr lang="en-US"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212121"/>
                </a:solidFill>
                <a:latin typeface="Arial" pitchFamily="34" charset="0"/>
                <a:ea typeface="Arial" pitchFamily="34" charset="-122"/>
                <a:cs typeface="Arial" pitchFamily="34" charset="-120"/>
              </a:rPr>
              <a:t>Определение разбиения множества
</a:t>
            </a:r>
            <a:endParaRPr lang="en-US" sz="2600" dirty="0"/>
          </a:p>
        </p:txBody>
      </p:sp>
      <p:sp>
        <p:nvSpPr>
          <p:cNvPr id="8"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3</a:t>
            </a:r>
            <a:endParaRPr lang="en-US" sz="900" dirty="0"/>
          </a:p>
        </p:txBody>
      </p:sp>
      <p:sp>
        <p:nvSpPr>
          <p:cNvPr id="9" name="Text 2"/>
          <p:cNvSpPr txBox="1"/>
          <p:nvPr/>
        </p:nvSpPr>
        <p:spPr>
          <a:xfrm>
            <a:off x="917500" y="2101525"/>
            <a:ext cx="2131200" cy="18450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Семейство частей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Разбиение задаётся набором непустых подмножеств, которые вместе образуют всё исходное множество. Каждый элемент должен попасть в одну и только одну часть, без повторов и пропусков.
</a:t>
            </a:r>
            <a:endParaRPr lang="en-US" sz="1300" dirty="0"/>
          </a:p>
        </p:txBody>
      </p:sp>
      <p:sp>
        <p:nvSpPr>
          <p:cNvPr id="10" name="Text 3"/>
          <p:cNvSpPr txBox="1"/>
          <p:nvPr/>
        </p:nvSpPr>
        <p:spPr>
          <a:xfrm>
            <a:off x="3438325" y="2101525"/>
            <a:ext cx="2131200" cy="18450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Три обязательных условия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Части не пересекаются попарно, их объединение совпадает с множеством A, а каждая часть содержит хотя бы один элемент. Только одновременное выполнение всех трёх условий делает семейство разбиением.
</a:t>
            </a:r>
            <a:endParaRPr lang="en-US" sz="1300" dirty="0"/>
          </a:p>
        </p:txBody>
      </p:sp>
      <p:sp>
        <p:nvSpPr>
          <p:cNvPr id="11" name="Text 4"/>
          <p:cNvSpPr txBox="1"/>
          <p:nvPr/>
        </p:nvSpPr>
        <p:spPr>
          <a:xfrm>
            <a:off x="6095300" y="2101525"/>
            <a:ext cx="2131200" cy="18450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Смысл понятия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Разбиение показывает, как множество можно разделить на чётко выделенные блоки. В математике его используют как строгий способ описания классификации, где принадлежность к группе определяется однозначно.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30675" y="2233361"/>
            <a:ext cx="4007700" cy="1278928"/>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Три условия корректного разбиения
</a:t>
            </a:r>
            <a:endParaRPr lang="en-US" sz="2600" dirty="0"/>
          </a:p>
        </p:txBody>
      </p:sp>
      <p:sp>
        <p:nvSpPr>
          <p:cNvPr id="6" name="Text 1"/>
          <p:cNvSpPr txBox="1"/>
          <p:nvPr/>
        </p:nvSpPr>
        <p:spPr>
          <a:xfrm>
            <a:off x="645600" y="17364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Проверка разбиения всегда опирается на три свойства: непустоту частей, отсутствие пересечений и полное покрытие множества.
</a:t>
            </a:r>
            <a:endParaRPr lang="en-US" sz="1200" dirty="0"/>
          </a:p>
        </p:txBody>
      </p:sp>
      <p:sp>
        <p:nvSpPr>
          <p:cNvPr id="7" name="Text 2"/>
          <p:cNvSpPr txBox="1"/>
          <p:nvPr/>
        </p:nvSpPr>
        <p:spPr>
          <a:xfrm>
            <a:off x="645600" y="29422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Нарушение любого условия означает, что семейство подмножеств не является разбиением.
</a:t>
            </a:r>
            <a:endParaRPr lang="en-US" sz="1200" dirty="0"/>
          </a:p>
        </p:txBody>
      </p:sp>
      <p:sp>
        <p:nvSpPr>
          <p:cNvPr id="8" name="Text 3"/>
          <p:cNvSpPr txBox="1"/>
          <p:nvPr/>
        </p:nvSpPr>
        <p:spPr>
          <a:xfrm>
            <a:off x="645600" y="4598225"/>
            <a:ext cx="2758800" cy="302400"/>
          </a:xfrm>
          <a:prstGeom prst="rect">
            <a:avLst/>
          </a:prstGeom>
          <a:noFill/>
          <a:ln/>
        </p:spPr>
        <p:txBody>
          <a:bodyPr wrap="square" lIns="0" tIns="0" rIns="0" bIns="0" rtlCol="0" anchor="t"/>
          <a:lstStyle/>
          <a:p>
            <a:pPr algn="l" indent="0" marL="0">
              <a:lnSpc>
                <a:spcPct val="100000"/>
              </a:lnSpc>
              <a:buNone/>
            </a:pPr>
            <a:r>
              <a:rPr lang="en-US" sz="800" dirty="0">
                <a:solidFill>
                  <a:srgbClr val="F3F3F3"/>
                </a:solidFill>
                <a:latin typeface="Arial" pitchFamily="34" charset="0"/>
                <a:ea typeface="Arial" pitchFamily="34" charset="-122"/>
                <a:cs typeface="Arial" pitchFamily="34" charset="-120"/>
              </a:rPr>
              <a:t>Определение разбиения множества из школьного курса алгебры
</a:t>
            </a:r>
            <a:endParaRPr lang="en-US" sz="8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Разбиение и обычные подмножества: в чём различие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Диаграмма помогает увидеть, что не всякая группировка элементов является разбиением: важны одновременно и полнота, и строгое разделение частей.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Разбиение — наиболее жёсткий вариант группировки: оно исключает и пересечения, и пропуски.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034" dirty="0">
                <a:solidFill>
                  <a:srgbClr val="E0D3A2"/>
                </a:solidFill>
                <a:latin typeface="Arial" pitchFamily="34" charset="0"/>
                <a:ea typeface="Arial" pitchFamily="34" charset="-122"/>
                <a:cs typeface="Arial" pitchFamily="34" charset="-120"/>
              </a:rPr>
              <a:t>Сравнительная схема по определению разбиения и родственных конструкций
</a:t>
            </a:r>
            <a:endParaRPr lang="en-US" sz="1034"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Алгоритм построения разбиения по признаку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Последовательность шагов при классификации элементов множества по заданному критерию
</a:t>
            </a:r>
            <a:endParaRPr lang="en-US" sz="120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7</a:t>
            </a:r>
            <a:endParaRPr lang="en-US" sz="900" dirty="0"/>
          </a:p>
        </p:txBody>
      </p:sp>
      <p:sp>
        <p:nvSpPr>
          <p:cNvPr id="9" name="Text 1"/>
          <p:cNvSpPr txBox="1"/>
          <p:nvPr/>
        </p:nvSpPr>
        <p:spPr>
          <a:xfrm>
            <a:off x="792300" y="627725"/>
            <a:ext cx="3686100" cy="498000"/>
          </a:xfrm>
          <a:prstGeom prst="rect">
            <a:avLst/>
          </a:prstGeom>
          <a:noFill/>
          <a:ln/>
        </p:spPr>
        <p:txBody>
          <a:bodyPr wrap="square" lIns="0" tIns="0" rIns="0" bIns="0" rtlCol="0" anchor="ctr"/>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Примеры разбиения из школьной математики
</a:t>
            </a:r>
            <a:endParaRPr lang="en-US" sz="1900" dirty="0"/>
          </a:p>
        </p:txBody>
      </p:sp>
      <p:sp>
        <p:nvSpPr>
          <p:cNvPr id="10" name="Text 2"/>
          <p:cNvSpPr txBox="1"/>
          <p:nvPr/>
        </p:nvSpPr>
        <p:spPr>
          <a:xfrm>
            <a:off x="867000" y="15802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Чётность чисел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Натуральные числа удобно разбивать на чётные и нечётные. Такой критерий прост, однозначен и сразу делит множество на две непересекающиеся части, каждая из которых описывается понятным свойством.
</a:t>
            </a:r>
            <a:endParaRPr lang="en-US" sz="1300" dirty="0"/>
          </a:p>
        </p:txBody>
      </p:sp>
      <p:sp>
        <p:nvSpPr>
          <p:cNvPr id="11" name="Text 3"/>
          <p:cNvSpPr txBox="1"/>
          <p:nvPr/>
        </p:nvSpPr>
        <p:spPr>
          <a:xfrm>
            <a:off x="5361725" y="15625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Остаток при делении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Числа можно распределить по остатку от деления на 3: 0, 1 и 2. В этом случае каждая часть соответствует своему классу, а сумма частей даёт всё множество без пробелов.
</a:t>
            </a:r>
            <a:endParaRPr lang="en-US" sz="1300" dirty="0"/>
          </a:p>
        </p:txBody>
      </p:sp>
      <p:sp>
        <p:nvSpPr>
          <p:cNvPr id="12" name="Text 4"/>
          <p:cNvSpPr txBox="1"/>
          <p:nvPr/>
        </p:nvSpPr>
        <p:spPr>
          <a:xfrm>
            <a:off x="867000" y="31317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Знак выражения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При исследовании функций множество решений часто делят на промежутки, где выражение положительно, отрицательно или равно нулю. Такой подход помогает аккуратно рассматривать каждую область отдельно.
</a:t>
            </a:r>
            <a:endParaRPr lang="en-US" sz="1300" dirty="0"/>
          </a:p>
        </p:txBody>
      </p:sp>
      <p:sp>
        <p:nvSpPr>
          <p:cNvPr id="13" name="Text 5"/>
          <p:cNvSpPr txBox="1"/>
          <p:nvPr/>
        </p:nvSpPr>
        <p:spPr>
          <a:xfrm>
            <a:off x="5361725" y="31317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Интервалы на прямой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На координатной прямой можно выделять интервалы, полуинтервалы и отдельные точки, если это требуется задачей. Главное — чтобы границы были определены точно и не возникало наложения частей.
</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2625" y="1026985"/>
            <a:ext cx="3933900" cy="167498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37575" y="1026985"/>
            <a:ext cx="3933900" cy="167498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2525" y="238425"/>
            <a:ext cx="79989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0A0A0A"/>
                </a:solidFill>
                <a:latin typeface="Arial" pitchFamily="34" charset="0"/>
                <a:ea typeface="Arial" pitchFamily="34" charset="-122"/>
                <a:cs typeface="Arial" pitchFamily="34" charset="-120"/>
              </a:rPr>
              <a:t>Геометрическая и числовая модель разбиения
</a:t>
            </a:r>
            <a:endParaRPr lang="en-US" sz="2600" dirty="0"/>
          </a:p>
        </p:txBody>
      </p:sp>
      <p:sp>
        <p:nvSpPr>
          <p:cNvPr id="8"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8</a:t>
            </a:r>
            <a:endParaRPr lang="en-US" sz="900" dirty="0"/>
          </a:p>
        </p:txBody>
      </p:sp>
      <p:sp>
        <p:nvSpPr>
          <p:cNvPr id="9" name="Text 2"/>
          <p:cNvSpPr txBox="1"/>
          <p:nvPr/>
        </p:nvSpPr>
        <p:spPr>
          <a:xfrm>
            <a:off x="844500" y="3541850"/>
            <a:ext cx="33879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На рисунке круг или прямоугольник можно разбить на несколько непересекающихся областей. Каждая часть выглядит отдельной, но вместе они заполняют всю фигуру, поэтому легко увидеть идею полного покрытия. Такая схема наглядно показывает, почему пустые или пересекающиеся части недопустимы.
</a:t>
            </a:r>
            <a:endParaRPr lang="en-US" sz="1000" dirty="0"/>
          </a:p>
        </p:txBody>
      </p:sp>
      <p:sp>
        <p:nvSpPr>
          <p:cNvPr id="10" name="Text 3"/>
          <p:cNvSpPr txBox="1"/>
          <p:nvPr/>
        </p:nvSpPr>
        <p:spPr>
          <a:xfrm>
            <a:off x="844501" y="3002500"/>
            <a:ext cx="33879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Область, разделённая на части
</a:t>
            </a:r>
            <a:endParaRPr lang="en-US" sz="1400" dirty="0"/>
          </a:p>
        </p:txBody>
      </p:sp>
      <p:sp>
        <p:nvSpPr>
          <p:cNvPr id="11" name="Text 4"/>
          <p:cNvSpPr txBox="1"/>
          <p:nvPr/>
        </p:nvSpPr>
        <p:spPr>
          <a:xfrm>
            <a:off x="4909450" y="3541850"/>
            <a:ext cx="33879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На числовой прямой разбиение удобно изображать отрезками, интервалами и отмеченными точками. Один и тот же элемент не может одновременно принадлежать двум промежуткам, поэтому визуализация помогает проверить границы и избежать ошибок при работе с решениями неравенств.
</a:t>
            </a:r>
            <a:endParaRPr lang="en-US" sz="1000" dirty="0"/>
          </a:p>
        </p:txBody>
      </p:sp>
      <p:sp>
        <p:nvSpPr>
          <p:cNvPr id="12" name="Text 5"/>
          <p:cNvSpPr txBox="1"/>
          <p:nvPr/>
        </p:nvSpPr>
        <p:spPr>
          <a:xfrm>
            <a:off x="4909451" y="3002500"/>
            <a:ext cx="33879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Числовая прямая как модель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490700" y="2011103"/>
            <a:ext cx="4007700" cy="1915445"/>
          </a:xfrm>
          <a:prstGeom prst="rect">
            <a:avLst/>
          </a:prstGeom>
        </p:spPr>
      </p:pic>
      <p:sp>
        <p:nvSpPr>
          <p:cNvPr id="6" name="Text 0"/>
          <p:cNvSpPr txBox="1"/>
          <p:nvPr/>
        </p:nvSpPr>
        <p:spPr>
          <a:xfrm>
            <a:off x="645600" y="251450"/>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212121"/>
                </a:solidFill>
                <a:latin typeface="Arial" pitchFamily="34" charset="0"/>
                <a:ea typeface="Arial" pitchFamily="34" charset="-122"/>
                <a:cs typeface="Arial" pitchFamily="34" charset="-120"/>
              </a:rPr>
              <a:t>Правильные и неправильные разбиения на конкретных примерах
</a:t>
            </a:r>
            <a:endParaRPr lang="en-US" sz="2600" dirty="0"/>
          </a:p>
        </p:txBody>
      </p:sp>
      <p:sp>
        <p:nvSpPr>
          <p:cNvPr id="7" name="Text 1"/>
          <p:cNvSpPr txBox="1"/>
          <p:nvPr/>
        </p:nvSpPr>
        <p:spPr>
          <a:xfrm>
            <a:off x="645600" y="181837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На примерах удобно проверить, какие наборы подмножеств действительно образуют разбиение, а какие нарушают хотя бы одно из условий.
</a:t>
            </a:r>
            <a:endParaRPr lang="en-US" sz="1200" dirty="0"/>
          </a:p>
        </p:txBody>
      </p:sp>
      <p:sp>
        <p:nvSpPr>
          <p:cNvPr id="8" name="Text 2"/>
          <p:cNvSpPr txBox="1"/>
          <p:nvPr/>
        </p:nvSpPr>
        <p:spPr>
          <a:xfrm>
            <a:off x="645600" y="3067875"/>
            <a:ext cx="3077700" cy="9696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Корректность определяется не числом частей, а выполнением всех трёх условий разбиения.
</a:t>
            </a:r>
            <a:endParaRPr lang="en-US" sz="1200" dirty="0"/>
          </a:p>
        </p:txBody>
      </p:sp>
      <p:sp>
        <p:nvSpPr>
          <p:cNvPr id="9" name="Text 3"/>
          <p:cNvSpPr txBox="1"/>
          <p:nvPr/>
        </p:nvSpPr>
        <p:spPr>
          <a:xfrm>
            <a:off x="645600" y="4201350"/>
            <a:ext cx="2758800" cy="302400"/>
          </a:xfrm>
          <a:prstGeom prst="rect">
            <a:avLst/>
          </a:prstGeom>
          <a:noFill/>
          <a:ln/>
        </p:spPr>
        <p:txBody>
          <a:bodyPr wrap="square" lIns="0" tIns="0" rIns="0" bIns="0" rtlCol="0" anchor="ctr"/>
          <a:lstStyle/>
          <a:p>
            <a:pPr algn="l" indent="0" marL="0">
              <a:lnSpc>
                <a:spcPct val="100000"/>
              </a:lnSpc>
              <a:buNone/>
            </a:pPr>
            <a:r>
              <a:rPr lang="en-US" sz="800" dirty="0">
                <a:solidFill>
                  <a:srgbClr val="212121"/>
                </a:solidFill>
                <a:latin typeface="Arial" pitchFamily="34" charset="0"/>
                <a:ea typeface="Arial" pitchFamily="34" charset="-122"/>
                <a:cs typeface="Arial" pitchFamily="34" charset="-120"/>
              </a:rPr>
              <a:t>Иллюстративные примеры по теме разбиения множества
</a:t>
            </a:r>
            <a:endParaRPr lang="en-US" sz="800" dirty="0"/>
          </a:p>
        </p:txBody>
      </p:sp>
      <p:sp>
        <p:nvSpPr>
          <p:cNvPr id="10"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Тривиальные и нетривиальные разбиения
</a:t>
            </a:r>
            <a:endParaRPr lang="en-US" sz="2600" dirty="0"/>
          </a:p>
        </p:txBody>
      </p:sp>
      <p:sp>
        <p:nvSpPr>
          <p:cNvPr id="7"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10</a:t>
            </a:r>
            <a:endParaRPr lang="en-US" sz="900" dirty="0"/>
          </a:p>
        </p:txBody>
      </p:sp>
      <p:sp>
        <p:nvSpPr>
          <p:cNvPr id="8" name="Text 2"/>
          <p:cNvSpPr txBox="1"/>
          <p:nvPr/>
        </p:nvSpPr>
        <p:spPr>
          <a:xfrm>
            <a:off x="1591675" y="1876875"/>
            <a:ext cx="1654200" cy="2429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Одна часть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Тривиальное разбиение содержит только одно подмножество — всё исходное множество. Оно формально корректно, но почти не раскрывает внутреннюю структуру элементов и потому используется как предельный случай.
</a:t>
            </a:r>
            <a:endParaRPr lang="en-US" sz="1300" dirty="0"/>
          </a:p>
        </p:txBody>
      </p:sp>
      <p:sp>
        <p:nvSpPr>
          <p:cNvPr id="9" name="Text 3"/>
          <p:cNvSpPr txBox="1"/>
          <p:nvPr/>
        </p:nvSpPr>
        <p:spPr>
          <a:xfrm>
            <a:off x="3744913" y="1876875"/>
            <a:ext cx="1654200" cy="2429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Несколько частей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Нетривиальное разбиение состоит из двух и более подмножеств. Оно позволяет точнее описывать различия между элементами и удобно, когда задача требует более тонкой классификации.
</a:t>
            </a:r>
            <a:endParaRPr lang="en-US" sz="1300" dirty="0"/>
          </a:p>
        </p:txBody>
      </p:sp>
      <p:sp>
        <p:nvSpPr>
          <p:cNvPr id="10" name="Text 4"/>
          <p:cNvSpPr txBox="1"/>
          <p:nvPr/>
        </p:nvSpPr>
        <p:spPr>
          <a:xfrm>
            <a:off x="5865363" y="1876875"/>
            <a:ext cx="1654200" cy="2429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Выбор детализации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Чем больше частей, тем подробнее разбиение, но не всегда тем лучше решение. Важно подобрать такой критерий, который точно соответствует условию и помогает увидеть нужные свойства множества.
</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Числа Белла: сколько существует разбиений множества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Даже для небольших множеств количество вариантов быстро становится большим, поэтому полный перебор разбиений вручную почти сразу теряет удобство.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Рост последовательности показывает комбинаторную сложность задачи: число разбиений увеличивается очень быстро уже при нескольких элементах.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100" dirty="0">
                <a:solidFill>
                  <a:srgbClr val="E0D3A2"/>
                </a:solidFill>
                <a:latin typeface="Arial" pitchFamily="34" charset="0"/>
                <a:ea typeface="Arial" pitchFamily="34" charset="-122"/>
                <a:cs typeface="Arial" pitchFamily="34" charset="-120"/>
              </a:rPr>
              <a:t>Числа Белла для n=1–6; справочные значения комбинаторики.
</a:t>
            </a:r>
            <a:endParaRPr lang="en-US" sz="11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760625" y="1517350"/>
            <a:ext cx="220800" cy="220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766500" y="1529617"/>
            <a:ext cx="220800" cy="1962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86100" y="1539430"/>
            <a:ext cx="220800" cy="176640"/>
          </a:xfrm>
          <a:prstGeom prst="rect">
            <a:avLst/>
          </a:prstGeom>
        </p:spPr>
      </p:pic>
      <p:sp>
        <p:nvSpPr>
          <p:cNvPr id="9" name="Text 0"/>
          <p:cNvSpPr txBox="1"/>
          <p:nvPr/>
        </p:nvSpPr>
        <p:spPr>
          <a:xfrm>
            <a:off x="1629025" y="349825"/>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Связь разбиения с отношением эквивалентности
</a:t>
            </a:r>
            <a:endParaRPr lang="en-US" sz="2600" dirty="0"/>
          </a:p>
        </p:txBody>
      </p:sp>
      <p:sp>
        <p:nvSpPr>
          <p:cNvPr id="10"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12</a:t>
            </a:r>
            <a:endParaRPr lang="en-US" sz="900" dirty="0"/>
          </a:p>
        </p:txBody>
      </p:sp>
      <p:sp>
        <p:nvSpPr>
          <p:cNvPr id="11" name="Text 2"/>
          <p:cNvSpPr txBox="1"/>
          <p:nvPr/>
        </p:nvSpPr>
        <p:spPr>
          <a:xfrm>
            <a:off x="6669600"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Три свойства отношения
</a:t>
            </a:r>
            <a:endParaRPr lang="en-US" sz="1200" dirty="0"/>
          </a:p>
        </p:txBody>
      </p:sp>
      <p:sp>
        <p:nvSpPr>
          <p:cNvPr id="12" name="Text 3"/>
          <p:cNvSpPr txBox="1"/>
          <p:nvPr/>
        </p:nvSpPr>
        <p:spPr>
          <a:xfrm>
            <a:off x="6669600" y="2571750"/>
            <a:ext cx="1632900" cy="1227000"/>
          </a:xfrm>
          <a:prstGeom prst="rect">
            <a:avLst/>
          </a:prstGeom>
          <a:noFill/>
          <a:ln/>
        </p:spPr>
        <p:txBody>
          <a:bodyPr wrap="square" lIns="0" tIns="0" rIns="0" bIns="0" rtlCol="0" anchor="t"/>
          <a:lstStyle/>
          <a:p>
            <a:pPr algn="l" indent="0" marL="0">
              <a:lnSpc>
                <a:spcPct val="100000"/>
              </a:lnSpc>
              <a:buNone/>
            </a:pPr>
            <a:r>
              <a:rPr lang="en-US" sz="966" dirty="0">
                <a:solidFill>
                  <a:srgbClr val="E0D3A2"/>
                </a:solidFill>
                <a:latin typeface="Arial" pitchFamily="34" charset="0"/>
                <a:ea typeface="Arial" pitchFamily="34" charset="-122"/>
                <a:cs typeface="Arial" pitchFamily="34" charset="-120"/>
              </a:rPr>
              <a:t>Для школьных задач важно помнить три признака: рефлексивность, симметричность и транзитивность. Именно они гарантируют, что полученные классы эквивалентности образуют корректное разбиение множества.
</a:t>
            </a:r>
            <a:endParaRPr lang="en-US" sz="966" dirty="0"/>
          </a:p>
        </p:txBody>
      </p:sp>
      <p:sp>
        <p:nvSpPr>
          <p:cNvPr id="13" name="Text 4"/>
          <p:cNvSpPr txBox="1"/>
          <p:nvPr/>
        </p:nvSpPr>
        <p:spPr>
          <a:xfrm>
            <a:off x="3650237"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Разбиение задаёт правило
</a:t>
            </a:r>
            <a:endParaRPr lang="en-US" sz="1200" dirty="0"/>
          </a:p>
        </p:txBody>
      </p:sp>
      <p:sp>
        <p:nvSpPr>
          <p:cNvPr id="14" name="Text 5"/>
          <p:cNvSpPr txBox="1"/>
          <p:nvPr/>
        </p:nvSpPr>
        <p:spPr>
          <a:xfrm>
            <a:off x="3650237" y="2571750"/>
            <a:ext cx="1632900" cy="1227000"/>
          </a:xfrm>
          <a:prstGeom prst="rect">
            <a:avLst/>
          </a:prstGeom>
          <a:noFill/>
          <a:ln/>
        </p:spPr>
        <p:txBody>
          <a:bodyPr wrap="square" lIns="0" tIns="0" rIns="0" bIns="0" rtlCol="0" anchor="t"/>
          <a:lstStyle/>
          <a:p>
            <a:pPr algn="l" indent="0" marL="0">
              <a:lnSpc>
                <a:spcPct val="100000"/>
              </a:lnSpc>
              <a:buNone/>
            </a:pPr>
            <a:r>
              <a:rPr lang="en-US" sz="1188" dirty="0">
                <a:solidFill>
                  <a:srgbClr val="E0D3A2"/>
                </a:solidFill>
                <a:latin typeface="Arial" pitchFamily="34" charset="0"/>
                <a:ea typeface="Arial" pitchFamily="34" charset="-122"/>
                <a:cs typeface="Arial" pitchFamily="34" charset="-120"/>
              </a:rPr>
              <a:t>Если части уже заданы, можно ввести правило: два элемента эквивалентны тогда и только тогда, когда они лежат в одной и той же части разбиения.
</a:t>
            </a:r>
            <a:endParaRPr lang="en-US" sz="1188" dirty="0"/>
          </a:p>
        </p:txBody>
      </p:sp>
      <p:sp>
        <p:nvSpPr>
          <p:cNvPr id="15" name="Text 6"/>
          <p:cNvSpPr txBox="1"/>
          <p:nvPr/>
        </p:nvSpPr>
        <p:spPr>
          <a:xfrm>
            <a:off x="599038"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Отношение задаёт классы
</a:t>
            </a:r>
            <a:endParaRPr lang="en-US" sz="1200" dirty="0"/>
          </a:p>
        </p:txBody>
      </p:sp>
      <p:sp>
        <p:nvSpPr>
          <p:cNvPr id="16" name="Text 7"/>
          <p:cNvSpPr txBox="1"/>
          <p:nvPr/>
        </p:nvSpPr>
        <p:spPr>
          <a:xfrm>
            <a:off x="599038" y="2571750"/>
            <a:ext cx="1632900" cy="1227000"/>
          </a:xfrm>
          <a:prstGeom prst="rect">
            <a:avLst/>
          </a:prstGeom>
          <a:noFill/>
          <a:ln/>
        </p:spPr>
        <p:txBody>
          <a:bodyPr wrap="square" lIns="0" tIns="0" rIns="0" bIns="0" rtlCol="0" anchor="t"/>
          <a:lstStyle/>
          <a:p>
            <a:pPr algn="l" indent="0" marL="0">
              <a:lnSpc>
                <a:spcPct val="100000"/>
              </a:lnSpc>
              <a:buNone/>
            </a:pPr>
            <a:r>
              <a:rPr lang="en-US" sz="1073" dirty="0">
                <a:solidFill>
                  <a:srgbClr val="E0D3A2"/>
                </a:solidFill>
                <a:latin typeface="Arial" pitchFamily="34" charset="0"/>
                <a:ea typeface="Arial" pitchFamily="34" charset="-122"/>
                <a:cs typeface="Arial" pitchFamily="34" charset="-120"/>
              </a:rPr>
              <a:t>Если отношение эквивалентности выполнено, то все элементы, связанные им, собираются в один класс. Каждый класс становится отдельной частью разбиения без пересечений с другими.
</a:t>
            </a:r>
            <a:endParaRPr lang="en-US" sz="107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От отношения к разбиению и обратно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080" dirty="0">
                <a:solidFill>
                  <a:srgbClr val="E0D3A2"/>
                </a:solidFill>
                <a:latin typeface="Arial" pitchFamily="34" charset="0"/>
                <a:ea typeface="Arial" pitchFamily="34" charset="-122"/>
                <a:cs typeface="Arial" pitchFamily="34" charset="-120"/>
              </a:rPr>
              <a:t>Схема показывает, как свойства отношения эквивалентности приводят к классам эквивалентности и соответствующему разбиению множества.
</a:t>
            </a:r>
            <a:endParaRPr lang="en-US" sz="108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771335" y="1180175"/>
            <a:ext cx="2128754" cy="2766300"/>
          </a:xfrm>
          <a:prstGeom prst="rect">
            <a:avLst/>
          </a:prstGeom>
        </p:spPr>
      </p:pic>
      <p:sp>
        <p:nvSpPr>
          <p:cNvPr id="8"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212121"/>
                </a:solidFill>
                <a:latin typeface="Arial" pitchFamily="34" charset="0"/>
                <a:ea typeface="Arial" pitchFamily="34" charset="-122"/>
                <a:cs typeface="Arial" pitchFamily="34" charset="-120"/>
              </a:rPr>
              <a:t>Разбиение множества в алгебре, информатике и статистике
</a:t>
            </a:r>
            <a:endParaRPr lang="en-US" sz="2600" dirty="0"/>
          </a:p>
        </p:txBody>
      </p:sp>
      <p:sp>
        <p:nvSpPr>
          <p:cNvPr id="9"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14</a:t>
            </a:r>
            <a:endParaRPr lang="en-US" sz="900" dirty="0"/>
          </a:p>
        </p:txBody>
      </p:sp>
      <p:sp>
        <p:nvSpPr>
          <p:cNvPr id="10" name="Text 2"/>
          <p:cNvSpPr txBox="1"/>
          <p:nvPr/>
        </p:nvSpPr>
        <p:spPr>
          <a:xfrm>
            <a:off x="242675" y="2101525"/>
            <a:ext cx="1673700" cy="18450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Алгебра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алгебре разбиения помогают работать с классами вычетов, промежутками знакопостоянства и группировкой решений уравнений и неравенств по заранее выбранному признаку.
</a:t>
            </a:r>
            <a:endParaRPr lang="en-US" sz="1300" dirty="0"/>
          </a:p>
        </p:txBody>
      </p:sp>
      <p:sp>
        <p:nvSpPr>
          <p:cNvPr id="11" name="Text 3"/>
          <p:cNvSpPr txBox="1"/>
          <p:nvPr/>
        </p:nvSpPr>
        <p:spPr>
          <a:xfrm>
            <a:off x="2418500" y="2101525"/>
            <a:ext cx="1673700" cy="18450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Информатика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информатике разбиение лежит в основе классификации данных, построения категорий и упорядочивания объектов по ключу, когда каждый элемент должен попасть ровно в одну группу.
</a:t>
            </a:r>
            <a:endParaRPr lang="en-US" sz="1300" dirty="0"/>
          </a:p>
        </p:txBody>
      </p:sp>
      <p:sp>
        <p:nvSpPr>
          <p:cNvPr id="12" name="Text 4"/>
          <p:cNvSpPr txBox="1"/>
          <p:nvPr/>
        </p:nvSpPr>
        <p:spPr>
          <a:xfrm>
            <a:off x="4594313" y="2101525"/>
            <a:ext cx="1673700" cy="18450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Статистика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статистике числовые наблюдения часто объединяют по интервалам значений. Это позволяет сравнивать распределения и получать наглядную картину данных без смешения групп.
</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30675" y="2233361"/>
            <a:ext cx="4007700" cy="1278928"/>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Разбиение, покрытие и произвольное семейство подмножеств
</a:t>
            </a:r>
            <a:endParaRPr lang="en-US" sz="2600" dirty="0"/>
          </a:p>
        </p:txBody>
      </p:sp>
      <p:sp>
        <p:nvSpPr>
          <p:cNvPr id="6" name="Text 1"/>
          <p:cNvSpPr txBox="1"/>
          <p:nvPr/>
        </p:nvSpPr>
        <p:spPr>
          <a:xfrm>
            <a:off x="645600" y="17364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Таблица показывает, что не каждое объединение подмножеств можно считать разбиением: решающими остаются отсутствие пересечений и полное покрытие исходного множества.
</a:t>
            </a:r>
            <a:endParaRPr lang="en-US" sz="1200" dirty="0"/>
          </a:p>
        </p:txBody>
      </p:sp>
      <p:sp>
        <p:nvSpPr>
          <p:cNvPr id="7" name="Text 2"/>
          <p:cNvSpPr txBox="1"/>
          <p:nvPr/>
        </p:nvSpPr>
        <p:spPr>
          <a:xfrm>
            <a:off x="645600" y="29422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Разбиение — наиболее строгий вариант организации подмножеств: оно требует одновременно и полноты, и взаимной непересекаемости частей.
</a:t>
            </a:r>
            <a:endParaRPr lang="en-US" sz="1200" dirty="0"/>
          </a:p>
        </p:txBody>
      </p:sp>
      <p:sp>
        <p:nvSpPr>
          <p:cNvPr id="8" name="Text 3"/>
          <p:cNvSpPr txBox="1"/>
          <p:nvPr/>
        </p:nvSpPr>
        <p:spPr>
          <a:xfrm>
            <a:off x="645600" y="4598225"/>
            <a:ext cx="2758800" cy="302400"/>
          </a:xfrm>
          <a:prstGeom prst="rect">
            <a:avLst/>
          </a:prstGeom>
          <a:noFill/>
          <a:ln/>
        </p:spPr>
        <p:txBody>
          <a:bodyPr wrap="square" lIns="0" tIns="0" rIns="0" bIns="0" rtlCol="0" anchor="t"/>
          <a:lstStyle/>
          <a:p>
            <a:pPr algn="l" indent="0" marL="0">
              <a:lnSpc>
                <a:spcPct val="100000"/>
              </a:lnSpc>
              <a:buNone/>
            </a:pPr>
            <a:r>
              <a:rPr lang="en-US" sz="800" dirty="0">
                <a:solidFill>
                  <a:srgbClr val="F3F3F3"/>
                </a:solidFill>
                <a:latin typeface="Arial" pitchFamily="34" charset="0"/>
                <a:ea typeface="Arial" pitchFamily="34" charset="-122"/>
                <a:cs typeface="Arial" pitchFamily="34" charset="-120"/>
              </a:rPr>
              <a:t>Обобщение определений из теории множеств.
</a:t>
            </a:r>
            <a:endParaRPr lang="en-US" sz="8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7300" y="337450"/>
            <a:ext cx="3706800" cy="737400"/>
          </a:xfrm>
          <a:prstGeom prst="rect">
            <a:avLst/>
          </a:prstGeom>
          <a:noFill/>
          <a:ln/>
        </p:spPr>
        <p:txBody>
          <a:bodyPr wrap="square" lIns="0" tIns="0" rIns="0" bIns="0" rtlCol="0" anchor="t"/>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Проверка, является ли семейство подмножеств разбиением
</a:t>
            </a:r>
            <a:endParaRPr lang="en-US" sz="1900" dirty="0"/>
          </a:p>
        </p:txBody>
      </p:sp>
      <p:sp>
        <p:nvSpPr>
          <p:cNvPr id="8"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16</a:t>
            </a:r>
            <a:endParaRPr lang="en-US" sz="900" dirty="0"/>
          </a:p>
        </p:txBody>
      </p:sp>
      <p:sp>
        <p:nvSpPr>
          <p:cNvPr id="9" name="Text 2"/>
          <p:cNvSpPr txBox="1"/>
          <p:nvPr/>
        </p:nvSpPr>
        <p:spPr>
          <a:xfrm>
            <a:off x="660250" y="1630100"/>
            <a:ext cx="3550200" cy="930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Проверить непустоту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Сначала убедитесь, что каждое подмножество содержит хотя бы один элемент. Если есть пустая часть, семейство уже не может считаться разбиением.
</a:t>
            </a:r>
            <a:endParaRPr lang="en-US" sz="1300" dirty="0"/>
          </a:p>
        </p:txBody>
      </p:sp>
      <p:sp>
        <p:nvSpPr>
          <p:cNvPr id="10" name="Text 3"/>
          <p:cNvSpPr txBox="1"/>
          <p:nvPr/>
        </p:nvSpPr>
        <p:spPr>
          <a:xfrm>
            <a:off x="5002950" y="1655750"/>
            <a:ext cx="3550200" cy="930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Сверить покрытие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Последний шаг — проверить, что все элементы исходного множества распределены по частям без пропусков и без повторов. Удобно отметить каждый элемент по списку.
</a:t>
            </a:r>
            <a:endParaRPr lang="en-US" sz="1300" dirty="0"/>
          </a:p>
        </p:txBody>
      </p:sp>
      <p:sp>
        <p:nvSpPr>
          <p:cNvPr id="11" name="Text 4"/>
          <p:cNvSpPr txBox="1"/>
          <p:nvPr/>
        </p:nvSpPr>
        <p:spPr>
          <a:xfrm>
            <a:off x="660300" y="3506900"/>
            <a:ext cx="3550200" cy="930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Исключить пересечения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Затем сравните любые две разные части. Один и тот же элемент не должен встречаться сразу в двух подмножествах, иначе нарушается строгость разбиения.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Типичные ошибки при составлении разбиения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Чаще всего проблемы возникают при выборе признака: границы частей оказываются размытыми, и один элемент попадает сразу в несколько групп.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Диаграмма подчёркивает, что проверять нужно сразу все условия: одна удачная часть не спасает разбиение при пересечениях или пропусках.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034" dirty="0">
                <a:solidFill>
                  <a:srgbClr val="E0D3A2"/>
                </a:solidFill>
                <a:latin typeface="Arial" pitchFamily="34" charset="0"/>
                <a:ea typeface="Arial" pitchFamily="34" charset="-122"/>
                <a:cs typeface="Arial" pitchFamily="34" charset="-120"/>
              </a:rPr>
              <a:t>Учебная иллюстрация на основе типичных ошибок при проверке разбиений.
</a:t>
            </a:r>
            <a:endParaRPr lang="en-US" sz="1034"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17</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213875" y="1498325"/>
            <a:ext cx="267600" cy="2676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18844" y="1484375"/>
            <a:ext cx="258563" cy="295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699475" y="1513192"/>
            <a:ext cx="267600" cy="237867"/>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65100" y="1525085"/>
            <a:ext cx="267600" cy="214080"/>
          </a:xfrm>
          <a:prstGeom prst="rect">
            <a:avLst/>
          </a:prstGeom>
        </p:spPr>
      </p:pic>
      <p:sp>
        <p:nvSpPr>
          <p:cNvPr id="11"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Применение разбиений в учебных и реальных задачах
</a:t>
            </a:r>
            <a:endParaRPr lang="en-US" sz="2600" dirty="0"/>
          </a:p>
        </p:txBody>
      </p:sp>
      <p:sp>
        <p:nvSpPr>
          <p:cNvPr id="12"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18</a:t>
            </a:r>
            <a:endParaRPr lang="en-US" sz="900" dirty="0"/>
          </a:p>
        </p:txBody>
      </p:sp>
      <p:sp>
        <p:nvSpPr>
          <p:cNvPr id="13" name="Text 2"/>
          <p:cNvSpPr txBox="1"/>
          <p:nvPr/>
        </p:nvSpPr>
        <p:spPr>
          <a:xfrm>
            <a:off x="7057450" y="2161050"/>
            <a:ext cx="18069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E0D3A2"/>
                </a:solidFill>
                <a:latin typeface="Arial" pitchFamily="34" charset="0"/>
                <a:ea typeface="Arial" pitchFamily="34" charset="-122"/>
                <a:cs typeface="Arial" pitchFamily="34" charset="-120"/>
              </a:rPr>
              <a:t>Классификация объектов
</a:t>
            </a:r>
            <a:pPr algn="l" indent="0" marL="0">
              <a:lnSpc>
                <a:spcPct val="100000"/>
              </a:lnSpc>
              <a:buNone/>
            </a:pPr>
            <a:r>
              <a:rPr lang="en-US" sz="800" dirty="0">
                <a:solidFill>
                  <a:srgbClr val="E0D3A2"/>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E0D3A2"/>
                </a:solidFill>
                <a:latin typeface="Arial" pitchFamily="34" charset="0"/>
                <a:ea typeface="Arial" pitchFamily="34" charset="-122"/>
                <a:cs typeface="Arial" pitchFamily="34" charset="-120"/>
              </a:rPr>
              <a:t>В прикладных задачах разбиение помогает вводить строгие категории для данных, документов или объектов, когда каждый элемент должен иметь только одну метку.
</a:t>
            </a:r>
            <a:endParaRPr lang="en-US" sz="1300" dirty="0"/>
          </a:p>
        </p:txBody>
      </p:sp>
      <p:sp>
        <p:nvSpPr>
          <p:cNvPr id="14" name="Text 3"/>
          <p:cNvSpPr txBox="1"/>
          <p:nvPr/>
        </p:nvSpPr>
        <p:spPr>
          <a:xfrm>
            <a:off x="4757900" y="2161050"/>
            <a:ext cx="18069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Статистика данных
</a:t>
            </a:r>
            <a:pPr algn="l" indent="0" marL="0">
              <a:lnSpc>
                <a:spcPct val="100000"/>
              </a:lnSpc>
              <a:buNone/>
            </a:pPr>
            <a:r>
              <a:rPr lang="en-US" sz="800"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212121"/>
                </a:solidFill>
                <a:latin typeface="Arial" pitchFamily="34" charset="0"/>
                <a:ea typeface="Arial" pitchFamily="34" charset="-122"/>
                <a:cs typeface="Arial" pitchFamily="34" charset="-120"/>
              </a:rPr>
              <a:t>В статистике наблюдения часто группируют по интервалам значений. Так проще увидеть распределение, сравнить группы и не потерять отдельные элементы выборки.
</a:t>
            </a:r>
            <a:endParaRPr lang="en-US" sz="1300" dirty="0"/>
          </a:p>
        </p:txBody>
      </p:sp>
      <p:sp>
        <p:nvSpPr>
          <p:cNvPr id="15" name="Text 4"/>
          <p:cNvSpPr txBox="1"/>
          <p:nvPr/>
        </p:nvSpPr>
        <p:spPr>
          <a:xfrm>
            <a:off x="2543050" y="2161050"/>
            <a:ext cx="18069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E0D3A2"/>
                </a:solidFill>
                <a:latin typeface="Arial" pitchFamily="34" charset="0"/>
                <a:ea typeface="Arial" pitchFamily="34" charset="-122"/>
                <a:cs typeface="Arial" pitchFamily="34" charset="-120"/>
              </a:rPr>
              <a:t>Алгебраические задачи
</a:t>
            </a:r>
            <a:pPr algn="l" indent="0" marL="0">
              <a:lnSpc>
                <a:spcPct val="100000"/>
              </a:lnSpc>
              <a:buNone/>
            </a:pPr>
            <a:r>
              <a:rPr lang="en-US" sz="800" dirty="0">
                <a:solidFill>
                  <a:srgbClr val="E0D3A2"/>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E0D3A2"/>
                </a:solidFill>
                <a:latin typeface="Arial" pitchFamily="34" charset="0"/>
                <a:ea typeface="Arial" pitchFamily="34" charset="-122"/>
                <a:cs typeface="Arial" pitchFamily="34" charset="-120"/>
              </a:rPr>
              <a:t>При работе с числами разбиение используют для разделения по чётности, по остатку, по знаку выражения или по принадлежности к промежуткам на прямой.
</a:t>
            </a:r>
            <a:endParaRPr lang="en-US" sz="1300" dirty="0"/>
          </a:p>
        </p:txBody>
      </p:sp>
      <p:sp>
        <p:nvSpPr>
          <p:cNvPr id="16" name="Text 5"/>
          <p:cNvSpPr txBox="1"/>
          <p:nvPr/>
        </p:nvSpPr>
        <p:spPr>
          <a:xfrm>
            <a:off x="308675" y="2161050"/>
            <a:ext cx="18069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Учебные группы
</a:t>
            </a:r>
            <a:pPr algn="l" indent="0" marL="0">
              <a:lnSpc>
                <a:spcPct val="100000"/>
              </a:lnSpc>
              <a:buNone/>
            </a:pPr>
            <a:r>
              <a:rPr lang="en-US" sz="800"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212121"/>
                </a:solidFill>
                <a:latin typeface="Arial" pitchFamily="34" charset="0"/>
                <a:ea typeface="Arial" pitchFamily="34" charset="-122"/>
                <a:cs typeface="Arial" pitchFamily="34" charset="-120"/>
              </a:rPr>
              <a:t>В школе разбиение помогает распределять учащихся по группам по уровню подготовки, интересам или результатам, если критерий позволяет избежать пересечения категорий.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Как выбрать критерий разбиения в задаче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104" dirty="0">
                <a:solidFill>
                  <a:srgbClr val="E0D3A2"/>
                </a:solidFill>
                <a:latin typeface="Arial" pitchFamily="34" charset="0"/>
                <a:ea typeface="Arial" pitchFamily="34" charset="-122"/>
                <a:cs typeface="Arial" pitchFamily="34" charset="-120"/>
              </a:rPr>
              <a:t>Последовательность показывает путь от анализа условия к построению корректного разбиения без пересечений и пропусков.
</a:t>
            </a:r>
            <a:endParaRPr lang="en-US" sz="1104"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50638" y="2505275"/>
            <a:ext cx="3842700" cy="13038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Разбиение множества — это не просто термин, а удобный способ мыслить строго: без пересечений, без пропусков и с ясным критерием группировки, полезным в алгебре и за её пределами.
</a:t>
            </a:r>
            <a:endParaRPr lang="en-US" sz="1200" dirty="0"/>
          </a:p>
        </p:txBody>
      </p:sp>
      <p:sp>
        <p:nvSpPr>
          <p:cNvPr id="5" name="Text 1"/>
          <p:cNvSpPr txBox="1"/>
          <p:nvPr/>
        </p:nvSpPr>
        <p:spPr>
          <a:xfrm>
            <a:off x="2399025" y="1311600"/>
            <a:ext cx="4023600" cy="1105500"/>
          </a:xfrm>
          <a:prstGeom prst="rect">
            <a:avLst/>
          </a:prstGeom>
          <a:noFill/>
          <a:ln/>
        </p:spPr>
        <p:txBody>
          <a:bodyPr wrap="square" lIns="0" tIns="0" rIns="0" bIns="0" rtlCol="0" anchor="ctr"/>
          <a:lstStyle/>
          <a:p>
            <a:pPr algn="l" indent="0" marL="0">
              <a:lnSpc>
                <a:spcPct val="100000"/>
              </a:lnSpc>
              <a:buNone/>
            </a:pPr>
            <a:r>
              <a:rPr lang="en-US" sz="2500" b="1" dirty="0">
                <a:solidFill>
                  <a:srgbClr val="E0D3A2"/>
                </a:solidFill>
                <a:latin typeface="Arial" pitchFamily="34" charset="0"/>
                <a:ea typeface="Arial" pitchFamily="34" charset="-122"/>
                <a:cs typeface="Arial" pitchFamily="34" charset="-120"/>
              </a:rPr>
              <a:t>Навык, который упорядочивает множества
</a:t>
            </a:r>
            <a:endParaRPr lang="en-US" sz="2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2026-05-30T05:05:06Z</dcterms:created>
  <dcterms:modified xsi:type="dcterms:W3CDTF">2026-05-30T05:05:06Z</dcterms:modified>
</cp:coreProperties>
</file>