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3367" y="-1"/>
            <a:ext cx="4145607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человека: наследственность, изменчивость и здоровье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гены формируют признаки и влияют на здоровье человека?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опытов Менделя к геному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началась с закономерностей наследования у гороха, а затем выросла в науку о ДНК, хромосомах и геноме. Сегодня она объясняет не только различия между людьми, но и причины многих заболеваний.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Геном, ген и хромосомы человека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84574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 целиком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 человека — это вся наследственная информация клетки. Он включает около 3,2 млрд пар оснований и содержит инструкции, необходимые для развития, работы органов и передачи признаков.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4574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ген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 — участок ДНК, в котором записана информация о белке или функциональной РНК. Именно гены задают многие свойства организма и участвуют в регуляции его процессов.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901335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Хромосомный набор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соматических клетках человека 46 хромосом, то есть 23 пары. Из них 22 пары — аутосомы, а одна пара определяет пол и особенности наследования.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01335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расположены на разных участках хромосом и работают не изолированно. Их сочетания определяют внешние признаки, особенности обмена веществ и работу отдельных систем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070" y="1800131"/>
            <a:ext cx="4174535" cy="27721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ДНК и принцип комплементарности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33400" y="17407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Нуклеотиды ДНК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построена из нуклеотидов, а каждый нуклеотид включает сахар, фосфатную группу и одно из азотистых оснований. Такая структура делает молекулу устойчивой и удобной для хранения информации.
</a:t>
            </a:r>
            <a:endParaRPr lang="en-US" sz="1164" dirty="0"/>
          </a:p>
        </p:txBody>
      </p:sp>
      <p:sp>
        <p:nvSpPr>
          <p:cNvPr id="12" name="Text 3"/>
          <p:cNvSpPr txBox="1"/>
          <p:nvPr/>
        </p:nvSpPr>
        <p:spPr>
          <a:xfrm>
            <a:off x="533400" y="24386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основания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составе ДНК есть аденин, тимин, гуанин и цитозин. Именно последовательность этих оснований образует генетический текст, который клетка считывает при синтезе белков.
</a:t>
            </a:r>
            <a:endParaRPr lang="en-US" sz="1164" dirty="0"/>
          </a:p>
        </p:txBody>
      </p:sp>
      <p:sp>
        <p:nvSpPr>
          <p:cNvPr id="13" name="Text 4"/>
          <p:cNvSpPr txBox="1"/>
          <p:nvPr/>
        </p:nvSpPr>
        <p:spPr>
          <a:xfrm>
            <a:off x="533400" y="31365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Комплементарные пары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Основания соединяются строго по правилу комплементарности: аденин — с тимином, гуанин — с цитозином. Это обеспечивает точное копирование ДНК при делении клеток.
</a:t>
            </a:r>
            <a:endParaRPr lang="en-US" sz="1164" dirty="0"/>
          </a:p>
        </p:txBody>
      </p:sp>
      <p:sp>
        <p:nvSpPr>
          <p:cNvPr id="14" name="Text 5"/>
          <p:cNvSpPr txBox="1"/>
          <p:nvPr/>
        </p:nvSpPr>
        <p:spPr>
          <a:xfrm>
            <a:off x="533400" y="3834488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спираль
</a:t>
            </a:r>
            <a:pPr algn="l" indent="0" marL="0">
              <a:lnSpc>
                <a:spcPct val="100000"/>
              </a:lnSpc>
              <a:buNone/>
            </a:pPr>
            <a:r>
              <a:rPr lang="en-US" sz="277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цепи ДНК закручены в двойную спираль, что помогает молекуле компактно упаковываться и защищает наследственную информацию. При этом сохраняется возможность её точной передачи потомкам клеток.
</a:t>
            </a:r>
            <a:endParaRPr lang="en-US" sz="110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5370" y="1835776"/>
            <a:ext cx="5722616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наследования у человека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 по-разному передаются признаки и наследственные болезни.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наследования помогает прогнозировать риск для потомства и объясняет, почему одни болезни проявляются редко, а другие — в нескольких поколениях.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 генетике человека
</a:t>
            </a:r>
            <a:endParaRPr lang="en-US" sz="99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заболевания и их распространённость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абсолютные мировые цифры, а сопоставление частоты разных наследственных состояний в учебном обзоре.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Хромосомные нарушения заметно выделяются по частоте, а моногенные болезни чаще встречаются реже, но требуют раннего выявления и наблюдения.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учебная визуализация; значения приведены в условных единицах для сопоставления
</a:t>
            </a:r>
            <a:endParaRPr lang="en-US" sz="87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как источник наследственной изменчивости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90968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Мутация — это устойчивое изменение генетического материала. Она может затрагивать отдельный ген или более крупные участки хромосомы, меняя работу клетки и признаки организма.
</a:t>
            </a:r>
            <a:endParaRPr lang="en-US" sz="1085" dirty="0"/>
          </a:p>
        </p:txBody>
      </p:sp>
      <p:sp>
        <p:nvSpPr>
          <p:cNvPr id="11" name="Text 3"/>
          <p:cNvSpPr txBox="1"/>
          <p:nvPr/>
        </p:nvSpPr>
        <p:spPr>
          <a:xfrm>
            <a:off x="4383276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возникают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появляются спонтанно или под действием мутагенов: радиации, некоторых химических веществ и вирусов. Наиболее опасны факторы, повреждающие ДНК в делящихся клетках.
</a:t>
            </a:r>
            <a:endParaRPr lang="en-US" sz="1085" dirty="0"/>
          </a:p>
        </p:txBody>
      </p:sp>
      <p:sp>
        <p:nvSpPr>
          <p:cNvPr id="12" name="Text 4"/>
          <p:cNvSpPr txBox="1"/>
          <p:nvPr/>
        </p:nvSpPr>
        <p:spPr>
          <a:xfrm>
            <a:off x="5498248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9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мутация возникает в половых клетках, она может перейти потомству. Примером служат нарушения синтеза гемоглобина, которые влияют на перенос кислорода в крови.
</a:t>
            </a:r>
            <a:endParaRPr lang="en-US" sz="1097" dirty="0"/>
          </a:p>
        </p:txBody>
      </p:sp>
      <p:sp>
        <p:nvSpPr>
          <p:cNvPr id="13" name="Text 5"/>
          <p:cNvSpPr txBox="1"/>
          <p:nvPr/>
        </p:nvSpPr>
        <p:spPr>
          <a:xfrm>
            <a:off x="1568054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бывает эффект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мутаций не дают заметного эффекта, часть ухудшает жизнеспособность, а некоторые могут оказаться полезными в определённой среде. Итог зависит от места изменения и условий развития.
</a:t>
            </a:r>
            <a:endParaRPr lang="en-US" sz="108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гамет к признаку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наследования признака и влияние доминантных, рецессивных аллелей и среды.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225776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1103" y="2225776"/>
            <a:ext cx="4130041" cy="233524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наборе хромосом появляется лишняя деталь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Кариотип — это полный хромосомный паспорт организма. У человека в норме 46 хромосом, и именно их число и строение проверяют при диагностике. Если появляется лишняя хромосома, как при трисомии 21, меняется развитие многих органов и систем.
</a:t>
            </a:r>
            <a:endParaRPr lang="en-US" sz="993" dirty="0"/>
          </a:p>
        </p:txBody>
      </p:sp>
      <p:sp>
        <p:nvSpPr>
          <p:cNvPr id="9" name="Text 2"/>
          <p:cNvSpPr txBox="1"/>
          <p:nvPr/>
        </p:nvSpPr>
        <p:spPr>
          <a:xfrm>
            <a:off x="48402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анеуплоидии так важны для медицины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числа хромосом часто возникают ещё на ранних этапах развития эмбриона и приводят к тяжёлым синдромам. Трисомии 18 и 13, как и трисомия 21, показывают, насколько чувствителен организм к точности хромосомного набора.
</a:t>
            </a:r>
            <a:endParaRPr lang="en-US" sz="993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Кариотип человека и хромосомные нарушения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4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один ген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признаки формируются не действием одного гена, а совместной работой множества генов. Поэтому их проявление может сильно различаться даже у людей с похожим наследственным фоном.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485129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полигенным признакам относят рост, массу тела, цвет кожи, некоторые особенности поведения и предрасположенность к заболеваниям. Эти свойства обычно изменяются постепенно, а не по чётким категориям.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663864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условий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Питание, физическая активность, стресс, инфекции и бытовые условия способны усиливать или ослаблять проявление наследственной программы. Особенно заметно это в период роста и внутриутробного развития.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842598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и 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задаёт диапазон возможных вариантов, а среда определяет, какой из них реализуется. Поэтому наследственность нельзя понимать как жёсткий сценарий без влияния внешних факторов.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Полигенные признаки и влияние среды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наследственной патологии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долю мультифакториальных заболеваний приходится наибольшая часть генетической патологии, поэтому их изучение особенно важно для профилактики.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патологии показывает: редкие моногенные болезни удобны для анализа наследования, а наиболее массовые случаи связаны с влиянием нескольких факторов.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генетике человека; условные значения для сравнения групп заболеваний.
</a:t>
            </a:r>
            <a:endParaRPr lang="en-US" sz="87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6597" y="1835776"/>
            <a:ext cx="4801328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диагностики наследственных нарушений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диагностики различаются по масштабу анализа: от крупных хромосомных изменений до точечных вариантов ДНК.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метод, тем больше его диагностические возможности, но обычно выше стоимость и сложнее интерпретация результата.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медицинской генетике.
</a:t>
            </a:r>
            <a:endParaRPr lang="en-US" sz="99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6696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анамнеза
</a:t>
            </a:r>
            <a:pPr algn="l" indent="0" marL="0">
              <a:lnSpc>
                <a:spcPct val="100000"/>
              </a:lnSpc>
              <a:buNone/>
            </a:pPr>
            <a:r>
              <a:rPr lang="en-US" sz="799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анализирует семейную историю, случаи наследственных заболеваний и особенности родства, чтобы оценить вероятный риск и определить, какие обследования будут наиболее информативными.
</a:t>
            </a:r>
            <a:endParaRPr lang="en-US" sz="1099" dirty="0"/>
          </a:p>
        </p:txBody>
      </p:sp>
      <p:sp>
        <p:nvSpPr>
          <p:cNvPr id="8" name="Text 1"/>
          <p:cNvSpPr txBox="1"/>
          <p:nvPr/>
        </p:nvSpPr>
        <p:spPr>
          <a:xfrm>
            <a:off x="2654709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носительства
</a:t>
            </a:r>
            <a:pPr algn="l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необходимости проводят молекулярные тесты у будущих родителей или других родственников, чтобы выявить скрытое носительство мутаций и уточнить вероятность передачи болезни.
</a:t>
            </a:r>
            <a:endParaRPr lang="en-US" sz="1058" dirty="0"/>
          </a:p>
        </p:txBody>
      </p:sp>
      <p:sp>
        <p:nvSpPr>
          <p:cNvPr id="9" name="Text 2"/>
          <p:cNvSpPr txBox="1"/>
          <p:nvPr/>
        </p:nvSpPr>
        <p:spPr>
          <a:xfrm>
            <a:off x="4822722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Скрининг и наблюдение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беременности и после рождения ребёнка используют пренатальные и неонатальные исследования, а при повышенном риске назначают динамическое наблюдение специалистов.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961238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и 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Семье объясняют варианты профилактики, раннего лечения и дальнейшего контроля, чтобы уменьшить тяжесть осложнений и поддержать осознанные медицинские решения.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консультирование и профилактика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441" y="3389615"/>
            <a:ext cx="4174164" cy="1610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и современные медицинские технологии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284574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Рекомбинантные белки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позволяет вставлять нужные гены в клетки бактерий или дрожжей, чтобы получать белки для лечения. Так промышленно производят инсулин, более чистый и предсказуемый по составу.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4574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CRISPR-Cas9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CRISPR-Cas9 даёт возможность разрезать ДНК в заданном месте и изменить участок с ошибкой. На практике особенно важны точность, контроль побочных эффектов и доставка в нужные клетки.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38571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терапия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некоторых наследственных болезнях в клетки пациента доставляют рабочую копию гена или корректирующую конструкцию. Это не универсальное решение, но оно открывает путь к воздействию на причину болезни.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лечения наследственных болезней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отражают общую практическую применимость подходов: от поддержки симптомов до более точного воздействия на генетическую причину.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методы потенциально эффективнее, но требуют высокой технологической базы, осторожности и строгой проверки безопасности.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учебная модель; условная шкала 1–5 для наглядного сопоставления подходов.
</a:t>
            </a:r>
            <a:endParaRPr lang="en-US" sz="87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вопросы генетики человека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90969" y="189532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Конфиденциальность данных
</a:t>
            </a:r>
            <a:pPr algn="l" indent="0" marL="0">
              <a:lnSpc>
                <a:spcPct val="100000"/>
              </a:lnSpc>
              <a:buNone/>
            </a:pPr>
            <a:r>
              <a:rPr lang="en-US" sz="79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ДНК-анализа содержат чувствительную информацию о человеке и его родственниках, поэтому их хранение и передача требуют строгой защиты, ограниченного доступа и понятных правил использования.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3621277" y="189532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Осознанное согласие
</a:t>
            </a:r>
            <a:pPr algn="l" indent="0" marL="0">
              <a:lnSpc>
                <a:spcPct val="100000"/>
              </a:lnSpc>
              <a:buNone/>
            </a:pPr>
            <a:r>
              <a:rPr lang="en-US" sz="79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тестированием человек должен понимать цель исследования, возможные последствия и ограничения метода. Для несовершеннолетних особенно важно участие родителей и учёт интересов ребёнка.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6679218" y="189532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дискриминации
</a:t>
            </a:r>
            <a:pPr algn="l" indent="0" marL="0">
              <a:lnSpc>
                <a:spcPct val="100000"/>
              </a:lnSpc>
              <a:buNone/>
            </a:pPr>
            <a:r>
              <a:rPr lang="en-US" sz="827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сведения не должны становиться основанием для отказа в учёбе, работе или страховании. Иначе научные данные начинают использоваться против самого человека.
</a:t>
            </a:r>
            <a:endParaRPr lang="en-US" sz="993" dirty="0"/>
          </a:p>
        </p:txBody>
      </p:sp>
      <p:sp>
        <p:nvSpPr>
          <p:cNvPr id="13" name="Text 5"/>
          <p:cNvSpPr txBox="1"/>
          <p:nvPr/>
        </p:nvSpPr>
        <p:spPr>
          <a:xfrm>
            <a:off x="2130209" y="335497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эмбрионов
</a:t>
            </a:r>
            <a:pPr algn="l" indent="0" marL="0">
              <a:lnSpc>
                <a:spcPct val="100000"/>
              </a:lnSpc>
              <a:buNone/>
            </a:pPr>
            <a:r>
              <a:rPr lang="en-US" sz="79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наследственного материала на ранних стадиях вызывает особенно сложные вопросы: такие вмешательства затрагивают будущего человека, а последствия могут быть долгосрочными и непредсказуемыми.
</a:t>
            </a:r>
            <a:endParaRPr lang="en-US" sz="953" dirty="0"/>
          </a:p>
        </p:txBody>
      </p:sp>
      <p:sp>
        <p:nvSpPr>
          <p:cNvPr id="14" name="Text 6"/>
          <p:cNvSpPr txBox="1"/>
          <p:nvPr/>
        </p:nvSpPr>
        <p:spPr>
          <a:xfrm>
            <a:off x="5160517" y="335497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Справедливый доступ
</a:t>
            </a:r>
            <a:pPr algn="l" indent="0" marL="0">
              <a:lnSpc>
                <a:spcPct val="100000"/>
              </a:lnSpc>
              <a:buNone/>
            </a:pPr>
            <a:r>
              <a:rPr lang="en-US" sz="79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генетические технологии часто дороги, поэтому возникает вопрос равных возможностей. Важна такая организация здравоохранения, при которой помощь не зависит только от дохода семьи.
</a:t>
            </a:r>
            <a:endParaRPr lang="en-US" sz="95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анализа ДНК к медицинскому заключению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лабораторной и клинической интерпретации генетического результата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4860" y="1835776"/>
            <a:ext cx="4443636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наследственных заболеваний человека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различаются наследственные болезни по механизму, раннему выявлению и клиническим проявлениям.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выявление особенно важно для болезней, где своевременное вмешательство может существенно уменьшить тяжесть проявлений.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генетике человека.
</a:t>
            </a:r>
            <a:endParaRPr lang="en-US" sz="99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715" y="1991597"/>
            <a:ext cx="270716" cy="2165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7349" y="1965637"/>
            <a:ext cx="268494" cy="26849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5871" y="1965637"/>
            <a:ext cx="268494" cy="26849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71174" y="1965637"/>
            <a:ext cx="234932" cy="268494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19695" y="1965637"/>
            <a:ext cx="234932" cy="268494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06395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5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pPr algn="l" indent="0" marL="0">
              <a:lnSpc>
                <a:spcPct val="100000"/>
              </a:lnSpc>
              <a:buNone/>
            </a:pPr>
            <a:r>
              <a:rPr lang="en-US" sz="8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помогает уточнять диагноз, оценивать наследственные риски и подбирать более точное лечение. Это особенно важно при редких заболеваниях и при наблюдении семей с отягощённым анамнезом.
</a:t>
            </a:r>
            <a:endParaRPr lang="en-US" sz="975" dirty="0"/>
          </a:p>
        </p:txBody>
      </p:sp>
      <p:sp>
        <p:nvSpPr>
          <p:cNvPr id="15" name="Text 2"/>
          <p:cNvSpPr txBox="1"/>
          <p:nvPr/>
        </p:nvSpPr>
        <p:spPr>
          <a:xfrm>
            <a:off x="2054917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5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Криминалистика
</a:t>
            </a:r>
            <a:pPr algn="l" indent="0" marL="0">
              <a:lnSpc>
                <a:spcPct val="100000"/>
              </a:lnSpc>
              <a:buNone/>
            </a:pPr>
            <a:r>
              <a:rPr lang="en-US" sz="8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ДНК-профилирование позволяет устанавливать личность, сопоставлять биологические следы и повышать точность экспертных выводов. Метод стал одним из самых надёжных инструментов судебной экспертизы.
</a:t>
            </a:r>
            <a:endParaRPr lang="en-US" sz="975" dirty="0"/>
          </a:p>
        </p:txBody>
      </p:sp>
      <p:sp>
        <p:nvSpPr>
          <p:cNvPr id="16" name="Text 3"/>
          <p:cNvSpPr txBox="1"/>
          <p:nvPr/>
        </p:nvSpPr>
        <p:spPr>
          <a:xfrm>
            <a:off x="3803439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8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
</a:t>
            </a:r>
            <a:pPr algn="l" indent="0" marL="0">
              <a:lnSpc>
                <a:spcPct val="100000"/>
              </a:lnSpc>
              <a:buNone/>
            </a:pPr>
            <a:r>
              <a:rPr lang="en-US" sz="9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сельском хозяйстве генетические знания используют для отбора организмов с нужными признаками: урожайностью, устойчивостью к болезням и приспособленностью к условиям среды.
</a:t>
            </a:r>
            <a:endParaRPr lang="en-US" sz="998" dirty="0"/>
          </a:p>
        </p:txBody>
      </p:sp>
      <p:sp>
        <p:nvSpPr>
          <p:cNvPr id="17" name="Text 4"/>
          <p:cNvSpPr txBox="1"/>
          <p:nvPr/>
        </p:nvSpPr>
        <p:spPr>
          <a:xfrm>
            <a:off x="5551961" y="2436790"/>
            <a:ext cx="1430563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инженерия даёт возможность получать рекомбинантные белки, изучать функции генов и создавать лабораторные модели заболеваний. Это ускоряет разработку новых препаратов и тест-систем.
</a:t>
            </a:r>
            <a:endParaRPr lang="en-US" sz="980" dirty="0"/>
          </a:p>
        </p:txBody>
      </p:sp>
      <p:sp>
        <p:nvSpPr>
          <p:cNvPr id="18" name="Text 5"/>
          <p:cNvSpPr txBox="1"/>
          <p:nvPr/>
        </p:nvSpPr>
        <p:spPr>
          <a:xfrm>
            <a:off x="7300482" y="2436790"/>
            <a:ext cx="1430563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8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8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Популяционная генетика и анализ генома помогают изучать происхождение человека, миграции и распределение наследственных вариантов в популяциях, уточняя картину биологического разнообразия.
</a:t>
            </a:r>
            <a:endParaRPr lang="en-US" sz="968" dirty="0"/>
          </a:p>
        </p:txBody>
      </p:sp>
      <p:sp>
        <p:nvSpPr>
          <p:cNvPr id="19" name="Text 6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генетики для общества и науки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человека: выводы и практическое значение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человека объясняет наследование признаков, причины заболеваний и индивидуальные различия. Её методы делают диагностику точнее, профилактику раньше, а медицину — более персонализированной и ответственной.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2026-06-01T15:46:01Z</dcterms:created>
  <dcterms:modified xsi:type="dcterms:W3CDTF">2026-06-01T15:46:01Z</dcterms:modified>
</cp:coreProperties>
</file>