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840" y="257175"/>
            <a:ext cx="4321508" cy="463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15" y="2382068"/>
            <a:ext cx="3833700" cy="11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почему это важно каждому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14937" y="3744686"/>
            <a:ext cx="30666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 работает климат и почему он влияет на жизнь каждого.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075" y="557213"/>
            <a:ext cx="1950300" cy="3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9214" y="1819180"/>
            <a:ext cx="2853900" cy="26225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725" y="2229138"/>
            <a:ext cx="39897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изучают по данным за многие годы: так видно, что обычно происходит с температурой, осадками и ветром.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5125" y="664375"/>
            <a:ext cx="58461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 данных и наблюдениях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7613" y="1918452"/>
            <a:ext cx="325200" cy="2890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8588" y="1914486"/>
            <a:ext cx="297000" cy="29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77613" y="3562981"/>
            <a:ext cx="325200" cy="26016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48588" y="3544561"/>
            <a:ext cx="297000" cy="2970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233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изучать климат
</a:t>
            </a:r>
            <a:endParaRPr lang="en-US" sz="2700" dirty="0"/>
          </a:p>
        </p:txBody>
      </p:sp>
      <p:sp>
        <p:nvSpPr>
          <p:cNvPr id="1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8" name="Text 2"/>
          <p:cNvSpPr txBox="1"/>
          <p:nvPr/>
        </p:nvSpPr>
        <p:spPr>
          <a:xfrm>
            <a:off x="428425" y="1936375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еда
</a:t>
            </a:r>
            <a:endParaRPr lang="en-US" sz="1200" dirty="0"/>
          </a:p>
        </p:txBody>
      </p:sp>
      <p:sp>
        <p:nvSpPr>
          <p:cNvPr id="19" name="Text 3"/>
          <p:cNvSpPr txBox="1"/>
          <p:nvPr/>
        </p:nvSpPr>
        <p:spPr>
          <a:xfrm>
            <a:off x="428425" y="2458783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помогает понять, сколько будет воды, как изменятся урожаи и где возрастут риски для здоровья и жилья.
</a:t>
            </a:r>
            <a:endParaRPr lang="en-US" sz="1000" dirty="0"/>
          </a:p>
        </p:txBody>
      </p:sp>
      <p:sp>
        <p:nvSpPr>
          <p:cNvPr id="20" name="Text 4"/>
          <p:cNvSpPr txBox="1"/>
          <p:nvPr/>
        </p:nvSpPr>
        <p:spPr>
          <a:xfrm>
            <a:off x="4785300" y="1936375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людей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4785300" y="2458783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влияет на жару, качество воздуха и нагрузку на организм, особенно у детей и пожилых людей.
</a:t>
            </a:r>
            <a:endParaRPr lang="en-US" sz="1000" dirty="0"/>
          </a:p>
        </p:txBody>
      </p:sp>
      <p:sp>
        <p:nvSpPr>
          <p:cNvPr id="22" name="Text 6"/>
          <p:cNvSpPr txBox="1"/>
          <p:nvPr/>
        </p:nvSpPr>
        <p:spPr>
          <a:xfrm>
            <a:off x="428425" y="3566450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инфраструктура
</a:t>
            </a:r>
            <a:endParaRPr lang="en-US" sz="1200" dirty="0"/>
          </a:p>
        </p:txBody>
      </p:sp>
      <p:sp>
        <p:nvSpPr>
          <p:cNvPr id="23" name="Text 7"/>
          <p:cNvSpPr txBox="1"/>
          <p:nvPr/>
        </p:nvSpPr>
        <p:spPr>
          <a:xfrm>
            <a:off x="428425" y="4088858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отражаются на дорогах, домах, энергосистемах и городском планировании, поэтому их важно учитывать заранее.
</a:t>
            </a:r>
            <a:endParaRPr lang="en-US" sz="1000" dirty="0"/>
          </a:p>
        </p:txBody>
      </p:sp>
      <p:sp>
        <p:nvSpPr>
          <p:cNvPr id="24" name="Text 8"/>
          <p:cNvSpPr txBox="1"/>
          <p:nvPr/>
        </p:nvSpPr>
        <p:spPr>
          <a:xfrm>
            <a:off x="4785300" y="3566450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взгляд
</a:t>
            </a:r>
            <a:endParaRPr lang="en-US" sz="1200" dirty="0"/>
          </a:p>
        </p:txBody>
      </p:sp>
      <p:sp>
        <p:nvSpPr>
          <p:cNvPr id="25" name="Text 9"/>
          <p:cNvSpPr txBox="1"/>
          <p:nvPr/>
        </p:nvSpPr>
        <p:spPr>
          <a:xfrm>
            <a:off x="4785300" y="4088858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делать выводы, нужно отличать климат от погоды, понимать роль парникового эффекта и видеть долгие тренды.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771" y="1871675"/>
            <a:ext cx="2915608" cy="298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43256" y="2504801"/>
            <a:ext cx="2514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картина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6243256" y="2831421"/>
            <a:ext cx="2514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описывает, какая погода обычно бывает в регионе за десятилетия. Он показывает средние значения и типичные сезонные особенности.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365275" y="2504801"/>
            <a:ext cx="2514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срок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65275" y="2831421"/>
            <a:ext cx="2514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быстро: утром может идти дождь, а к вечеру выглянет солнце. Это краткосрочное состояние атмосферы в конкретном месте.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65265" y="3940457"/>
            <a:ext cx="43785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данные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65265" y="4267379"/>
            <a:ext cx="4871400" cy="4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холодный день не опровергает потепление, как один тёплый день не доказывает его. Важно смотреть на много наблюдений подряд.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климат: не одно и то же
</a:t>
            </a:r>
            <a:endParaRPr lang="en-US" sz="2700" dirty="0"/>
          </a:p>
        </p:txBody>
      </p:sp>
      <p:sp>
        <p:nvSpPr>
          <p:cNvPr id="14" name="Text 7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23454"/>
            <a:ext cx="4552800" cy="254761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968406"/>
            <a:ext cx="3929100" cy="14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изменений климата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287213" y="303610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1900" y="3208850"/>
            <a:ext cx="16077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изменения
</a:t>
            </a:r>
            <a:endParaRPr lang="en-US" sz="1371" dirty="0"/>
          </a:p>
        </p:txBody>
      </p:sp>
      <p:sp>
        <p:nvSpPr>
          <p:cNvPr id="13" name="Text 3"/>
          <p:cNvSpPr txBox="1"/>
          <p:nvPr/>
        </p:nvSpPr>
        <p:spPr>
          <a:xfrm>
            <a:off x="491900" y="3654377"/>
            <a:ext cx="1712400" cy="9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 смотрим, как меняются средние температуры, осадки и ветры. Если изменения повторяются год за годом, это уже не случайность, а тренд.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669950" y="3208850"/>
            <a:ext cx="16077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газов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2669950" y="3654375"/>
            <a:ext cx="1712400" cy="9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учитываем парниковые газы, которые усиливают удержание тепла в атмосфере. Их рост связан с человеческой деятельностью и особенно заметен сегодня.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848000" y="3208850"/>
            <a:ext cx="16077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земля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848000" y="3654375"/>
            <a:ext cx="1712400" cy="9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важны океаны и суша: они накапливают и распределяют тепло по планете. Поэтому изменения могут проявляться не сразу и не везде одинаково.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7026050" y="3208850"/>
            <a:ext cx="16077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колебания
</a:t>
            </a:r>
            <a:endParaRPr lang="en-US" sz="1325" dirty="0"/>
          </a:p>
        </p:txBody>
      </p:sp>
      <p:sp>
        <p:nvSpPr>
          <p:cNvPr id="19" name="Text 9"/>
          <p:cNvSpPr txBox="1"/>
          <p:nvPr/>
        </p:nvSpPr>
        <p:spPr>
          <a:xfrm>
            <a:off x="7026050" y="3654375"/>
            <a:ext cx="1712400" cy="9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естественные колебания — они влияют на отдельные годы, но не объясняют устойчивое потепление за длительный период.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парниковый эффект
</a:t>
            </a:r>
            <a:endParaRPr lang="en-US" sz="2510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энергия Солнца проходит через атмосферу и часть тепла задерживается.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626" y="107156"/>
            <a:ext cx="4205896" cy="49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6" y="681901"/>
            <a:ext cx="4132800" cy="10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теплом в атмосфере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270737" y="301337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270737" y="2294333"/>
            <a:ext cx="4381200" cy="1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
</a:t>
            </a:r>
            <a:endParaRPr lang="en-US" sz="1072" dirty="0"/>
          </a:p>
        </p:txBody>
      </p:sp>
      <p:sp>
        <p:nvSpPr>
          <p:cNvPr id="13" name="Text 3"/>
          <p:cNvSpPr txBox="1"/>
          <p:nvPr/>
        </p:nvSpPr>
        <p:spPr>
          <a:xfrm>
            <a:off x="270737" y="2494574"/>
            <a:ext cx="4381200" cy="2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проходят через атмосферу и нагревают поверхность Земли, океан и города. Именно это создаёт запас тепла, который затем начинает перераспределяться.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270737" y="4442561"/>
            <a:ext cx="4381200" cy="1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газов — больше удержание
</a:t>
            </a:r>
            <a:endParaRPr lang="en-US" sz="1072" dirty="0"/>
          </a:p>
        </p:txBody>
      </p:sp>
      <p:sp>
        <p:nvSpPr>
          <p:cNvPr id="15" name="Text 5"/>
          <p:cNvSpPr txBox="1"/>
          <p:nvPr/>
        </p:nvSpPr>
        <p:spPr>
          <a:xfrm>
            <a:off x="270737" y="4642802"/>
            <a:ext cx="4381200" cy="2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газов становится больше, «одеяло» становится плотнее. Тогда Земля теряет меньше тепла, и средняя температура постепенно повышается.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270737" y="3726485"/>
            <a:ext cx="4381200" cy="1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Газы поглощают
</a:t>
            </a:r>
            <a:endParaRPr lang="en-US" sz="1072" dirty="0"/>
          </a:p>
        </p:txBody>
      </p:sp>
      <p:sp>
        <p:nvSpPr>
          <p:cNvPr id="17" name="Text 7"/>
          <p:cNvSpPr txBox="1"/>
          <p:nvPr/>
        </p:nvSpPr>
        <p:spPr>
          <a:xfrm>
            <a:off x="270737" y="3926725"/>
            <a:ext cx="4381200" cy="2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Парниковые газы поглощают часть уходящего тепла и затем возвращают его обратно вниз. Это похоже на тонкое одеяло, которое удерживает температуру.
</a:t>
            </a:r>
            <a:endParaRPr lang="en-US" sz="700" dirty="0"/>
          </a:p>
        </p:txBody>
      </p:sp>
      <p:sp>
        <p:nvSpPr>
          <p:cNvPr id="18" name="Text 8"/>
          <p:cNvSpPr txBox="1"/>
          <p:nvPr/>
        </p:nvSpPr>
        <p:spPr>
          <a:xfrm>
            <a:off x="270737" y="3010408"/>
            <a:ext cx="4381200" cy="1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излучается
</a:t>
            </a:r>
            <a:endParaRPr lang="en-US" sz="1072" dirty="0"/>
          </a:p>
        </p:txBody>
      </p:sp>
      <p:sp>
        <p:nvSpPr>
          <p:cNvPr id="19" name="Text 9"/>
          <p:cNvSpPr txBox="1"/>
          <p:nvPr/>
        </p:nvSpPr>
        <p:spPr>
          <a:xfrm>
            <a:off x="270737" y="3210650"/>
            <a:ext cx="4381200" cy="2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Нагретая поверхность не просто хранит энергию: она излучает её обратно в виде тепла. Часть этого тепла направляется вверх, к атмосфере и космосу.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4" y="1491944"/>
            <a:ext cx="4148100" cy="34027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599" y="572875"/>
            <a:ext cx="6664500" cy="7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газы удерживают тепло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850606" y="1841698"/>
            <a:ext cx="39606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 — главный долгоживущий парниковый газ. Он накапливается в атмосфере после сжигания угля, нефти и газа, поэтому особенно важен для потепления.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0606" y="1574252"/>
            <a:ext cx="39606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0606" y="4347838"/>
            <a:ext cx="39606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тоже задерживает тепло, но он быстро меняется и зависит от температуры воздуха. Поэтому он усиливает потепление, а не запускает его.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0606" y="4080392"/>
            <a:ext cx="39606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50606" y="3512458"/>
            <a:ext cx="39606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Закись азота выделяется в основном из сельского хозяйства, прежде всего при использовании удобрений. Хотя её меньше, она тоже хорошо удерживает тепло.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0606" y="3245012"/>
            <a:ext cx="39606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Закись азота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50606" y="2677078"/>
            <a:ext cx="39606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 действует сильнее на коротком промежутке времени. Его источники — добыча топлива, животноводство, рисовые поля и свалки с органическими отходами.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850606" y="2409632"/>
            <a:ext cx="39606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0" y="2369553"/>
            <a:ext cx="3776100" cy="12494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выбросов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848650" y="2085575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связаны с тем, как мы производим энергию, перевозим людей и товары, строим дома и используем землю.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48650" y="3225175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транспорт дают крупный вклад, а леса важны как естественный поглотитель углекислого газа.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15700" y="4515175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секторам выбросов парниковых газов; международные обзоры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выбросов больше всего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выбросов связаны с энергетикой, транспортом, промышленностью и землепользованием.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энергетика и транспорт, поэтому именно там сокращение выбросов может дать быстрый эффект.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секторам выбросов парниковых газов; IPCC и международные обзоры
</a:t>
            </a:r>
            <a:endParaRPr lang="en-US" sz="82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3251850"/>
            <a:ext cx="39243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3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последние десятилетия именно деятельность людей стала главным источником дополнительного тепла в атмосфере.
</a:t>
            </a:r>
            <a:endParaRPr lang="en-US" sz="2083" dirty="0"/>
          </a:p>
        </p:txBody>
      </p:sp>
      <p:sp>
        <p:nvSpPr>
          <p:cNvPr id="7" name="Text 1"/>
          <p:cNvSpPr txBox="1"/>
          <p:nvPr/>
        </p:nvSpPr>
        <p:spPr>
          <a:xfrm>
            <a:off x="4828300" y="396817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AR6 Synthesis Report, 2023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828300" y="988787"/>
            <a:ext cx="3924300" cy="12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≈75%
</a:t>
            </a:r>
            <a:endParaRPr lang="en-US" sz="8128" dirty="0"/>
          </a:p>
        </p:txBody>
      </p:sp>
      <p:sp>
        <p:nvSpPr>
          <p:cNvPr id="9" name="Text 3"/>
          <p:cNvSpPr txBox="1"/>
          <p:nvPr/>
        </p:nvSpPr>
        <p:spPr>
          <a:xfrm>
            <a:off x="4828300" y="241102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выбросов парниковых газов связаны с энергетикой, промышленностью, транспортом и зданиями.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559547" y="14592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наблюдения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наблюдения дополняют друг друга: данные станций, спутников и океанических измерений показывают одно направление изменений.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устойчиво растёт на протяжении десятилетий, а это совпадает с другими признаками потепления: таянием льда, ростом уровня моря и изменением осадков.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AR6 WGI SPM, 2021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Тренды: тепло, дождь, засуха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Многолетние ряды помогают увидеть не случайность, а устойчивые сдвиги: один сезон ещё ничего не решает.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тренд показывает рост тепла, а вместе с ним чаще возникают жаркие дни и меняется режим дождей и засух.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AR6 WGI SPM, 2021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34" y="1871675"/>
            <a:ext cx="2909783" cy="298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65265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уменьшаются
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65275" y="2588564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во многих регионах сокращаются, потому что за тёплые месяцы тает больше льда, чем успевает накапливаться зимой. Это влияет на запасы пресной воды.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243094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теряет лёд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100" y="2588564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морской лёд особенно уязвим: летом он становится тоньше и занимает меньшую площадь. Из-за этого море сильнее прогревается и быстрее теряет отражающую способность.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65265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поднимается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65275" y="4105862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моря растёт не только из-за таяния льда, но и потому, что тёплая вода занимает больше объёма. Для побережий это означает более частые подтопления.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094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под риском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100" y="4105862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людей это важно там, где дома, порты и дороги находятся низко над уровнем моря. Риски возрастают для рыболовства, инфраструктуры и прибрежных экосистем.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льда и рост уровня моря
</a:t>
            </a:r>
            <a:endParaRPr lang="en-US" sz="2700" dirty="0"/>
          </a:p>
        </p:txBody>
      </p:sp>
      <p:sp>
        <p:nvSpPr>
          <p:cNvPr id="18" name="Text 9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23454"/>
            <a:ext cx="4552800" cy="254761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968406"/>
            <a:ext cx="3929100" cy="14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потепление влияет на людей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287213" y="303610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1900" y="3208850"/>
            <a:ext cx="16077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здоровья
</a:t>
            </a:r>
            <a:endParaRPr lang="en-US" sz="1325" dirty="0"/>
          </a:p>
        </p:txBody>
      </p:sp>
      <p:sp>
        <p:nvSpPr>
          <p:cNvPr id="13" name="Text 3"/>
          <p:cNvSpPr txBox="1"/>
          <p:nvPr/>
        </p:nvSpPr>
        <p:spPr>
          <a:xfrm>
            <a:off x="491900" y="3654377"/>
            <a:ext cx="1712400" cy="9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особенно тяжело переносится детьми, пожилыми людьми и теми, у кого есть хронические болезни. Организм быстрее теряет воду, а сердце и дыхание работают с большей нагрузкой.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669950" y="3208850"/>
            <a:ext cx="16077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системы
</a:t>
            </a:r>
            <a:endParaRPr lang="en-US" sz="1325" dirty="0"/>
          </a:p>
        </p:txBody>
      </p:sp>
      <p:sp>
        <p:nvSpPr>
          <p:cNvPr id="15" name="Text 5"/>
          <p:cNvSpPr txBox="1"/>
          <p:nvPr/>
        </p:nvSpPr>
        <p:spPr>
          <a:xfrm>
            <a:off x="2669950" y="3654375"/>
            <a:ext cx="1712400" cy="9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сильной жары чаще растёт потребление электричества: работают кондиционеры, вентиляторы и холодильное оборудование. Это повышает нагрузку на электросети и делает перебои более вероятными.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848000" y="3208850"/>
            <a:ext cx="16077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перегреваются
</a:t>
            </a:r>
            <a:endParaRPr lang="en-US" sz="1325" dirty="0"/>
          </a:p>
        </p:txBody>
      </p:sp>
      <p:sp>
        <p:nvSpPr>
          <p:cNvPr id="17" name="Text 7"/>
          <p:cNvSpPr txBox="1"/>
          <p:nvPr/>
        </p:nvSpPr>
        <p:spPr>
          <a:xfrm>
            <a:off x="4848000" y="3654375"/>
            <a:ext cx="1712400" cy="9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Горячий воздух и раскалённые поверхности ухудшают состояние дорог, железнодорожных путей и школьных зданий. В городах асфальт и бетон долго держат тепло даже вечером.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7026050" y="3208850"/>
            <a:ext cx="16077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снизить опасность
</a:t>
            </a:r>
            <a:endParaRPr lang="en-US" sz="1325" dirty="0"/>
          </a:p>
        </p:txBody>
      </p:sp>
      <p:sp>
        <p:nvSpPr>
          <p:cNvPr id="19" name="Text 9"/>
          <p:cNvSpPr txBox="1"/>
          <p:nvPr/>
        </p:nvSpPr>
        <p:spPr>
          <a:xfrm>
            <a:off x="7026050" y="3654375"/>
            <a:ext cx="1712400" cy="9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Тень, вода, прохладные помещения и перерывы в активной работе помогают снизить опасность. Поэтому города всё чаще вводят планы действий на жаркие дни.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626" y="107156"/>
            <a:ext cx="4205896" cy="49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6" y="681901"/>
            <a:ext cx="4132800" cy="10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страдают экосистемы и экономика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270737" y="301337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270737" y="2294333"/>
            <a:ext cx="4381200" cy="1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Сбиваются природные циклы
</a:t>
            </a:r>
            <a:endParaRPr lang="en-US" sz="1072" dirty="0"/>
          </a:p>
        </p:txBody>
      </p:sp>
      <p:sp>
        <p:nvSpPr>
          <p:cNvPr id="13" name="Text 3"/>
          <p:cNvSpPr txBox="1"/>
          <p:nvPr/>
        </p:nvSpPr>
        <p:spPr>
          <a:xfrm>
            <a:off x="270737" y="2494574"/>
            <a:ext cx="4381200" cy="2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потеплением меняются сроки цветения, появления насекомых и перелётов птиц. Если сезоны сдвигаются слишком быстро, растения и животные не успевают приспособиться.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270737" y="4442561"/>
            <a:ext cx="4381200" cy="1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экономические потери
</a:t>
            </a:r>
            <a:endParaRPr lang="en-US" sz="1072" dirty="0"/>
          </a:p>
        </p:txBody>
      </p:sp>
      <p:sp>
        <p:nvSpPr>
          <p:cNvPr id="15" name="Text 5"/>
          <p:cNvSpPr txBox="1"/>
          <p:nvPr/>
        </p:nvSpPr>
        <p:spPr>
          <a:xfrm>
            <a:off x="270737" y="4642802"/>
            <a:ext cx="4381200" cy="2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Экстремальная погода создаёт дополнительные расходы для городов и бизнеса: повреждает дороги, дома, сети и склады, а также требует больше средств на восстановление и защиту.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270737" y="3726485"/>
            <a:ext cx="4381200" cy="1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становится нестабильным
</a:t>
            </a:r>
            <a:endParaRPr lang="en-US" sz="1072" dirty="0"/>
          </a:p>
        </p:txBody>
      </p:sp>
      <p:sp>
        <p:nvSpPr>
          <p:cNvPr id="17" name="Text 7"/>
          <p:cNvSpPr txBox="1"/>
          <p:nvPr/>
        </p:nvSpPr>
        <p:spPr>
          <a:xfrm>
            <a:off x="270737" y="3926725"/>
            <a:ext cx="4381200" cy="2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сельского хозяйства климатические сдвиги означают нестабильный урожай: где-то мешает засуха, где-то — ливни и переувлажнение почвы. Это усложняет посев, уборку и хранение продукции.
</a:t>
            </a:r>
            <a:endParaRPr lang="en-US" sz="700" dirty="0"/>
          </a:p>
        </p:txBody>
      </p:sp>
      <p:sp>
        <p:nvSpPr>
          <p:cNvPr id="18" name="Text 8"/>
          <p:cNvSpPr txBox="1"/>
          <p:nvPr/>
        </p:nvSpPr>
        <p:spPr>
          <a:xfrm>
            <a:off x="270737" y="3010408"/>
            <a:ext cx="4381200" cy="1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становятся уязвимее
</a:t>
            </a:r>
            <a:endParaRPr lang="en-US" sz="1072" dirty="0"/>
          </a:p>
        </p:txBody>
      </p:sp>
      <p:sp>
        <p:nvSpPr>
          <p:cNvPr id="19" name="Text 9"/>
          <p:cNvSpPr txBox="1"/>
          <p:nvPr/>
        </p:nvSpPr>
        <p:spPr>
          <a:xfrm>
            <a:off x="270737" y="3210650"/>
            <a:ext cx="4381200" cy="2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Лесам труднее переживать длительную жару и нехватку влаги. Возрастает риск пожаров, усыхания деревьев и распространения вредителей, которые лучше выживают в тёплых условиях.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к снижению выбросов
</a:t>
            </a:r>
            <a:endParaRPr lang="en-US" sz="2510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повседневные решения уменьшают выбросы и замедляют рост концентрации парниковых газов.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4" y="1491944"/>
            <a:ext cx="4148100" cy="34027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599" y="572875"/>
            <a:ext cx="6664500" cy="7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делать школы, города и семьи
</a:t>
            </a:r>
            <a:endParaRPr lang="en-US" sz="2631" dirty="0"/>
          </a:p>
        </p:txBody>
      </p:sp>
      <p:sp>
        <p:nvSpPr>
          <p:cNvPr id="11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850606" y="1841698"/>
            <a:ext cx="39606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муниципалитеты могут заменить освещение на светодиодное, лучше регулировать отопление и наладить раздельный сбор. Это снижает расход ресурсов и показывает понятный пример для учеников и жителей.
</a:t>
            </a:r>
            <a:endParaRPr lang="en-US" sz="885" dirty="0"/>
          </a:p>
        </p:txBody>
      </p:sp>
      <p:sp>
        <p:nvSpPr>
          <p:cNvPr id="13" name="Text 3"/>
          <p:cNvSpPr txBox="1"/>
          <p:nvPr/>
        </p:nvSpPr>
        <p:spPr>
          <a:xfrm>
            <a:off x="4850606" y="1574252"/>
            <a:ext cx="39606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здания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0606" y="4347838"/>
            <a:ext cx="39606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многое зависит от привычек: выключать лишний свет, не выбрасывать еду, экономить воду и чаще идти пешком на короткие расстояния. Малые действия складываются в заметный результат.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0606" y="4080392"/>
            <a:ext cx="39606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дома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50606" y="3512458"/>
            <a:ext cx="39606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и повторное использование вещей уменьшают количество мусора и производство новых товаров. Для школ это особенно заметно в мебели, технике, учебных материалах и спортивном инвентаре.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0606" y="3245012"/>
            <a:ext cx="39606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отходов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50606" y="2677078"/>
            <a:ext cx="39606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становится удобнее, если есть общественный транспорт, велодорожки и места для пеших маршрутов. Тогда людям проще выбирать способы передвижения с меньшими выбросами.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850606" y="2409632"/>
            <a:ext cx="39606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чистые поездки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23454"/>
            <a:ext cx="4552800" cy="254761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968406"/>
            <a:ext cx="3929100" cy="14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приспосабливаться к изменениям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287213" y="303610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1900" y="3208850"/>
            <a:ext cx="16077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опасную погоду
</a:t>
            </a:r>
            <a:endParaRPr lang="en-US" sz="1325" dirty="0"/>
          </a:p>
        </p:txBody>
      </p:sp>
      <p:sp>
        <p:nvSpPr>
          <p:cNvPr id="13" name="Text 3"/>
          <p:cNvSpPr txBox="1"/>
          <p:nvPr/>
        </p:nvSpPr>
        <p:spPr>
          <a:xfrm>
            <a:off x="491900" y="3654377"/>
            <a:ext cx="1712400" cy="9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 жаре и ливням начинается с плана: где укрыться, как связаться с людьми и что делать при опасной погоде. Такие правила помогают действовать быстро и спокойно.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669950" y="3208850"/>
            <a:ext cx="16077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прохлада
</a:t>
            </a:r>
            <a:endParaRPr lang="en-US" sz="1325" dirty="0"/>
          </a:p>
        </p:txBody>
      </p:sp>
      <p:sp>
        <p:nvSpPr>
          <p:cNvPr id="15" name="Text 5"/>
          <p:cNvSpPr txBox="1"/>
          <p:nvPr/>
        </p:nvSpPr>
        <p:spPr>
          <a:xfrm>
            <a:off x="2669950" y="3654375"/>
            <a:ext cx="1712400" cy="9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скверы, тень и прохладные пространства уменьшают перегрев городов. Зелёные зоны также помогают удерживать воду после дождя и делают дворы безопаснее в жаркие дни.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848000" y="3208850"/>
            <a:ext cx="16077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воды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848000" y="3654375"/>
            <a:ext cx="1712400" cy="9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наводнений защищают дамбы, ливнёвки, водоотводы и продуманная застройка. В некоторых местах полезны резервуары для дождевой воды и более высокое расположение важных объектов.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7026050" y="3208850"/>
            <a:ext cx="16077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заранее
</a:t>
            </a:r>
            <a:endParaRPr lang="en-US" sz="1325" dirty="0"/>
          </a:p>
        </p:txBody>
      </p:sp>
      <p:sp>
        <p:nvSpPr>
          <p:cNvPr id="19" name="Text 9"/>
          <p:cNvSpPr txBox="1"/>
          <p:nvPr/>
        </p:nvSpPr>
        <p:spPr>
          <a:xfrm>
            <a:off x="7026050" y="3654375"/>
            <a:ext cx="1712400" cy="9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предупреждения дают людям время подготовиться: убрать вещи, изменить маршрут, отменить поездку или перейти в безопасное место. Это особенно важно при шторме, жаре и паводке.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25" y="2775275"/>
            <a:ext cx="77439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меняется: что дальше?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14925" y="489175"/>
            <a:ext cx="38337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меняется постепенно, но его последствия уже заметны. Мы понимаем причины, видим доказательства и знаем, что действия людей тоже важны. Значит, выбор есть у каждого и у всего общества.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2026-07-26T19:17:49Z</dcterms:created>
  <dcterms:modified xsi:type="dcterms:W3CDTF">2026-07-26T19:17:49Z</dcterms:modified>
</cp:coreProperties>
</file>