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 — другие звёздные системы Вселенной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системы звёзд и тёмной материи во Вселенной.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 — это основные строительные блоки наблюдаемой Вселенной. Их строение, состав и движение помогают понять, как из вещества возникли звёзды, планеты и крупномасштабная космическая структура.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астрономы изучают галактики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990" y="1374081"/>
            <a:ext cx="243773" cy="2166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105" y="1384916"/>
            <a:ext cx="243773" cy="1950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0840" y="1374081"/>
            <a:ext cx="243773" cy="21668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2851" y="3561139"/>
            <a:ext cx="205896" cy="20589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4195" y="3578883"/>
            <a:ext cx="213008" cy="17040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галактика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Звёздное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 включает звёзды разных поколений: от молодых горячих до старых холодных. Их распределение отражает историю звездообразования и постепенное изменение состава системы.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и пыль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Межзвёздный газ и пыль служат сырьём для рождения новых звёзд. Именно в плотных облаках вещества формируются туманности, звёздные скопления и будущие планетные системы.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скопления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галактик встречаются рассеянные и шаровые скопления. Они помогают астрономам исследовать возраст, химический состав и ранние этапы развития звёздных систем.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Планетные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звёзды окружены планетами, астероидами и кометами. Такие системы являются частью общей структуры галактики и показывают, что формирование планет — обычное явление во Вселенной.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компонента не излучает свет, но заметно влияет на движение звёзд и газа. По динамике галактик учёные делают вывод, что её масса значительно превышает массу видимого вещества.
</a:t>
            </a:r>
            <a:endParaRPr lang="en-US" sz="12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как пример спиральной галактики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22598" y="2757541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 масштабы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Млечного Пути оценивается примерно в 100 000–120 000 световых лет. В нём, по современным оценкам, содержится от 100 до 400 миллиардов звёзд.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2598" y="1659661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дом во Вселенной
</a:t>
            </a:r>
            <a:pPr algn="l" indent="0" marL="0">
              <a:lnSpc>
                <a:spcPct val="100000"/>
              </a:lnSpc>
              <a:buNone/>
            </a:pPr>
            <a:r>
              <a:rPr lang="en-US" sz="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 — спиральная галактика с перемычкой, в которой находится Солнечная система. Его наблюдаемая структура делает Галактику удобным примером для изучения строения звёздных систем.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322598" y="3855416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расположена в рукаве Ориона, примерно в 27 000 световых лет от центра. Это позволяет нам наблюдать Галактику изнутри, а не со стороны.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896898" y="2757541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Млечного Пути помогает сравнивать нашу Галактику с другими звёздными системами и лучше понимать место человечества в космическом масштабе.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896898" y="1659661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Галактики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области находится радиоисточник Стрелец A* — сверхмассивная чёрная дыра массой около 4 миллионов масс Солнца. Она влияет на движение вещества вблизи ядра.
</a:t>
            </a:r>
            <a:endParaRPr lang="en-US" sz="11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галактики часто связана с количеством газа, пыли и историей взаимодействий с соседями.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разнообразны спиральные и неправильные системы; морфология отражает эволюцию и внешние воздействия.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классической морфологической классификации Хаббла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галактик по форме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303074"/>
            <a:ext cx="4037700" cy="12885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основных морфологических типов по форме, содержанию газа и звёздному населению.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содержание газа показывают, насколько активно система формирует новые звёзды и какова её история взаимодействий.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морфологическая классификация галактик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галактик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спиральной галактики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49312" y="1263725"/>
            <a:ext cx="2359126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00000"/>
              </a:lnSpc>
              <a:buNone/>
            </a:pPr>
            <a:r>
              <a:rPr lang="en-US" sz="3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находится плотная область со звёздами и газом. Здесь часто располагается сверхмассивная чёрная дыра, которая влияет на движение вещества в центральных частях галактики.
</a:t>
            </a:r>
            <a:endParaRPr lang="en-US" sz="1075" dirty="0"/>
          </a:p>
        </p:txBody>
      </p:sp>
      <p:sp>
        <p:nvSpPr>
          <p:cNvPr id="12" name="Text 3"/>
          <p:cNvSpPr txBox="1"/>
          <p:nvPr/>
        </p:nvSpPr>
        <p:spPr>
          <a:xfrm>
            <a:off x="649312" y="2456296"/>
            <a:ext cx="2359126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Балдж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Балдж — это утолщённая центральная часть, состоящая преимущественно из старых звёзд. Он делает спиральную галактику более массивной и заметной вблизи ядра.
</a:t>
            </a:r>
            <a:endParaRPr lang="en-US" sz="1150" dirty="0"/>
          </a:p>
        </p:txBody>
      </p:sp>
      <p:sp>
        <p:nvSpPr>
          <p:cNvPr id="13" name="Text 4"/>
          <p:cNvSpPr txBox="1"/>
          <p:nvPr/>
        </p:nvSpPr>
        <p:spPr>
          <a:xfrm>
            <a:off x="649312" y="3648874"/>
            <a:ext cx="2359126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Галактический диск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диске сосредоточены газ, пыль и большая часть молодых звёзд. Именно здесь условия особенно благоприятны для формирования новых светил и звёздных скоплений.
</a:t>
            </a:r>
            <a:endParaRPr lang="en-US" sz="1150" dirty="0"/>
          </a:p>
        </p:txBody>
      </p:sp>
      <p:sp>
        <p:nvSpPr>
          <p:cNvPr id="14" name="Text 5"/>
          <p:cNvSpPr txBox="1"/>
          <p:nvPr/>
        </p:nvSpPr>
        <p:spPr>
          <a:xfrm>
            <a:off x="3594125" y="1263725"/>
            <a:ext cx="2359126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рукава
</a:t>
            </a:r>
            <a:pPr algn="l" indent="0" marL="0">
              <a:lnSpc>
                <a:spcPct val="100000"/>
              </a:lnSpc>
              <a:buNone/>
            </a:pPr>
            <a:r>
              <a:rPr lang="en-US" sz="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Рукава выглядят яркими из-за голубых звёзд, туманностей и областей активного звездообразования. Они не являются твёрдыми структурами, а представляют собой зоны повышенной плотности вещества.
</a:t>
            </a:r>
            <a:endParaRPr lang="en-US" sz="1022" dirty="0"/>
          </a:p>
        </p:txBody>
      </p:sp>
      <p:sp>
        <p:nvSpPr>
          <p:cNvPr id="15" name="Text 6"/>
          <p:cNvSpPr txBox="1"/>
          <p:nvPr/>
        </p:nvSpPr>
        <p:spPr>
          <a:xfrm>
            <a:off x="3594125" y="2456285"/>
            <a:ext cx="2359126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 окружает галактику снаружи. В нём находятся старые звёзды и шаровые скопления, что делает эту область ценным источником информации о ранней истории системы.
</a:t>
            </a:r>
            <a:endParaRPr lang="en-US" sz="11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Эллиптические 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Эллиптические галактики выглядят как гладкие светящиеся облака — от почти круглых до сильно вытянутых. В них почти нет межзвёздного газа, поэтому новые звёзды образуются редко. Их свет создают в основном старые жёлтые и красные звёзды.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Линзовидные 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Линзовидные галактики занимают промежуточное положение между эллиптическими и спиральными. У них есть диск, но рукава выражены слабо или отсутствуют. Такие системы тоже отличаются низкой скоростью звездообразования и бедны газом.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Эллиптические и линзовидные галактики: две спокойные формы
</a:t>
            </a:r>
            <a:endParaRPr lang="en-US" sz="26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7125" y="1221954"/>
            <a:ext cx="3803400" cy="2941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галактики и влияние взаимодействий
</a:t>
            </a:r>
            <a:endParaRPr lang="en-US" sz="2721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57150" y="1156200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чёткой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галактики не вписываются в классические схемы классификации. У них нет выраженной симметрии, а распределение звёзд и газа выглядит асимметричным и хаотичным.
</a:t>
            </a:r>
            <a:endParaRPr lang="en-US" sz="1186" dirty="0"/>
          </a:p>
        </p:txBody>
      </p:sp>
      <p:sp>
        <p:nvSpPr>
          <p:cNvPr id="11" name="Text 3"/>
          <p:cNvSpPr txBox="1"/>
          <p:nvPr/>
        </p:nvSpPr>
        <p:spPr>
          <a:xfrm>
            <a:off x="657150" y="205134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внешнего воздействия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структура нередко искажается из-за гравитационного влияния соседних галактик. Приливные силы растягивают систему, создавая хвосты, перемычки и другие деформации.
</a:t>
            </a:r>
            <a:endParaRPr lang="en-US" sz="1186" dirty="0"/>
          </a:p>
        </p:txBody>
      </p:sp>
      <p:sp>
        <p:nvSpPr>
          <p:cNvPr id="12" name="Text 4"/>
          <p:cNvSpPr txBox="1"/>
          <p:nvPr/>
        </p:nvSpPr>
        <p:spPr>
          <a:xfrm>
            <a:off x="657150" y="294649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столкновений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сближении галактик газ сжимается, что может резко ускорить рождение новых звёзд. Поэтому неправильные системы часто становятся местами вспышек звездообразования.
</a:t>
            </a:r>
            <a:endParaRPr lang="en-US" sz="1186" dirty="0"/>
          </a:p>
        </p:txBody>
      </p:sp>
      <p:sp>
        <p:nvSpPr>
          <p:cNvPr id="13" name="Text 5"/>
          <p:cNvSpPr txBox="1"/>
          <p:nvPr/>
        </p:nvSpPr>
        <p:spPr>
          <a:xfrm>
            <a:off x="657150" y="3833695"/>
            <a:ext cx="4135200" cy="803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динамика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галактики особенно ценны для изучения, потому что наглядно показывают, как столкновения и взаимодействия меняют внешний вид и внутреннюю эволюцию звёздных систем.
</a:t>
            </a:r>
            <a:endParaRPr lang="en-US" sz="11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и развивается галактика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общую последовательность гравитационного роста, звездообразования и изменений структуры.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928" y="2077821"/>
            <a:ext cx="218597" cy="2185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0028" y="2096660"/>
            <a:ext cx="226148" cy="1809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0903" y="2096660"/>
            <a:ext cx="226148" cy="1809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1778" y="2086609"/>
            <a:ext cx="226148" cy="201021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тёмной материи в галактиках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высокая скорость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на окраинах галактик движутся быстрее, чем позволяла бы только видимая масса. Это несоответствие указывает на дополнительную, невидимую компоненту, удерживающую систему гравитационно.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Тёмное гало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Галактику окружает протяжённое гало тёмной материи, которое почти не излучает свет, но заметно влияет на распределение вещества и устойчивость всей звёздной системы.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тёмная материя составляет большую часть массы галактики, хотя напрямую не наблюдается. Её присутствие выводят по кривым вращения и движению газа в периферийных областях.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эволюцию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помогает галактикам сохранять форму, участвует в их росте и влияет на слияния. Без неё крупные звёздные системы были бы значительно менее устойчивыми.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звёзд растёт вместе с размером системы: от карликовых галактик до гигантских эллиптических. Это отражает разную историю роста, слияний и накопления вещества.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галактика, тем больше её звёздное население и тем мощнее тёмное гало, необходимое для устойчивости.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астрономии; ориентировочные диапазоны для сравнительного графика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галактик и число звёзд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≈4 млн масс Солнца
</a:t>
            </a:r>
            <a:pPr algn="ctr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оценка массы Стрельца A* в центре Млечного Пути.
</a:t>
            </a:r>
            <a:endParaRPr lang="en-US" sz="393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центральной чёрной дыры в Млечном Пути показывает, насколько компактными и энергетически активными могут быть ядра крупных галактик.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центра Млечного Пути; общепринятая оценка для Sagittarius A*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Столкновения и слияния галактик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почти не сталкиваются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сами системы взаимодействуют сильно, отдельные звёзды обычно проходят мимо друг друга. Расстояния между ними слишком велики, поэтому основное влияние испытывает газ и общая форма.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сближение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могут сближаться под действием взаимного тяготения на протяжении миллиардов лет. При этом их внешние оболочки растягиваются, а орбиты звёзд заметно перестраиваются.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звездообразования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сближения газ сжимается, и это может резко ускорить рождение новых звёзд. Поэтому столкновения нередко сопровождаются яркими областями звездообразования и изменением спектра.
</a:t>
            </a:r>
            <a:endParaRPr lang="en-US" sz="1192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Млечного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Млечного Пути и Андромеды — важный пример крупномасштабного слияния. По современным оценкам, оно может произойти примерно через 4–5 миллиардов лет.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хорошо изученных галактик показывают, насколько разнообразны звёздные системы по форме, структуре и научной ценности.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близкие и известные галактики заметно различаются по типу и активности, что помогает сравнивать пути их формирования и эволюции.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справочники и наблюдательные данные
</a:t>
            </a:r>
            <a:endParaRPr lang="en-US" sz="1195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галактики и их особенности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образуют иерархическую сеть: они собираются в группы, те — в скопления, а затем в ещё более крупные структуры. Это видно на картах крупномасштабной Вселенной.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Вселенная устроена не как набор отдельных объектов, а как связанная система уровней, где гравитация формирует всё более крупные объединения.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инфографика по крупномасштабной структуре Вселенной; точные доли не отображаются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в наблюдаемой Вселенной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астрономы изучают галактики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607" y="2757529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помогает определить химический состав, температуру и плотность газа, а также скорость движения вещества. По линиям излучения и поглощения судят о физических условиях внутри галактики.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607" y="1659648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снимки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в видимом диапазоне показывают форму галактики, яркость её ядра, спиральные рукава и области звездообразования. По изображению уже можно сделать первые выводы о строении.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22607" y="3855404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смещение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спектральных линий к красной области позволяет оценить расстояние до далёких галактик. Этот метод подтверждает, что Вселенная расширяется, а самые удалённые объекты удаляются быстрее.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146108" y="2757529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Рентгеновские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рентгеновском диапазоне видны горячий межгалактический газ и активные ядра, где вещество разогревается до очень высоких температур. Такие наблюдения раскрывают самые энергичные процессы.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146108" y="1659648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Радиодиапазон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Радионаблюдения особенно важны для изучения холодного газа, который не всегда заметен в оптике. Они помогают проследить запасы вещества, из которого формируются новые звёзды.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в группах и скоплениях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Гравитационная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галактик живёт не в одиночестве, а в группах и скоплениях. Здесь взаимное тяготение сильнее влияет на движение, форму и судьбу каждой системы.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Приливные искажения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близком прохождении соседей галактики вытягиваются, теряют симметрию и образуют хвосты вещества. Такие следы позволяют астрономам восстанавливать историю взаимодействий.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Потеря газа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плотной среде галактики могут лишаться части межзвёздного газа, особенно при движении через горячий межгалактический газ. Это ослабляет звездообразование и меняет эволюцию.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Горячая межгалактическая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скопления содержат тысячи галактик, а пространство между ними заполнено очень горячим газом. Он излучает в рентгеновском диапазоне и выдаёт массу всего скопления.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космологическим выводам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изображения галактики к проверке моделей эволюции и крупномасштабной структуры Вселенной.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Галактики: масштабный язык Вселенной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показывают, как из газа, пыли и тёмной материи возникают устойчивые звёздные системы. Их изучение помогает понять историю Млечного Пути и место человечества во Вселенной.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2026-05-29T17:22:15Z</dcterms:created>
  <dcterms:modified xsi:type="dcterms:W3CDTF">2026-05-29T17:22:15Z</dcterms:modified>
</cp:coreProperties>
</file>