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image" Target="../media/image-6-14.png"/><Relationship Id="rId15" Type="http://schemas.openxmlformats.org/officeDocument/2006/relationships/image" Target="../media/image-6-15.png"/><Relationship Id="rId16" Type="http://schemas.openxmlformats.org/officeDocument/2006/relationships/slideLayout" Target="../slideLayouts/slideLayout1.xml"/><Relationship Id="rId1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6338" y="371225"/>
            <a:ext cx="3417025" cy="4412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1810700"/>
            <a:ext cx="48585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 Ю. Лермонтов «Нищий»: тема, смысл и художественный образ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360000" y="3975973"/>
            <a:ext cx="4858500" cy="80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стихотворение о милосердии, жестокости и разрушенной надежде.
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447590" y="433985"/>
            <a:ext cx="23328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6600" y="1349364"/>
            <a:ext cx="4148100" cy="309892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и мир ранней лирики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899050" y="1624284"/>
            <a:ext cx="3631500" cy="254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«Нищий» создан в 1830-е годы, когда Лермонтов особенно остро писал об одиночестве, унижении и нравственном выборе. В этом стихотворении бедность становится не бытовой, а душевной и моральной проблемой.
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стихотворения: от просьбы к разочарованию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3270275" y="3160505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Вместо помощи он сталкивается с насмешкой: обещанная поддержка оборачивается холодным унижением.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270275" y="2647513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Жестокий ответ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047175" y="26882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сцена превращается в размышление о человеческой черствости и о том, как легко разрушить доверие.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6047175" y="2175237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Нравственный итог
</a:t>
            </a:r>
            <a:endParaRPr lang="en-US" sz="1300" dirty="0"/>
          </a:p>
        </p:txBody>
      </p:sp>
      <p:sp>
        <p:nvSpPr>
          <p:cNvPr id="12" name="Text 6"/>
          <p:cNvSpPr txBox="1"/>
          <p:nvPr/>
        </p:nvSpPr>
        <p:spPr>
          <a:xfrm>
            <a:off x="493375" y="3627730"/>
            <a:ext cx="2510400" cy="116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Нищий обращается к людям у храма или в людном месте, надеясь получить хлеб и простое участие.
</a:t>
            </a:r>
            <a:endParaRPr lang="en-US" sz="1200" dirty="0"/>
          </a:p>
        </p:txBody>
      </p:sp>
      <p:sp>
        <p:nvSpPr>
          <p:cNvPr id="13" name="Text 7"/>
          <p:cNvSpPr txBox="1"/>
          <p:nvPr/>
        </p:nvSpPr>
        <p:spPr>
          <a:xfrm>
            <a:off x="493375" y="3114738"/>
            <a:ext cx="25104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о помощи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4200" y="1323318"/>
            <a:ext cx="8432700" cy="189406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6600" y="360000"/>
            <a:ext cx="83991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нищего в стихотворении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566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Нищий показан как человек, которому жизненно нужна поддержка. Его просьба звучит просто, но за ней стоит голод, беспомощность и вера в чужую доброту.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642400" y="3673450"/>
            <a:ext cx="41481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выходит за пределы частной истории: он напоминает о каждом, кто оказывается слабым, одиноким и беззащитным перед равнодушием.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стихотворения «Нищий»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мотивам текста стихотворения М. Ю. Лермонтова «Нищий»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текста не только бедность героя, но и реакция людей на его просьбу.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стихотворения строится вокруг нравственного выбора: важнее всего то, как человек отвечает на чужую беду.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2050" y="1688981"/>
            <a:ext cx="360000" cy="28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62050" y="3375925"/>
            <a:ext cx="360000" cy="36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4844450" y="3411925"/>
            <a:ext cx="360000" cy="2880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4844450" y="1652981"/>
            <a:ext cx="360000" cy="3600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стихотворении так важен контраст
</a:t>
            </a:r>
            <a:endParaRPr lang="en-US" sz="3000" dirty="0"/>
          </a:p>
        </p:txBody>
      </p:sp>
      <p:sp>
        <p:nvSpPr>
          <p:cNvPr id="1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9" name="Text 2"/>
          <p:cNvSpPr txBox="1"/>
          <p:nvPr/>
        </p:nvSpPr>
        <p:spPr>
          <a:xfrm>
            <a:off x="5022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мольбы о помощи и жестокого ответа делает ситуацию особенно острой и сразу задаёт трагический тон произведения.
</a:t>
            </a:r>
            <a:endParaRPr lang="en-US" sz="1100" dirty="0"/>
          </a:p>
        </p:txBody>
      </p:sp>
      <p:sp>
        <p:nvSpPr>
          <p:cNvPr id="20" name="Text 3"/>
          <p:cNvSpPr txBox="1"/>
          <p:nvPr/>
        </p:nvSpPr>
        <p:spPr>
          <a:xfrm>
            <a:off x="10739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Просьба и отказ
</a:t>
            </a:r>
            <a:endParaRPr lang="en-US" sz="1400" dirty="0"/>
          </a:p>
        </p:txBody>
      </p:sp>
      <p:sp>
        <p:nvSpPr>
          <p:cNvPr id="21" name="Text 4"/>
          <p:cNvSpPr txBox="1"/>
          <p:nvPr/>
        </p:nvSpPr>
        <p:spPr>
          <a:xfrm>
            <a:off x="5022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противопоставляет живое сострадание холодной черствости, показывая, насколько опасно отсутствие человеческого участия.
</a:t>
            </a:r>
            <a:endParaRPr lang="en-US" sz="1100" dirty="0"/>
          </a:p>
        </p:txBody>
      </p:sp>
      <p:sp>
        <p:nvSpPr>
          <p:cNvPr id="22" name="Text 5"/>
          <p:cNvSpPr txBox="1"/>
          <p:nvPr/>
        </p:nvSpPr>
        <p:spPr>
          <a:xfrm>
            <a:off x="10739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Сочувствие и равнодушие
</a:t>
            </a:r>
            <a:endParaRPr lang="en-US" sz="1400" dirty="0"/>
          </a:p>
        </p:txBody>
      </p:sp>
      <p:sp>
        <p:nvSpPr>
          <p:cNvPr id="23" name="Text 6"/>
          <p:cNvSpPr txBox="1"/>
          <p:nvPr/>
        </p:nvSpPr>
        <p:spPr>
          <a:xfrm>
            <a:off x="4784600" y="3850600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Материальная нужда видна сразу, но поэту важно другое: духовная нищета тех, кто способен унизить слабого.
</a:t>
            </a:r>
            <a:endParaRPr lang="en-US" sz="1100" dirty="0"/>
          </a:p>
        </p:txBody>
      </p:sp>
      <p:sp>
        <p:nvSpPr>
          <p:cNvPr id="24" name="Text 7"/>
          <p:cNvSpPr txBox="1"/>
          <p:nvPr/>
        </p:nvSpPr>
        <p:spPr>
          <a:xfrm>
            <a:off x="5356300" y="3395950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Бедность тела и бедность души
</a:t>
            </a:r>
            <a:endParaRPr lang="en-US" sz="1400" dirty="0"/>
          </a:p>
        </p:txBody>
      </p:sp>
      <p:sp>
        <p:nvSpPr>
          <p:cNvPr id="25" name="Text 8"/>
          <p:cNvSpPr txBox="1"/>
          <p:nvPr/>
        </p:nvSpPr>
        <p:spPr>
          <a:xfrm>
            <a:off x="4784600" y="2127656"/>
            <a:ext cx="3784800" cy="8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ждёт участия, но получает оскорбление. Этот резкий перелом усиливает чувство боли и подчёркивает обманутую веру в людей.
</a:t>
            </a:r>
            <a:endParaRPr lang="en-US" sz="1100" dirty="0"/>
          </a:p>
        </p:txBody>
      </p:sp>
      <p:sp>
        <p:nvSpPr>
          <p:cNvPr id="26" name="Text 9"/>
          <p:cNvSpPr txBox="1"/>
          <p:nvPr/>
        </p:nvSpPr>
        <p:spPr>
          <a:xfrm>
            <a:off x="5356300" y="1673006"/>
            <a:ext cx="3213000" cy="34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Надежда и унижение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2052170"/>
            <a:ext cx="4843800" cy="19802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356100" y="131070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краткий текст становится выразительным и эмоционально сильным.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5356100" y="2571750"/>
            <a:ext cx="3430800" cy="109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работают вместе: они делают маленькое стихотворение ёмким, трагичным и запоминающимся.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5356100" y="4225200"/>
            <a:ext cx="34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«Нищий»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948" y="1638775"/>
            <a:ext cx="2718004" cy="3144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3400" y="360000"/>
            <a:ext cx="6293100" cy="10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как знак жизни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477350" y="3830087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Камень, который получает герой, означает отказ, холод и насмешку. Этот жест особенно жесток именно потому, что противопоставлен хлебу — символу поддержки и доброты.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477350" y="3404463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камень так страшен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77350" y="2188039"/>
            <a:ext cx="45627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Хлеб в русской культуре связан с жизнью, заботой и человеческим участием. Поэтому просьба нищего звучит не как желание роскоши, а как мольба о самом необходимом.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477350" y="1762414"/>
            <a:ext cx="45627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хлеб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тексте показывает переход от бытовой сцены к нравственному выводу.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 раскрывает не только судьбу нищего, но и позицию автора: он сочувствует слабому и отвергает равнодушие.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М. Ю. Лермонтова «Нищий"
</a:t>
            </a:r>
            <a:endParaRPr lang="en-US" sz="109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сцена помогает сразу увидеть нравственную проблему и осудить жестокость.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эпизод раскрывает не только судьбу нищего, но и позицию автора: он сочувствует слабому и отвергает равнодушие.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ожидания и результата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«Нищий»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сцена строится на резком обрыве надежды: просьба о помощи превращается в болезненный нравственный урок.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ожидание, тем сильнее ощущается падение к унижению; именно этот разрыв создаёт трагический эффект.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духовной нищеты в стихотворении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6553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Духовная нищета проявляется не в отсутствии денег, а в неспособности увидеть чужую боль. Человек, который смеётся над просьбой о помощи, показывает внутреннюю пустоту.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1020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противопоставляет нужду нищего и черствость окружающих. Так тема бедности превращается в разговор о совести, милосердии и человеческом достоинстве.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365050" y="2001000"/>
            <a:ext cx="2126700" cy="237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убеждает: бедным можно быть не только внешне, но и нравственно. Жестокость делает человека духовно беднее, чем любая материальная нужда.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3975" y="2219566"/>
            <a:ext cx="4843800" cy="1645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буквального и символического смысла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56600" y="4423500"/>
            <a:ext cx="34308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«Нищий»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655350" y="159527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простые слова в стихотворении приобретают обобщённый нравственный смысл.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5350" y="3164625"/>
            <a:ext cx="28842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на два уровня: описывает событие и одновременно раскрывает нравственную проблему произведения.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73162" y="1011845"/>
            <a:ext cx="3432300" cy="15552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40137" y="1011845"/>
            <a:ext cx="3432300" cy="155526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6600" y="360000"/>
            <a:ext cx="8426700" cy="49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темой милосердия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1235613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нищий обращается к людям с надеждой на поддержку, но вместо сочувствия получает жестокий ответ. Этот момент подчёркивает, насколько важны внимание и доброта в обычной человеческой встрече. Без милосердия даже короткая сцена становится трагической.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1235678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помощь не приходит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2588" y="3241450"/>
            <a:ext cx="31191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не читает нравоучений прямо, но показывает их через образ унижения. На фоне равнодушия особенно ясно видна ценность уважения к слабому человеку. Именно отсутствие милосердия делает сцену такой запоминающейся и больной.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02653" y="2783675"/>
            <a:ext cx="3119100" cy="40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сострадание важно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74475" y="1310707"/>
            <a:ext cx="4130100" cy="34631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Эмоциональные состояния, которые создаёт стихотворение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642400" y="4481675"/>
            <a:ext cx="4144800" cy="301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«Нищий»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878350" y="1564825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меняются почти мгновенно, поэтому короткий текст воспринимается особенно остро и долго запоминается.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8350" y="2945950"/>
            <a:ext cx="3672900" cy="132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перелом происходит между надеждой и унижением: именно он задаёт трагический тон всему стихотворению.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стихотворения и его выразительность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553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пишет кратко и точно: каждое слово в стихотворении связано с общей мыслью и не выглядит лишним. Благодаря этому текст легко читается и сразу запоминается.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6553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в стихотворении просты, но очень ёмки. Хлеб, камень, просьба и насмешка говорят больше, чем подробное описание, поэтому произведение кажется глубоким и завершённым.
</a:t>
            </a:r>
            <a:endParaRPr lang="en-US" sz="1400" dirty="0"/>
          </a:p>
        </p:txBody>
      </p:sp>
      <p:sp>
        <p:nvSpPr>
          <p:cNvPr id="13" name="Text 4"/>
          <p:cNvSpPr txBox="1"/>
          <p:nvPr/>
        </p:nvSpPr>
        <p:spPr>
          <a:xfrm>
            <a:off x="4937550" y="156280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Сильные противопоставления делают смысл особенно заметным: просьба о помощи резко сталкивается с жестоким ответом. Такой приём усиливает напряжение и помогает почувствовать несправедливость сцены.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937550" y="3382250"/>
            <a:ext cx="3548400" cy="10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 создают быстрый ритм, а финальный образ оставляет сильное впечатление. Простая форма помогает передать сложную мысль о боли, равнодушии и человеческом достоинстве.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4475" y="1592328"/>
            <a:ext cx="8397600" cy="3180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45500" y="360000"/>
            <a:ext cx="8426700" cy="41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19" b="1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стихотворения на уроке литературы
</a:t>
            </a:r>
            <a:endParaRPr lang="en-US" sz="2619" dirty="0"/>
          </a:p>
        </p:txBody>
      </p:sp>
      <p:sp>
        <p:nvSpPr>
          <p:cNvPr id="6" name="Text 2"/>
          <p:cNvSpPr txBox="1"/>
          <p:nvPr/>
        </p:nvSpPr>
        <p:spPr>
          <a:xfrm>
            <a:off x="345500" y="847800"/>
            <a:ext cx="8426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помогает связать содержание стихотворения с его художественными средствами и нравственным смыслом.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6600" y="360000"/>
            <a:ext cx="8426700" cy="88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остаётся актуальным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1475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напоминает, что равнодушие к слабому человеку не исчезло и сегодня. Поэтому его смысл понятен современному читателю, даже если события относятся к далёкому времени.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367925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учит замечать не только бедность, но и скрытую боль, которую человек может не показать словами. Такое наблюдение помогает лучше понимать окружающих и не проходить мимо чужой беды.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21100" y="2592369"/>
            <a:ext cx="2562600" cy="20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Лермонтов показывает простую, но важную истину: милосердие делает людей ближе друг к другу. Именно поэтому стихотворение продолжает трогать и заставляет задуматься о собственном поведении.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4000" y="4773807"/>
            <a:ext cx="2289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799850" y="1775425"/>
            <a:ext cx="2884200" cy="22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показывает: одно холодное действие может ранить сильнее, чем сама бедность, и сразу раскрывает духовную черствость людей.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33350" y="3991532"/>
            <a:ext cx="3173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М. Ю. Лермонтова «Нищий»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33350" y="3190007"/>
            <a:ext cx="3173400" cy="7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камень заменяет хлеб и превращает просьбу о помощи в жестокую насмешку.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-4176150" y="5969800"/>
            <a:ext cx="3585300" cy="308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0A0F0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показывает: одно холодное действие может ранить сильнее, чем сама бедность, и сразу раскрывает духовную черствость людей.
</a:t>
            </a:r>
            <a:endParaRPr lang="en-US" sz="2200" dirty="0"/>
          </a:p>
        </p:txBody>
      </p:sp>
      <p:sp>
        <p:nvSpPr>
          <p:cNvPr id="11" name="Text 5"/>
          <p:cNvSpPr txBox="1"/>
          <p:nvPr/>
        </p:nvSpPr>
        <p:spPr>
          <a:xfrm>
            <a:off x="633350" y="1490851"/>
            <a:ext cx="31419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500" dirty="0">
                <a:solidFill>
                  <a:srgbClr val="004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9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46409" y="472489"/>
            <a:ext cx="3415381" cy="4198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720000"/>
            <a:ext cx="4686000" cy="2463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чему учит стихотворение Лермонтова «Нищий»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500750"/>
            <a:ext cx="4686000" cy="128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учит замечать чужую боль и не отвечать жестокостью на просьбу о помощи. Лермонтов показывает, что милосердие, уважение и человечность делают человека нравственно выше.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2026-05-23T01:16:25Z</dcterms:created>
  <dcterms:modified xsi:type="dcterms:W3CDTF">2026-05-23T01:16:25Z</dcterms:modified>
</cp:coreProperties>
</file>