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00" y="75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81850" y="977900"/>
            <a:ext cx="6658200" cy="21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лидерство Японии в Азии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Япония стала экономическим лидером Азии?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981849" y="200900"/>
            <a:ext cx="35601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71750" y="1314"/>
            <a:ext cx="6572100" cy="51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376" y="953250"/>
            <a:ext cx="3389700" cy="32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Лидерство в экономике: больше, чем размер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Лидерство страны измеряется не только ВВП: важно, кто задает правила торговли, технологий и инвестиций. Япония влияет на экономику Азии через промышленность, финансы и стандарты качества.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05450" y="12"/>
            <a:ext cx="6138600" cy="51434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700" y="161425"/>
            <a:ext cx="80016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Послевоенное восстановление и рывок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1750" y="1119825"/>
            <a:ext cx="3817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восстановление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японская экономика восстанавливалась стремительно: государство поддерживало ключевые отрасли, а предприятия быстро возвращали выпуск продукции и экспортные возможности.
</a:t>
            </a:r>
            <a:endParaRPr lang="en-US" sz="1292" dirty="0"/>
          </a:p>
        </p:txBody>
      </p:sp>
      <p:sp>
        <p:nvSpPr>
          <p:cNvPr id="10" name="Text 3"/>
          <p:cNvSpPr txBox="1"/>
          <p:nvPr/>
        </p:nvSpPr>
        <p:spPr>
          <a:xfrm>
            <a:off x="771750" y="2307744"/>
            <a:ext cx="3817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ускорения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опирался на образование, дисциплину труда и тесное сотрудничество власти с бизнесом. Такой подход помог сосредоточить ресурсы на промышленности, технологиях и внешней торговле.
</a:t>
            </a:r>
            <a:endParaRPr lang="en-US" sz="1360" dirty="0"/>
          </a:p>
        </p:txBody>
      </p:sp>
      <p:sp>
        <p:nvSpPr>
          <p:cNvPr id="11" name="Text 4"/>
          <p:cNvSpPr txBox="1"/>
          <p:nvPr/>
        </p:nvSpPr>
        <p:spPr>
          <a:xfrm>
            <a:off x="771750" y="3495672"/>
            <a:ext cx="3817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в мировые лидеры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1980-м годам Япония вошла в число крупнейших экономик мира. Ее успех стал примером того, как индустриальная политика может изменить позицию страны в регионе.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1908" y="1035875"/>
            <a:ext cx="4076833" cy="3443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74778" y="171450"/>
            <a:ext cx="69462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Таймлайн японского роста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839725" y="4629675"/>
            <a:ext cx="40812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 исторической периодизации экономического развития Японии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974775" y="1675925"/>
            <a:ext cx="2480100" cy="21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показаны ключевые этапы развития: от индустриального рывка к технологической перестройке экономики и адаптации к новым мировым условиям.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показывает: пик ускорения пришелся на 1970–1980-е, затем рост замедлился, но технологическая адаптация сохранила конкурентоспособность.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2475" y="2318"/>
            <a:ext cx="6401700" cy="51388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30200" y="171450"/>
            <a:ext cx="5971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современная экономика
</a:t>
            </a:r>
            <a:endParaRPr lang="en-US" sz="2991" dirty="0"/>
          </a:p>
        </p:txBody>
      </p:sp>
      <p:sp>
        <p:nvSpPr>
          <p:cNvPr id="9" name="Text 2"/>
          <p:cNvSpPr txBox="1"/>
          <p:nvPr/>
        </p:nvSpPr>
        <p:spPr>
          <a:xfrm>
            <a:off x="430200" y="1121530"/>
            <a:ext cx="5971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ВВП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Основную часть добавленной стоимости создают услуги и промышленность: финансы, торговля, транспорт, машиностроение и высокотехнологичное производство. Сельское хозяйство играет меньшую, но социально важную роль.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30200" y="2295105"/>
            <a:ext cx="5971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Корпоративная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корпорации обеспечивают устойчивость цепочек поставок и высокую управляемость производства. Долгосрочные трудовые отношения и строгие стандарты помогают сохранять качество и предсказуемость результата.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30200" y="3468680"/>
            <a:ext cx="5971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управления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Японии опирается на сочетание масштабных компаний, точной организации процессов и внимания к деталям. Именно это делает производство надежным и конкурентоспособным на внешних рынках.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5800" y="220865"/>
            <a:ext cx="3230700" cy="12493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5800" y="1583226"/>
            <a:ext cx="3230700" cy="12493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5800" y="2945571"/>
            <a:ext cx="3230700" cy="124937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600792" y="4556582"/>
            <a:ext cx="7221000" cy="43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Технологическое превосходство
</a:t>
            </a:r>
            <a:endParaRPr lang="en-US" sz="2871" dirty="0"/>
          </a:p>
        </p:txBody>
      </p:sp>
      <p:sp>
        <p:nvSpPr>
          <p:cNvPr id="7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307100" y="406441"/>
            <a:ext cx="4514700" cy="8782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Электроника как визитная карточка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Японская электроника стала символом точности и инженерной культуры. Компании десятилетиями создавали устройства, в которых надежность, компактность и продуманный дизайн считались такими же важными, как функциональность. Это укрепило репутацию страны в мировых технологиях.
</a:t>
            </a:r>
            <a:endParaRPr lang="en-US" sz="1010" dirty="0"/>
          </a:p>
        </p:txBody>
      </p:sp>
      <p:sp>
        <p:nvSpPr>
          <p:cNvPr id="9" name="Text 3"/>
          <p:cNvSpPr txBox="1"/>
          <p:nvPr/>
        </p:nvSpPr>
        <p:spPr>
          <a:xfrm>
            <a:off x="4307100" y="1768802"/>
            <a:ext cx="4514700" cy="8782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Инженерный 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 и робототехника превратили Японию в страну, чьи инженерные решения используются далеко за ее пределами. Высокий уровень исследований, патентной активности и производственной дисциплины поддерживает этот статус на протяжении многих лет.
</a:t>
            </a:r>
            <a:endParaRPr lang="en-US" sz="1143" dirty="0"/>
          </a:p>
        </p:txBody>
      </p:sp>
      <p:sp>
        <p:nvSpPr>
          <p:cNvPr id="10" name="Text 4"/>
          <p:cNvSpPr txBox="1"/>
          <p:nvPr/>
        </p:nvSpPr>
        <p:spPr>
          <a:xfrm>
            <a:off x="4307100" y="3131147"/>
            <a:ext cx="4514700" cy="8782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отрасли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приборостроение и современные материалы показывают, что технологическое лидерство Японии не ограничивается потребительскими товарами. Оно охватывает сложные отрасли, где особенно важны качество расчета, стандарты безопасности и научная база.
</a:t>
            </a:r>
            <a:endParaRPr lang="en-US" sz="109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18075" y="0"/>
            <a:ext cx="42243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24025" y="222978"/>
            <a:ext cx="7173000" cy="5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Индустриальная мощь и качество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847075" y="1047050"/>
            <a:ext cx="5461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каркас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Автомобилестроение, станки, химия и материалы образуют основу промышленной силы страны. Эти отрасли не только приносят экспортную выручку, но и поддерживают множество поставщиков, научных центров и высококвалифицированных рабочих мест.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47075" y="2433850"/>
            <a:ext cx="5461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Бережливое производство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Японская модель производства известна вниманием к устранению потерь, точному контролю и постоянному улучшению процессов. Такой подход повышает эффективность и снижает риск брака на каждом этапе.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47075" y="3820650"/>
            <a:ext cx="5461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регион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сочетание качества, дисциплины и технологической культуры сделало японские предприятия образцом для подражания. Их методы перенимают компании по всей Азии, стремящиеся повысить надежность и конкурентоспособность.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505" y="173575"/>
            <a:ext cx="7769141" cy="3218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99700" y="4595175"/>
            <a:ext cx="71787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ключевых потоков японской торговли и логистической зависимости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004100" y="3507525"/>
            <a:ext cx="77742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зависимость от импорта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05450" y="12"/>
            <a:ext cx="6138600" cy="51434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700" y="161425"/>
            <a:ext cx="80016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и финансовая опора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71750" y="1007023"/>
            <a:ext cx="37527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бизнеса и банков
</a:t>
            </a:r>
            <a:pPr algn="l" indent="0" marL="0">
              <a:lnSpc>
                <a:spcPct val="100000"/>
              </a:lnSpc>
              <a:buNone/>
            </a:pPr>
            <a:r>
              <a:rPr lang="en-US" sz="8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 и корпоративный сектор помогают предприятиям финансировать производство, экспорт и модернизацию. Такая связка делает экономику более устойчивой к внешним колебаниям и поддерживает долгосрочные проекты.
</a:t>
            </a:r>
            <a:endParaRPr lang="en-US" sz="954" dirty="0"/>
          </a:p>
        </p:txBody>
      </p:sp>
      <p:sp>
        <p:nvSpPr>
          <p:cNvPr id="11" name="Text 3"/>
          <p:cNvSpPr txBox="1"/>
          <p:nvPr/>
        </p:nvSpPr>
        <p:spPr>
          <a:xfrm>
            <a:off x="771750" y="1927648"/>
            <a:ext cx="37527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иены
</a:t>
            </a:r>
            <a:pPr algn="l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Японская иена остается одной из важных валют региона, а это облегчает расчеты, накопление резервов и международные сделки. Финансовая система усиливает роль страны в азиатской торговле.
</a:t>
            </a:r>
            <a:endParaRPr lang="en-US" sz="1072" dirty="0"/>
          </a:p>
        </p:txBody>
      </p:sp>
      <p:sp>
        <p:nvSpPr>
          <p:cNvPr id="12" name="Text 4"/>
          <p:cNvSpPr txBox="1"/>
          <p:nvPr/>
        </p:nvSpPr>
        <p:spPr>
          <a:xfrm>
            <a:off x="771750" y="2848273"/>
            <a:ext cx="37527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внешней торговли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торговые дома и банки сопровождают поставки, кредиты и страхование сделок. Благодаря этому японские компании могут уверенно работать на внешних рынках и расширять инвестиции за рубежом.
</a:t>
            </a:r>
            <a:endParaRPr lang="en-US" sz="965" dirty="0"/>
          </a:p>
        </p:txBody>
      </p:sp>
      <p:sp>
        <p:nvSpPr>
          <p:cNvPr id="13" name="Text 5"/>
          <p:cNvSpPr txBox="1"/>
          <p:nvPr/>
        </p:nvSpPr>
        <p:spPr>
          <a:xfrm>
            <a:off x="771750" y="3768898"/>
            <a:ext cx="37527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Инвестиционная база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в промышленность и инфраструктуру укрепляют позиции Японии не только внутри страны, но и за ее пределами. Финансовая опора делает ее влияние в Азии более долговременным.
</a:t>
            </a:r>
            <a:endParaRPr lang="en-US" sz="10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7" y="0"/>
            <a:ext cx="426950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3675" y="171450"/>
            <a:ext cx="52194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влияние через стандарты и бренды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81217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974900" y="1266573"/>
            <a:ext cx="4808273" cy="935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Стандарты для рынка
</a:t>
            </a:r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Японские компании формируют ожидания рынка: от надежности техники до точности сервисного обслуживания. Эти нормы становятся ориентиром для производителей и поставщиков по всей Азии.
</a:t>
            </a:r>
            <a:endParaRPr lang="en-US" sz="1326" dirty="0"/>
          </a:p>
        </p:txBody>
      </p:sp>
      <p:sp>
        <p:nvSpPr>
          <p:cNvPr id="10" name="Text 3"/>
          <p:cNvSpPr txBox="1"/>
          <p:nvPr/>
        </p:nvSpPr>
        <p:spPr>
          <a:xfrm>
            <a:off x="3974900" y="2361523"/>
            <a:ext cx="4808273" cy="935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брендов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Бренды Toyota, Sony, Panasonic и Mitsubishi влияют не только на продажи, но и на то, как потребители оценивают качество, безопасность и долговечность продукции.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74900" y="3456473"/>
            <a:ext cx="4808273" cy="935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практики
</a:t>
            </a:r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японские компании выходят на новые рынки, они приносят с собой технические регламенты, управленческие практики и требования к поставщикам, которые меняют деловую среду вокруг.
</a:t>
            </a:r>
            <a:endParaRPr lang="en-US" sz="136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1908" y="1035875"/>
            <a:ext cx="4076833" cy="3443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74778" y="171450"/>
            <a:ext cx="69462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показатели лидерства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839725" y="4629675"/>
            <a:ext cx="40812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8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 по данным Всемирного банка, OECD и WIPO; сравнительная оценка по ключевым экономическим индикаторам, 2023–2024.
</a:t>
            </a:r>
            <a:endParaRPr lang="en-US" sz="988" dirty="0"/>
          </a:p>
        </p:txBody>
      </p:sp>
      <p:sp>
        <p:nvSpPr>
          <p:cNvPr id="7" name="Text 3"/>
          <p:cNvSpPr txBox="1"/>
          <p:nvPr/>
        </p:nvSpPr>
        <p:spPr>
          <a:xfrm>
            <a:off x="1974775" y="1675925"/>
            <a:ext cx="2480100" cy="21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удерживает высокие позиции не одним показателем, а сочетанием промышленной силы, технологий и патентной активности.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сильна сразу в нескольких измерениях: экономика крупная, промышленность сложная, а инновационный контур поддерживает долгосрочное влияние.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6075" y="3081462"/>
            <a:ext cx="4522200" cy="14193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2000" y="128125"/>
            <a:ext cx="8017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и соседи: разные роли в Азии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057325" y="2750075"/>
            <a:ext cx="28017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Япония выделяется не размером, а глубиной промышленной специализации и влиянием на стандарты.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занимает нишу технологически сложной экономики, тогда как соседи чаще опираются на масштаб, сборку или отдельные экспортные отрасли.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структуре специализации стран Азии на основе данных Всемирного банка, OECD и национальной статистики.
</a:t>
            </a:r>
            <a:endParaRPr lang="en-US" sz="109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0200" y="171450"/>
            <a:ext cx="82836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лидерство дает обществу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30200" y="1026478"/>
            <a:ext cx="82836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Экспортные отрасли создают рабочие места в автомобилестроении, машиностроении, электронике и логистике. Это поддерживает занятость не только на заводах, но и в сети поставщиков, перевозчиков и сервисных компаний.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0200" y="2266953"/>
            <a:ext cx="82836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компании и стабильное качество продукции обеспечивают доходы государства и бизнеса. Благодаря этому жители получают доступ к надежным товарам, современной инфраструктуре и сравнительно высокому уровню повседневного комфорта.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30200" y="3507428"/>
            <a:ext cx="82836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этом эффект лидерства не означает быстрого роста доходов. В последние десятилетия экономика развивалась умеренно, поэтому задача Японии — сохранять устойчивость, не теряя конкурентоспособности и обновления производств.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18075" y="0"/>
            <a:ext cx="42243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24025" y="222978"/>
            <a:ext cx="7173000" cy="5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ограничения роста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847075" y="1047050"/>
            <a:ext cx="5461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Демографический сдвиг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 уменьшает число работников и одновременно повышает нагрузку на пенсионную систему, здравоохранение и уход за пожилыми людьми. Это ограничивает темпы роста и усиливает дефицит кадров.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47075" y="2433850"/>
            <a:ext cx="5461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Финансовая и энергетическая нагрузка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государственный долг сокращает пространство для маневра в бюджете, а зависимость от импорта топлива делает экономику чувствительной к ценам на энергоносители и внешним шокам.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47075" y="3820650"/>
            <a:ext cx="5461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риски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Землетрясения, цунами и тайфуны регулярно проверяют устойчивость инфраструктуры и цепочек поставок. Поэтому бизнесу и государству приходится закладывать в планы высокие издержки на безопасность и восстановление.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4040" y="1179310"/>
            <a:ext cx="312100" cy="2496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62005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24858" y="1179310"/>
            <a:ext cx="312100" cy="2496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02811" y="1155650"/>
            <a:ext cx="297000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2" name="Text 1"/>
          <p:cNvSpPr txBox="1"/>
          <p:nvPr/>
        </p:nvSpPr>
        <p:spPr>
          <a:xfrm>
            <a:off x="226750" y="171450"/>
            <a:ext cx="85971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государства и бизнеса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84046" y="1557225"/>
            <a:ext cx="2028501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стимулирует автоматизацию на предприятиях, чтобы компенсировать нехватку рабочей силы и повысить производительность. Роботы и цифровые системы помогают сохранять качество при меньших издержках.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2454461" y="1557225"/>
            <a:ext cx="2028501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в 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промышленной политике усиливается ставка на полупроводники, аккумуляторы и современную электронику. Эти направления важны для технологической самостоятельности и будущего экспорта.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624864" y="1557225"/>
            <a:ext cx="2028501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поставки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Компании перестраивают логистику и диверсифицируют поставщиков, чтобы снизить уязвимость к перебоям. Такой подход делает экспортные цепочки более устойчивыми к кризисам и закрытию маршрутов.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795267" y="1557225"/>
            <a:ext cx="2028501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Энергопереход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переход включает водород, более чистую генерацию и повышение энергоэффективности. Это помогает уменьшить зависимость от импорта топлива и поддержать долгосрочную конкурентоспособность.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765" y="2571982"/>
            <a:ext cx="4146695" cy="25714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0" y="2571982"/>
            <a:ext cx="4146695" cy="25714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226750" y="171450"/>
            <a:ext cx="85971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две отрасли показывают модель лидерства
</a:t>
            </a:r>
            <a:endParaRPr lang="en-US" sz="2810" dirty="0"/>
          </a:p>
        </p:txBody>
      </p:sp>
      <p:sp>
        <p:nvSpPr>
          <p:cNvPr id="8" name="Text 2"/>
          <p:cNvSpPr txBox="1"/>
          <p:nvPr/>
        </p:nvSpPr>
        <p:spPr>
          <a:xfrm>
            <a:off x="226760" y="999350"/>
            <a:ext cx="4146777" cy="1436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 как символ масштаба
</a:t>
            </a:r>
            <a:pPr algn="ctr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Автомобильная отрасль показывает силу Японии в массовом производстве, инженерной точности и глобальном экспорте. Ее успех строится на надежности, дисциплине цепочек поставок и постоянном улучшении процессов. Для региона это пример того, как промышленный масштаб может сочетаться с высоким качеством.
</a:t>
            </a:r>
            <a:endParaRPr lang="en-US" sz="1285" dirty="0"/>
          </a:p>
        </p:txBody>
      </p:sp>
      <p:sp>
        <p:nvSpPr>
          <p:cNvPr id="9" name="Text 3"/>
          <p:cNvSpPr txBox="1"/>
          <p:nvPr/>
        </p:nvSpPr>
        <p:spPr>
          <a:xfrm>
            <a:off x="4677440" y="999350"/>
            <a:ext cx="4146777" cy="1436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Электроника как источник влияния
</a:t>
            </a:r>
            <a:pPr algn="ctr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Электроника и полупроводники отражают другое измерение лидерства: влияние через знания, исследования и сложные компоненты. Здесь особенно важны университеты, лаборатории и международная кооперация, потому что технологическое превосходство быстро устаревает без постоянных инвестиций.
</a:t>
            </a:r>
            <a:endParaRPr lang="en-US" sz="131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505" y="173575"/>
            <a:ext cx="7769141" cy="3218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99700" y="4595175"/>
            <a:ext cx="71787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трем опорам лидерства: производство, инновации и внешнеэкономические связи.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004100" y="3507525"/>
            <a:ext cx="77742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фактора лидерства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7" y="0"/>
            <a:ext cx="426950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3675" y="171450"/>
            <a:ext cx="52194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будет дальше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81217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974899" y="1211623"/>
            <a:ext cx="4808273" cy="780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ИИ и производительность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может повысить производительность в промышленности, логистике и сервисе. Для Японии это шанс компенсировать нехватку рабочей силы и ускорить обновление управленческих решений.
</a:t>
            </a:r>
            <a:endParaRPr lang="en-US" sz="1168" dirty="0"/>
          </a:p>
        </p:txBody>
      </p:sp>
      <p:sp>
        <p:nvSpPr>
          <p:cNvPr id="11" name="Text 3"/>
          <p:cNvSpPr txBox="1"/>
          <p:nvPr/>
        </p:nvSpPr>
        <p:spPr>
          <a:xfrm>
            <a:off x="3974899" y="2065773"/>
            <a:ext cx="4808273" cy="780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и роботизация помогут сохранить выпуск сложной продукции там, где ручной труд становится дефицитным. Особенно важны такие решения для заводов, складов и транспорта.
</a:t>
            </a:r>
            <a:endParaRPr lang="en-US" sz="1236" dirty="0"/>
          </a:p>
        </p:txBody>
      </p:sp>
      <p:sp>
        <p:nvSpPr>
          <p:cNvPr id="12" name="Text 4"/>
          <p:cNvSpPr txBox="1"/>
          <p:nvPr/>
        </p:nvSpPr>
        <p:spPr>
          <a:xfrm>
            <a:off x="3974899" y="2919923"/>
            <a:ext cx="4808273" cy="780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перестройка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«Зеленая» энергетика снижает уязвимость к импортному топливу и делает экономику менее зависимой от внешних цен. Это также поддерживает международный имидж технологически ответственной державы.
</a:t>
            </a:r>
            <a:endParaRPr lang="en-US" sz="1236" dirty="0"/>
          </a:p>
        </p:txBody>
      </p:sp>
      <p:sp>
        <p:nvSpPr>
          <p:cNvPr id="13" name="Text 5"/>
          <p:cNvSpPr txBox="1"/>
          <p:nvPr/>
        </p:nvSpPr>
        <p:spPr>
          <a:xfrm>
            <a:off x="3974899" y="3774073"/>
            <a:ext cx="4808273" cy="780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Надежные цепочки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цепочки поставок становятся стратегическим преимуществом после мировых кризисов. Компании, способные быстро менять маршруты и поставщиков, лучше защищены от перебоев и потерь.
</a:t>
            </a:r>
            <a:endParaRPr lang="en-US" sz="123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700" y="161425"/>
            <a:ext cx="80016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искать проверенные данные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71750" y="1057066"/>
            <a:ext cx="34011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сопоставления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смотреть международные сравнения: они позволяют понять место Японии среди других стран Азии и увидеть, насколько устойчиво ее положение в динамике.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71750" y="2305516"/>
            <a:ext cx="34011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Макроэкономика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полезно проверить макроэкономические ряды: ВВП, промышленный выпуск, экспорт, импорт и занятость. Эти показатели показывают, за счет чего формируется экономическая сила.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71750" y="3553966"/>
            <a:ext cx="34011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оценки конкурентоспособности важны данные по инновациям, исследованиям и патентам. Они помогают понять, где Япония сохраняет преимущество, а где нужна новая политика.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49200" y="2305516"/>
            <a:ext cx="34011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источников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школьной работы лучше опираться на ООН, Всемирный банк, OECD, JETRO и статистику Японии. Эти источники позволяют проверять цифры и избегать случайных ошибок.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849200" y="1057066"/>
            <a:ext cx="34011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риски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стоит изучить торговую статистику и отраслевые обзоры. Они показывают зависимость от импорта энергии, структуру экспорта и уязвимость ключевых цепочек поставок.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07874" y="1015875"/>
            <a:ext cx="5404800" cy="22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сильная сегодня, конкурентоспособная завтра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сохраняет лидерство в Азии благодаря промышленной глубине, технологической культуре и высоким стандартам. Но будущее этого лидерства зависит от того, сможет ли страна обновиться быстрее своих ограничений.
</a:t>
            </a:r>
            <a:endParaRPr lang="en-US" sz="319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2026-07-27T03:52:42Z</dcterms:created>
  <dcterms:modified xsi:type="dcterms:W3CDTF">2026-07-27T03:52:42Z</dcterms:modified>
</cp:coreProperties>
</file>