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Франция: страна истории, культуры и влияния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История, культура, влияние — в одном уроке о Франции.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Франция важна сегодня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соединяет мощное историческое наследие, заметную роль в Европе и влияние далеко за её пределами.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Франции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перекрёсток
</a:t>
            </a:r>
            <a:pPr algn="l" indent="0" marL="0">
              <a:lnSpc>
                <a:spcPct val="115000"/>
              </a:lnSpc>
              <a:buNone/>
            </a:pPr>
            <a:r>
              <a:rPr lang="en-US" sz="5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расположена в западной части Европы и имеет выход сразу к Атлантическому океану и Средиземному морю. Такое положение веками делало её удобным мостом между севером и югом континента.
</a:t>
            </a:r>
            <a:endParaRPr lang="en-US" sz="894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и границы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Материковая часть страны занимает примерно 551 тысячу квадратных километров. К ней примыкают Бельгия, Люксембург, Германия, Швейцария, Италия, Испания и Андорра, что подчёркивает плотную связанность Франции с соседями.
</a:t>
            </a:r>
            <a:endParaRPr lang="en-US" sz="873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пространства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морских побережий до Альп и Пиренеев ландшафт Франции очень разнообразен. Именно поэтому здесь одновременно развиты крупные города, транспортные коридоры, винодельческие районы и туристические маршруты.
</a:t>
            </a:r>
            <a:endParaRPr lang="en-US" sz="888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906775"/>
            <a:ext cx="2772600" cy="6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 климат Франции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971730" y="2375213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юг
</a:t>
            </a:r>
            <a:pPr algn="l" indent="0" marL="0">
              <a:lnSpc>
                <a:spcPct val="115000"/>
              </a:lnSpc>
              <a:buNone/>
            </a:pPr>
            <a:r>
              <a:rPr lang="en-US" sz="42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страны находится под влиянием Средиземного моря. Здесь теплее и суше, а лето длиннее, поэтому особенно развиты садоводство, виноградарство и туристическая инфраструктура.
</a:t>
            </a:r>
            <a:endParaRPr lang="en-US" sz="705" dirty="0"/>
          </a:p>
        </p:txBody>
      </p:sp>
      <p:sp>
        <p:nvSpPr>
          <p:cNvPr id="11" name="Text 3"/>
          <p:cNvSpPr txBox="1"/>
          <p:nvPr/>
        </p:nvSpPr>
        <p:spPr>
          <a:xfrm>
            <a:off x="971750" y="3033528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рубежи
</a:t>
            </a:r>
            <a:pPr algn="l" indent="0" marL="0">
              <a:lnSpc>
                <a:spcPct val="115000"/>
              </a:lnSpc>
              <a:buNone/>
            </a:pPr>
            <a:r>
              <a:rPr lang="en-US" sz="42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Альпы и Пиренеи формируют мощный горный пояс. Эти территории важны для зимнего спорта, гидроэнергетики и охраны природных ресурсов, а также служат естественными границами.
</a:t>
            </a:r>
            <a:endParaRPr lang="en-US" sz="705" dirty="0"/>
          </a:p>
        </p:txBody>
      </p:sp>
      <p:sp>
        <p:nvSpPr>
          <p:cNvPr id="12" name="Text 4"/>
          <p:cNvSpPr txBox="1"/>
          <p:nvPr/>
        </p:nvSpPr>
        <p:spPr>
          <a:xfrm>
            <a:off x="971730" y="1716900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Океаническое влияние
</a:t>
            </a:r>
            <a:pPr algn="l" indent="0" marL="0">
              <a:lnSpc>
                <a:spcPct val="115000"/>
              </a:lnSpc>
              <a:buNone/>
            </a:pPr>
            <a:r>
              <a:rPr lang="en-US" sz="42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западе и севере климат смягчают океанические воздушные массы. Зимы здесь обычно мягче, а осадки распределяются более равномерно, что создаёт комфортные условия для жизни и земледелия.
</a:t>
            </a:r>
            <a:endParaRPr lang="en-US" sz="705" dirty="0"/>
          </a:p>
        </p:txBody>
      </p:sp>
      <p:sp>
        <p:nvSpPr>
          <p:cNvPr id="13" name="Text 5"/>
          <p:cNvSpPr txBox="1"/>
          <p:nvPr/>
        </p:nvSpPr>
        <p:spPr>
          <a:xfrm>
            <a:off x="971750" y="3691836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и 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42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и плодородные низменности занимают значительную часть территории страны. Именно они стали основой для сельского хозяйства, сети дорог и роста крупных городских агломераций.
</a:t>
            </a:r>
            <a:endParaRPr lang="en-US" sz="70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населения делает Францию одной из крупнейших стран Европейского союза и поддерживает её экономический и культурный вес.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INSEE, оценка численности населения Франции на 1 января 2024 года
</a:t>
            </a:r>
            <a:endParaRPr lang="en-US" sz="6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68 млн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живут во Франции, формируя крупный и разнообразный рынок страны.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Франции в датах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истории Франции, выделенные по общеизвестной хронологии.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повороты Франции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775200" y="1942753"/>
            <a:ext cx="52017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Рима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Римское завоевание включило Галлию в античный мир. От этого периода Франция унаследовала сеть дорог, городские центры и важную часть языковой основы, связанной с будущим французским языком.
</a:t>
            </a:r>
            <a:endParaRPr lang="en-US" sz="1030" dirty="0"/>
          </a:p>
        </p:txBody>
      </p:sp>
      <p:sp>
        <p:nvSpPr>
          <p:cNvPr id="9" name="Text 3"/>
          <p:cNvSpPr txBox="1"/>
          <p:nvPr/>
        </p:nvSpPr>
        <p:spPr>
          <a:xfrm>
            <a:off x="775200" y="2804548"/>
            <a:ext cx="52017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Становление монархии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Средние века усилилась королевская власть, а Париж постепенно стал политическим и культурным ядром страны. Централизация помогла сформировать единое государство с более устойчивыми институтами.
</a:t>
            </a:r>
            <a:endParaRPr lang="en-US" sz="1030" dirty="0"/>
          </a:p>
        </p:txBody>
      </p:sp>
      <p:sp>
        <p:nvSpPr>
          <p:cNvPr id="10" name="Text 4"/>
          <p:cNvSpPr txBox="1"/>
          <p:nvPr/>
        </p:nvSpPr>
        <p:spPr>
          <a:xfrm>
            <a:off x="775200" y="3666346"/>
            <a:ext cx="52017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Революционный перелом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французская революция изменила не только страну, но и Европу. Идеи свободы, равенства и гражданства сделали Францию символом новых политических принципов и общественных перемен.
</a:t>
            </a:r>
            <a:endParaRPr lang="en-US" sz="103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государство Франции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распределение полномочий в Пятой республике, действующей с 1958 года.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72" y="1960185"/>
            <a:ext cx="273600" cy="2188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3962" y="1965618"/>
            <a:ext cx="273600" cy="218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668" y="3429876"/>
            <a:ext cx="268200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3405" y="3429876"/>
            <a:ext cx="234675" cy="26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повседневность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школа
</a:t>
            </a:r>
            <a:pPr algn="l" indent="0" marL="0">
              <a:lnSpc>
                <a:spcPct val="115000"/>
              </a:lnSpc>
              <a:buNone/>
            </a:pPr>
            <a:r>
              <a:rPr lang="en-US" sz="4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обучение во Франции строится вокруг единой государственной системы. Обязательное образование длится до 16 лет, поэтому у большинства подростков схожий учебный маршрут и общие базовые требования.
</a:t>
            </a:r>
            <a:endParaRPr lang="en-US" sz="84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4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повседневном общении ценятся вежливость, спокойный тон и уважение к личным границам. Во Франции важно обращаться внимательно, не перебивать собеседника и соблюдать принятые формы приветствия.
</a:t>
            </a:r>
            <a:endParaRPr lang="en-US" sz="84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дня
</a:t>
            </a:r>
            <a:pPr algn="l" indent="0" marL="0">
              <a:lnSpc>
                <a:spcPct val="115000"/>
              </a:lnSpc>
              <a:buNone/>
            </a:pPr>
            <a:r>
              <a:rPr lang="en-US" sz="4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день обычно организован строго, но с заметными перерывами. Это помогает сохранять баланс между занятиями, домашними заданиями и временем для кружков, спорта или отдыха.
</a:t>
            </a:r>
            <a:endParaRPr lang="en-US" sz="84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маршруты
</a:t>
            </a:r>
            <a:pPr algn="l" indent="0" marL="0">
              <a:lnSpc>
                <a:spcPct val="115000"/>
              </a:lnSpc>
              <a:buNone/>
            </a:pPr>
            <a:r>
              <a:rPr lang="en-US" sz="4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городах большую роль играет общественный транспорт: метро, трамваи и поезда связывают школы, кварталы и центры досуга. Для старшеклассников это важная часть самостоятельной жизни.
</a:t>
            </a:r>
            <a:endParaRPr lang="en-US" sz="84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экономика сильна не только брендами, но и сложной промышленной кооперацией.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Франция зарабатывает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услуг и туризм остаются ключевыми опорами, а промышленность и сельское хозяйство поддерживают экспорт и занятость.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материалы по структуре экономики Франции: INSEE, OECD, Banque de France (обобщение)
</a:t>
            </a:r>
            <a:endParaRPr lang="en-US" sz="60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 в образах и впечатлениях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Город-символ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 воспринимается не только как столица, но и как символ французской культуры. Эйфелева башня, Лувр и Нотр-Дам формируют узнаваемый образ города, который легко считывается в кино, на открытках и в учебниках.
</a:t>
            </a:r>
            <a:endParaRPr lang="en-US" sz="772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на берегах Сены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вдоль Сены показывает, как история живёт рядом с повседневностью. Латинский квартал, книжные лавки и старые набережные создают атмосферу города, где традиции, студенческая жизнь и искусство постоянно пересекаются.
</a:t>
            </a:r>
            <a:endParaRPr lang="en-US" sz="772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за пределами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 задаёт тон не только во Франции, но и за её пределами. Здесь проходят показы мод, работают крупные музеи и дипломатические центры, а поток туристов поддерживает мировую известность города.
</a:t>
            </a:r>
            <a:endParaRPr lang="en-US" sz="772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региона, три характера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911876" y="1849325"/>
            <a:ext cx="23211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Бретань
</a:t>
            </a:r>
            <a:pPr algn="l" indent="0" marL="0">
              <a:lnSpc>
                <a:spcPct val="115000"/>
              </a:lnSpc>
              <a:buNone/>
            </a:pPr>
            <a:r>
              <a:rPr lang="en-US" sz="3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Бретань на северо-западе страны хранит кельтские мотивы, каменные побережья и сильные морские традиции. Здесь особенно заметно, как региональная культура отличается от образа центральной Франции.
</a:t>
            </a:r>
            <a:endParaRPr lang="en-US" sz="785" dirty="0"/>
          </a:p>
        </p:txBody>
      </p:sp>
      <p:sp>
        <p:nvSpPr>
          <p:cNvPr id="10" name="Text 3"/>
          <p:cNvSpPr txBox="1"/>
          <p:nvPr/>
        </p:nvSpPr>
        <p:spPr>
          <a:xfrm>
            <a:off x="3467988" y="1849325"/>
            <a:ext cx="23211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Прованс
</a:t>
            </a:r>
            <a:pPr algn="l" indent="0" marL="0">
              <a:lnSpc>
                <a:spcPct val="115000"/>
              </a:lnSpc>
              <a:buNone/>
            </a:pPr>
            <a:r>
              <a:rPr lang="en-US" sz="3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Прованс ассоциируется с тёплым климатом, лавандовыми полями и средиземноморским ритмом жизни. Его пейзажи, кухни и города напоминают, что французский юг имеет собственный характер и традиции.
</a:t>
            </a:r>
            <a:endParaRPr lang="en-US" sz="785" dirty="0"/>
          </a:p>
        </p:txBody>
      </p:sp>
      <p:sp>
        <p:nvSpPr>
          <p:cNvPr id="11" name="Text 4"/>
          <p:cNvSpPr txBox="1"/>
          <p:nvPr/>
        </p:nvSpPr>
        <p:spPr>
          <a:xfrm>
            <a:off x="6024106" y="1849325"/>
            <a:ext cx="23211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Эльзас
</a:t>
            </a:r>
            <a:pPr algn="l" indent="0" marL="0">
              <a:lnSpc>
                <a:spcPct val="115000"/>
              </a:lnSpc>
              <a:buNone/>
            </a:pPr>
            <a:r>
              <a:rPr lang="en-US" sz="3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Эльзас расположен на востоке и соединяет французские и немецкие влияния в архитектуре, кухне и повседневной культуре. Именно такие регионы показывают, насколько многослойна французская идентичность.
</a:t>
            </a:r>
            <a:endParaRPr lang="en-US" sz="78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Писатели, определившие французскую словесность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842375" y="2002700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 Гюго
</a:t>
            </a:r>
            <a:pPr algn="l" indent="0" marL="0">
              <a:lnSpc>
                <a:spcPct val="115000"/>
              </a:lnSpc>
              <a:buNone/>
            </a:pPr>
            <a:r>
              <a:rPr lang="en-US" sz="5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 Гюго стал голосом эпохи, в которой литература обсуждала судьбу человека, справедливость и социальное неравенство. Его романы и поэзия остаются частью национальной памяти Франции.
</a:t>
            </a:r>
            <a:endParaRPr lang="en-US" sz="1163" dirty="0"/>
          </a:p>
        </p:txBody>
      </p:sp>
      <p:sp>
        <p:nvSpPr>
          <p:cNvPr id="11" name="Text 3"/>
          <p:cNvSpPr txBox="1"/>
          <p:nvPr/>
        </p:nvSpPr>
        <p:spPr>
          <a:xfrm>
            <a:off x="2733123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Оноре де Бальзак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Оноре де Бальзак создал масштабную картину французского общества XIX века. В его произведениях особенно заметны амбиции, классовые различия и повседневная борьба за место в мире.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23862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Камю и Дюрас
</a:t>
            </a:r>
            <a:pPr algn="l" indent="0" marL="0">
              <a:lnSpc>
                <a:spcPct val="115000"/>
              </a:lnSpc>
              <a:buNone/>
            </a:pPr>
            <a:r>
              <a:rPr lang="en-US" sz="5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Альбер Камю и Маргерит Дюрас показывают, как французская литература перешла к философским и психологическим вопросам. Их тексты ценят за ясный стиль, глубину и внимание к внутреннему выбору человека.
</a:t>
            </a:r>
            <a:endParaRPr lang="en-US" sz="1154" dirty="0"/>
          </a:p>
        </p:txBody>
      </p:sp>
      <p:sp>
        <p:nvSpPr>
          <p:cNvPr id="13" name="Text 5"/>
          <p:cNvSpPr txBox="1"/>
          <p:nvPr/>
        </p:nvSpPr>
        <p:spPr>
          <a:xfrm>
            <a:off x="6514612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 традиция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литературная традиция важна ещё и потому, что она развивала сам язык. Через прозу, драму и эссе Франция формировала нормы письма, мышления и культурного спора.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экрана до сцены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1173400" y="1652955"/>
            <a:ext cx="4755600" cy="72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волна
</a:t>
            </a:r>
            <a:pPr algn="l" indent="0" marL="0">
              <a:lnSpc>
                <a:spcPct val="115000"/>
              </a:lnSpc>
              <a:buNone/>
            </a:pPr>
            <a:r>
              <a:rPr lang="en-US" sz="31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Новая волна изменила язык кино, сделав его более свободным и личным. Фильмы Жана-Люка Годара, Франсуа Трюффо и Жака Риветта стали примером авторского взгляда на современность.
</a:t>
            </a:r>
            <a:endParaRPr lang="en-US" sz="1116" dirty="0"/>
          </a:p>
        </p:txBody>
      </p:sp>
      <p:sp>
        <p:nvSpPr>
          <p:cNvPr id="9" name="Text 3"/>
          <p:cNvSpPr txBox="1"/>
          <p:nvPr/>
        </p:nvSpPr>
        <p:spPr>
          <a:xfrm>
            <a:off x="1173400" y="2778655"/>
            <a:ext cx="4755600" cy="72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Шансон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французской музыке особенно узнаваемы Эдит Пиаф и Шарль Азнавур. Их песни связаны с эмоциональной выразительностью, городской культурой и тем особым стилем, который часто называют шансоном.
</a:t>
            </a:r>
            <a:endParaRPr lang="en-US" sz="1049" dirty="0"/>
          </a:p>
        </p:txBody>
      </p:sp>
      <p:sp>
        <p:nvSpPr>
          <p:cNvPr id="10" name="Text 4"/>
          <p:cNvSpPr txBox="1"/>
          <p:nvPr/>
        </p:nvSpPr>
        <p:spPr>
          <a:xfrm>
            <a:off x="1206700" y="3904355"/>
            <a:ext cx="4755600" cy="72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школа
</a:t>
            </a:r>
            <a:pPr algn="l" indent="0" marL="0">
              <a:lnSpc>
                <a:spcPct val="115000"/>
              </a:lnSpc>
              <a:buNone/>
            </a:pPr>
            <a:r>
              <a:rPr lang="en-US" sz="31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Клод Дебюсси и Морис Равель представляют классическую Францию в музыке. Их произведения показывают, как французская традиция соединяет точность формы, тонкую образность и внимание к звучанию.
</a:t>
            </a:r>
            <a:endParaRPr lang="en-US" sz="111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 искусство повседневности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Готика и соборы
</a:t>
            </a:r>
            <a:pPr algn="l" indent="0" marL="0">
              <a:lnSpc>
                <a:spcPct val="115000"/>
              </a:lnSpc>
              <a:buNone/>
            </a:pPr>
            <a:r>
              <a:rPr lang="en-US" sz="5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Готическая архитектура Франции лучше всего видна в соборах, где вертикальные линии, витражи и каменная резьба создают ощущение величия. Нотр-Дам в Париже стал одним из самых узнаваемых образов страны.
</a:t>
            </a:r>
            <a:endParaRPr lang="en-US" sz="898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 в городе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Парижское метро и здания в стиле модерн напоминают, что эстетика Франции связана не только со Средневековьем. Даже повседневные городские объекты здесь проектировались как часть художественной среды.
</a:t>
            </a:r>
            <a:endParaRPr lang="en-US" sz="873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 сцены
</a:t>
            </a:r>
            <a:pPr algn="l" indent="0" marL="0">
              <a:lnSpc>
                <a:spcPct val="115000"/>
              </a:lnSpc>
              <a:buNone/>
            </a:pPr>
            <a:r>
              <a:rPr lang="en-US" sz="5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Лувр, музей Орсе, театры и оперные залы поддерживают культурный статус Франции. Эти пространства показывают, что искусство здесь не хранится только в прошлом, а постоянно включено в жизнь общества.
</a:t>
            </a:r>
            <a:endParaRPr lang="en-US" sz="906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 остаётся центром модных домов, мастерских и показывает, как стиль становится частью экономики и культурного авторитета. Высокая мода влияет и на массовые тренды.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 как культурный язык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высокая мода и повседневный стиль: именно они сильнее всего формируют международный образ Франции.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французской моды; оценочная шкала для визуализации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496909"/>
            <a:ext cx="4418400" cy="115658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кухня соединяет простые продукты, региональные традиции и культуру неспешной трапезы. В таблице показаны блюда и привычки, которые чаще всего ассоциируются со страной.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отличает французскую кухню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 Франции строится не только на известных блюдах, но и на особом отношении к приёму пищи как к социальной практике.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французской гастрономии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008" y="1986438"/>
            <a:ext cx="3912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8213" y="1986438"/>
            <a:ext cx="3423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0048" y="1986438"/>
            <a:ext cx="391200" cy="391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французов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660154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виды спорта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 во Франции — это и большие клубы, и матчи сборной, которые собирают миллионы болельщиков. Велоспорт особенно связан с Тур де Франс, ставшим международным символом спортивной выносливости.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492909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праздник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 июля, День взятия Бастилии, отмечают парадами, фейерверками и городскими мероприятиями. Праздник напоминает о Французской революции и входит в число самых узнаваемых дат страны.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6339194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Рождество во Франции обычно проходит в семейном кругу, с ужином, подарками и праздничным оформлением домов. Для многих это не только религиозная дата, но и важный момент семейного общения.
</a:t>
            </a:r>
            <a:endParaRPr lang="en-US" sz="88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Франция без упрощений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19427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городов
</a:t>
            </a:r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французских городах живут общины с разными языками, религиями и семейными традициями. Это делает повседневную жизнь более разнообразной и одновременно требует уважения к общим правилам.
</a:t>
            </a:r>
            <a:endParaRPr lang="en-US" sz="899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2804551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дебаты
</a:t>
            </a:r>
            <a:pPr algn="l" indent="0" marL="0">
              <a:lnSpc>
                <a:spcPct val="115000"/>
              </a:lnSpc>
              <a:buNone/>
            </a:pPr>
            <a:r>
              <a:rPr lang="en-US" sz="38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и равенство остаются важными общественными темами. Франция ищет баланс между республиканскими принципами, личной свободой и необходимостью учитывать культурные различия.
</a:t>
            </a:r>
            <a:endParaRPr lang="en-US" sz="926" dirty="0"/>
          </a:p>
        </p:txBody>
      </p:sp>
      <p:sp>
        <p:nvSpPr>
          <p:cNvPr id="11" name="Text 4"/>
          <p:cNvSpPr txBox="1"/>
          <p:nvPr/>
        </p:nvSpPr>
        <p:spPr>
          <a:xfrm>
            <a:off x="775200" y="36663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государство
</a:t>
            </a:r>
            <a:pPr algn="l" indent="0" marL="0">
              <a:lnSpc>
                <a:spcPct val="115000"/>
              </a:lnSpc>
              <a:buNone/>
            </a:pPr>
            <a:r>
              <a:rPr lang="en-US" sz="39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споры, страна сохраняет единую демократическую систему и общую гражданскую идентичность. Именно это помогает Франции оставаться устойчивой в быстро меняющемся мире.
</a:t>
            </a:r>
            <a:endParaRPr lang="en-US" sz="9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Франция: главные выводы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объединяет богатую историю, сильные культурные традиции и заметное влияние в Европе. Запомните главное: её узнают по Парижу, литературе, кухне, моде и умению соединять наследие с современностью.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2026-07-27T02:54:20Z</dcterms:created>
  <dcterms:modified xsi:type="dcterms:W3CDTF">2026-07-27T02:54:20Z</dcterms:modified>
</cp:coreProperties>
</file>