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стран современного мира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мировая система стран?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типология стран важна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помогает сравнивать государства по уровню доходов, качеству жизни, структуре экономики и демографическим тенденциям, а также объясняет, почему одни страны быстро модернизируются, а другие дольше сохраняют сырьевую зависимость.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типологии стран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132" y="1407316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уровень производства и доходов населения: ВВП на душу населения, доля промышленности и услуг, производительность труда и степень включённости в мировую экономику.
</a:t>
            </a:r>
            <a:endParaRPr lang="en-US" sz="831" dirty="0"/>
          </a:p>
        </p:txBody>
      </p:sp>
      <p:sp>
        <p:nvSpPr>
          <p:cNvPr id="9" name="Text 3"/>
          <p:cNvSpPr txBox="1"/>
          <p:nvPr/>
        </p:nvSpPr>
        <p:spPr>
          <a:xfrm>
            <a:off x="360132" y="1205630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360132" y="2153418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населения, рождаемость, смертность, темпы роста и доля городских жителей показывают, насколько страна демографически устойчива и как быстро меняется её расселение.
</a:t>
            </a:r>
            <a:endParaRPr lang="en-US" sz="831" dirty="0"/>
          </a:p>
        </p:txBody>
      </p:sp>
      <p:sp>
        <p:nvSpPr>
          <p:cNvPr id="11" name="Text 5"/>
          <p:cNvSpPr txBox="1"/>
          <p:nvPr/>
        </p:nvSpPr>
        <p:spPr>
          <a:xfrm>
            <a:off x="360132" y="1951732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урбанизация
</a:t>
            </a:r>
            <a:endParaRPr lang="en-US" sz="931" dirty="0"/>
          </a:p>
        </p:txBody>
      </p:sp>
      <p:sp>
        <p:nvSpPr>
          <p:cNvPr id="12" name="Text 6"/>
          <p:cNvSpPr txBox="1"/>
          <p:nvPr/>
        </p:nvSpPr>
        <p:spPr>
          <a:xfrm>
            <a:off x="360267" y="2899521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грамотности, доступ к медицине, ожидаемая продолжительность жизни и индекс человеческого развития отражают не только богатство страны, но и реальные условия жизни людей.
</a:t>
            </a:r>
            <a:endParaRPr lang="en-US" sz="831" dirty="0"/>
          </a:p>
        </p:txBody>
      </p:sp>
      <p:sp>
        <p:nvSpPr>
          <p:cNvPr id="13" name="Text 7"/>
          <p:cNvSpPr txBox="1"/>
          <p:nvPr/>
        </p:nvSpPr>
        <p:spPr>
          <a:xfrm>
            <a:off x="360267" y="2697834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показатели
</a:t>
            </a:r>
            <a:endParaRPr lang="en-US" sz="931" dirty="0"/>
          </a:p>
        </p:txBody>
      </p:sp>
      <p:sp>
        <p:nvSpPr>
          <p:cNvPr id="14" name="Text 8"/>
          <p:cNvSpPr txBox="1"/>
          <p:nvPr/>
        </p:nvSpPr>
        <p:spPr>
          <a:xfrm>
            <a:off x="360267" y="3645623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типологии важны соотношение сельского хозяйства, промышленности и сферы услуг, а также степень технологичности экспорта и участие страны в международном разделении труда.
</a:t>
            </a:r>
            <a:endParaRPr lang="en-US" sz="831" dirty="0"/>
          </a:p>
        </p:txBody>
      </p:sp>
      <p:sp>
        <p:nvSpPr>
          <p:cNvPr id="15" name="Text 9"/>
          <p:cNvSpPr txBox="1"/>
          <p:nvPr/>
        </p:nvSpPr>
        <p:spPr>
          <a:xfrm>
            <a:off x="360267" y="3443937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структура
</a:t>
            </a:r>
            <a:endParaRPr lang="en-US" sz="931" dirty="0"/>
          </a:p>
        </p:txBody>
      </p:sp>
      <p:sp>
        <p:nvSpPr>
          <p:cNvPr id="16" name="Text 10"/>
          <p:cNvSpPr txBox="1"/>
          <p:nvPr/>
        </p:nvSpPr>
        <p:spPr>
          <a:xfrm>
            <a:off x="360132" y="4391725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ресурсы, транспортное положение, выход к морю, технологическая база и политическая стабильность влияют на специализацию страны и её возможности для роста.
</a:t>
            </a:r>
            <a:endParaRPr lang="en-US" sz="831" dirty="0"/>
          </a:p>
        </p:txBody>
      </p:sp>
      <p:sp>
        <p:nvSpPr>
          <p:cNvPr id="17" name="Text 11"/>
          <p:cNvSpPr txBox="1"/>
          <p:nvPr/>
        </p:nvSpPr>
        <p:spPr>
          <a:xfrm>
            <a:off x="360132" y="4190039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факторы
</a:t>
            </a:r>
            <a:endParaRPr lang="en-US" sz="9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уровню дохода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различаются не только по доходам, но и по концентрации населения и числу государств в каждой категории.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доходовая группа, тем меньше стран в ней обычно сосредоточено, но тем больше их влияние на мировую экономику.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классификация стран по доходу; World Bank Data, 2023; значения округлены
</a:t>
            </a:r>
            <a:endParaRPr lang="en-US" sz="6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черты развитых стран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657775" y="13113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8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отличаются высоким ВВП на душу населения, длительной продолжительностью жизни и развитой социальной инфраструктурой, что создаёт более стабильные условия для повседневной жизни и планирования будущего.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657775" y="20119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структуре экономики здесь доминируют сфера услуг, финансы, образование, медицина, управление и высокотехнологичные отрасли, тогда как сельское хозяйство занимает сравнительно небольшую долю.
</a:t>
            </a:r>
            <a:endParaRPr lang="en-US" sz="902" dirty="0"/>
          </a:p>
        </p:txBody>
      </p:sp>
      <p:sp>
        <p:nvSpPr>
          <p:cNvPr id="16" name="Text 4"/>
          <p:cNvSpPr txBox="1"/>
          <p:nvPr/>
        </p:nvSpPr>
        <p:spPr>
          <a:xfrm>
            <a:off x="657775" y="27125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университеты, научные центры, патентная активность и инвестиции в исследования позволяют таким странам быстрее внедрять новые технологии и удерживать конкурентные преимущества.
</a:t>
            </a:r>
            <a:endParaRPr lang="en-US" sz="902" dirty="0"/>
          </a:p>
        </p:txBody>
      </p:sp>
      <p:sp>
        <p:nvSpPr>
          <p:cNvPr id="17" name="Text 5"/>
          <p:cNvSpPr txBox="1"/>
          <p:nvPr/>
        </p:nvSpPr>
        <p:spPr>
          <a:xfrm>
            <a:off x="657775" y="34131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связана с развитым транспортом, качественной коммунальной инфраструктурой и концентрацией рабочих мест, поэтому большинство населения живёт в городах и агломерациях.
</a:t>
            </a:r>
            <a:endParaRPr lang="en-US" sz="902" dirty="0"/>
          </a:p>
        </p:txBody>
      </p:sp>
      <p:sp>
        <p:nvSpPr>
          <p:cNvPr id="18" name="Text 6"/>
          <p:cNvSpPr txBox="1"/>
          <p:nvPr/>
        </p:nvSpPr>
        <p:spPr>
          <a:xfrm>
            <a:off x="657775" y="4113775"/>
            <a:ext cx="3698100" cy="5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правила, развитая правовая система и предсказуемая экономическая политика снижают риски для бизнеса и помогают поддерживать устойчивый рост и высокий уровень доверия в обществе.
</a:t>
            </a:r>
            <a:endParaRPr lang="en-US" sz="9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и развивающиеся страны: основные различия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различия между группами затрагивают не только доходы, но и занятость, демографию и технологический уровень.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обычно опираются на услуги и технологии, а развивающиеся чаще сохраняют более сильную зависимость от сырья и аграрного сектора.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классификациям ООН, Всемирного банка и МВФ
</a:t>
            </a:r>
            <a:endParaRPr lang="en-US" sz="8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377911"/>
            <a:ext cx="350400" cy="35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289349"/>
            <a:ext cx="350400" cy="35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20254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47413"/>
            <a:ext cx="350400" cy="2803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развивающихся стран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 составляют большинство государств мира и включают очень разные по масштабу и возможностям экономики — от крупнейших держав до небольших бедных государств.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из них характерны ускоренный рост населения, расширение городов и постепенная модернизация отдельных отраслей, хотя темпы изменений заметно различаются по регионам.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нередко сохраняется большая роль сельского хозяйства и добычи сырья, а промышленность и сфера высоких технологий развиты неравномерно и сосредоточены в отдельных районах.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внешних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развивающиеся государства зависят от мировых цен на сырьё, иностранных инвестиций и внешнего спроса, поэтому их рост часто уязвим к колебаниям международной конъюнктуры.
</a:t>
            </a:r>
            <a:endParaRPr lang="en-US" sz="9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по типам стран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развивающегося мира особенно выделяется Азия, где сосредоточены крупнейшие по численности населения государства.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человечества живёт в развивающихся странах, поэтому именно их динамика сильнее всего влияет на глобальные демографические изменения.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оценкам ООН и Всемирного банка, 2024
</a:t>
            </a:r>
            <a:endParaRPr lang="en-US" sz="8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новые индустриальные страны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Азии начинают ускоренную модернизацию: создаются экспортные отрасли, растут инвестиции, а государство активно поддерживает промышленное развитие.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2483707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1970–1980-е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Укрепляются образование, транспорт и промышленная база, расширяется выпуск электроники, текстиля, бытовой техники и другой продукции для внешних рынков.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607417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ориентация дополняется притоком капитала и технологическим обновлением, что позволяет отдельным экономикам перейти от сборки к более сложным производствам.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731126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Корея, Сингапур, Тайвань и Гонконг закрепляются как высокоразвитые индустриальные центры, а часть стран региона приближается к их модели роста.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аграрной экономики к индустриальной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модернизации экономики в странах Восточной и Юго-Восточной Азии.
</a:t>
            </a:r>
            <a:endParaRPr lang="en-US" sz="9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переходной экономикой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государства переходят от командно-административного хозяйства к рыночным механизмам, поэтому реформы затрагивают цены, собственность, банки и роль государства в экономике.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плановой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из них долго сохранялись крупная государственная промышленность, централизованное управление и слабая конкуренция, что осложнило быстрый переход к рынку.
</a:t>
            </a:r>
            <a:endParaRPr lang="en-US" sz="1069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Приватизация, развитие частного сектора и перестройка финансовой системы обычно сопровождаются ростом услуг, но в начале реформ нередко вызывают спад и неустойчивость.
</a:t>
            </a:r>
            <a:endParaRPr lang="en-US" sz="11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темп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 постсоциалистические страны Восточной Европы, Балтии и часть государств СНГ, однако скорость и глубина преобразований у них заметно различаются.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4687" y="1311375"/>
            <a:ext cx="4894626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модели развития стран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позиции у регионов с развитым сектором услуг и высоким технологическим уровнем, а у сырьевых экономик сохраняется зависимость от внешнего спроса.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регионы мира отличаются не только уровнем доходов, но и типом хозяйства, экспортной специализацией и местом в международном разделении труда.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банка, ООН и МВФ
</a:t>
            </a:r>
            <a:endParaRPr lang="en-US" sz="8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зависящая от сырья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как основа бюджета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странах, где добыча нефти и газа определяет доходы государства, колебания мировых цен сразу отражаются на расходах бюджета и валютном курсе. Такая экономика может быстро расти в период благоприятной конъюнктуры, но остаётся уязвимой к внешним шокам.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 руды на мировом рынке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руд, цветных металлов и угля обеспечивает занятость и валютные поступления, особенно там, где переработка развита слабо. Однако без расширения промышленности страна получает меньшую добавленную стоимость и сильнее зависит от зарубежных покупателей.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односторонней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доходы связаны почти только с одним видом сырья, экономика теряет устойчивость к падению спроса и технологическим изменениям. Поэтому многим сырьевым странам важно развивать переработку, транспорт и производство с более высокой добавленной стоимостью.
</a:t>
            </a:r>
            <a:endParaRPr lang="en-US" sz="9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экономической специализации стран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специализация формируется не одним, а несколькими условиями одновременно: страна может иметь ресурсы, но без технологий и капитала не создать конкурентную промышленность.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устойчивую специализацию формируют технологии, стабильные институты и доступ к капиталу, а ресурсы и география усиливают уже существующие преимущества.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экономической географии
</a:t>
            </a:r>
            <a:endParaRPr lang="en-US" sz="8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развитые страны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2352550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Крайне низкие 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государств характерен очень низкий уровень доходов населения, из-за чего значительная часть людей живёт в условиях постоянной бедности и ограниченного потребления.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2060436" y="2352563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дорог, электросетей, связи и водоснабжения тормозит хозяйственное развитие, осложняет торговлю и делает повседневную жизнь населения особенно уязвимой.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3760871" y="2352575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к услугам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 и другие социальные учреждения часто доступны не всем, поэтому уровень грамотности, медицинской помощи и общей защищённости остаётся низким.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5461307" y="2352550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демографическая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2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усиливает давление на землю, продовольствие и рабочие места, а засухи, эпидемии и политическая нестабильность дополнительно ухудшают положение.
</a:t>
            </a:r>
            <a:endParaRPr lang="en-US" sz="999" dirty="0"/>
          </a:p>
        </p:txBody>
      </p:sp>
      <p:sp>
        <p:nvSpPr>
          <p:cNvPr id="15" name="Text 6"/>
          <p:cNvSpPr txBox="1"/>
          <p:nvPr/>
        </p:nvSpPr>
        <p:spPr>
          <a:xfrm>
            <a:off x="7161753" y="2352550"/>
            <a:ext cx="16170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наименее развитые страны вынуждены опираться на международную поддержку, потому что собственных ресурсов для быстрого преодоления бедности и модернизации недостаточно.
</a:t>
            </a:r>
            <a:endParaRPr lang="en-US" sz="10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типа страны и уровня жизни населения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взаимосвязи экономической структуры, институтов и социальных условий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изменение положения стран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усиливает торговлю, движение капитала, технологий и рабочей силы, поэтому страны становятся теснее связаны между собой и быстрее ощущают изменения мировой конъюнктуры.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государства используют открытые рынки для модернизации промышленности и включения в международные цепочки производства, а другие закрепляются в сырьевой специализации.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внутренних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доступе к мировым рынкам решающими остаются образование, инфраструктура, инновации и способность власти проводить последовательные реформы.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не стирает различия между странами, а часто делает их заметнее, потому что успешнее развиваются те, кто быстрее адаптируется к новым правилам.
</a:t>
            </a:r>
            <a:endParaRPr lang="en-US" sz="12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по которым сравнивают страны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не даёт полной картины, поэтому страны сравнивают по нескольким экономическим и социальным критериям одновременно.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экономических и социальных индикаторов позволяет увидеть не только уровень богатства, но и реальные возможности человека учиться, лечиться и работать.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банк, национальная статистика
</a:t>
            </a:r>
            <a:endParaRPr lang="en-US" sz="8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системе типов стран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характер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сочетает рыночные механизмы, крупный государственный сектор и наследие индустриальной модели, поэтому её экономическая структура остаётся неоднородной.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 и 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Значительную роль играют добыча нефти, газа и металлов, но одновременно сохраняются машиностроение, энергетика, оборонный комплекс и научные центры.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развития регионов сильно различается: крупнейшие агломерации и сырьевые территории развиваются быстрее, чем удалённые и малонаселённые районы.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Европой и Азией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Транзитное положение, огромная территория и разнообразие природных условий делают Россию важным связующим звеном между разными экономическими зонами.
</a:t>
            </a:r>
            <a:endParaRPr lang="en-US" sz="11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стран помогают увидеть логику развития мира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стран показывает, что уровень жизни, структура экономики и роль в мире зависят от множества взаимосвязанных факторов. Понимание этих различий помогает объяснять неравномерность развития государств.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2026-06-03T05:15:03Z</dcterms:created>
  <dcterms:modified xsi:type="dcterms:W3CDTF">2026-06-03T05:15:03Z</dcterms:modified>
</cp:coreProperties>
</file>