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452400"/>
            <a:ext cx="3851400" cy="9303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Как сравнивать фигуры по площади
</a:t>
            </a:r>
            <a:endParaRPr lang="en-US" sz="1800" dirty="0"/>
          </a:p>
        </p:txBody>
      </p:sp>
      <p:sp>
        <p:nvSpPr>
          <p:cNvPr id="5" name="Text 1"/>
          <p:cNvSpPr txBox="1"/>
          <p:nvPr/>
        </p:nvSpPr>
        <p:spPr>
          <a:xfrm>
            <a:off x="180000" y="179988"/>
            <a:ext cx="3246300" cy="192600"/>
          </a:xfrm>
          <a:prstGeom prst="rect">
            <a:avLst/>
          </a:prstGeom>
          <a:noFill/>
          <a:ln/>
        </p:spPr>
        <p:txBody>
          <a:bodyPr wrap="square" lIns="0" tIns="0" rIns="0" bIns="0" rtlCol="0" anchor="t"/>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180000" y="3883175"/>
            <a:ext cx="3361500" cy="9048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Площадь помогает узнать, сколько места занимает фигура.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Площадь вокруг нас каждый день
</a:t>
            </a:r>
            <a:endParaRPr lang="en-US" sz="1600" dirty="0"/>
          </a:p>
        </p:txBody>
      </p:sp>
      <p:sp>
        <p:nvSpPr>
          <p:cNvPr id="6" name="Text 1"/>
          <p:cNvSpPr txBox="1"/>
          <p:nvPr/>
        </p:nvSpPr>
        <p:spPr>
          <a:xfrm>
            <a:off x="180000" y="4052025"/>
            <a:ext cx="3224700" cy="704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Площадь есть в тетради, на парте, на доске и даже на полу класса. Умение сравнивать её помогает быстро понять, где больше, меньше или одинаково.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2</a:t>
            </a:r>
            <a:endParaRPr lang="en-US" sz="43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Площадь фигуры
</a:t>
            </a:r>
            <a:endParaRPr lang="en-US" sz="1600" dirty="0"/>
          </a:p>
        </p:txBody>
      </p:sp>
      <p:sp>
        <p:nvSpPr>
          <p:cNvPr id="7"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3</a:t>
            </a:r>
            <a:endParaRPr lang="en-US" sz="432" dirty="0"/>
          </a:p>
        </p:txBody>
      </p:sp>
      <p:sp>
        <p:nvSpPr>
          <p:cNvPr id="8" name="Text 2"/>
          <p:cNvSpPr txBox="1"/>
          <p:nvPr/>
        </p:nvSpPr>
        <p:spPr>
          <a:xfrm>
            <a:off x="180000" y="2750700"/>
            <a:ext cx="3068100" cy="704400"/>
          </a:xfrm>
          <a:prstGeom prst="rect">
            <a:avLst/>
          </a:prstGeom>
          <a:noFill/>
          <a:ln/>
        </p:spPr>
        <p:txBody>
          <a:bodyPr wrap="square" lIns="0" tIns="0" rIns="0" bIns="0" rtlCol="0" anchor="b"/>
          <a:lstStyle/>
          <a:p>
            <a:pPr algn="l" indent="0" marL="0">
              <a:lnSpc>
                <a:spcPct val="115000"/>
              </a:lnSpc>
              <a:buNone/>
            </a:pPr>
            <a:r>
              <a:rPr lang="en-US" sz="954" dirty="0">
                <a:solidFill>
                  <a:srgbClr val="FFFFFF"/>
                </a:solidFill>
                <a:latin typeface="Arial" pitchFamily="34" charset="0"/>
                <a:ea typeface="Arial" pitchFamily="34" charset="-122"/>
                <a:cs typeface="Arial" pitchFamily="34" charset="-120"/>
              </a:rPr>
              <a:t>Сколько места внутри
</a:t>
            </a:r>
            <a:pPr algn="l" indent="0" marL="0">
              <a:lnSpc>
                <a:spcPct val="115000"/>
              </a:lnSpc>
              <a:buNone/>
            </a:pPr>
            <a:r>
              <a:rPr lang="en-US" sz="47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9" dirty="0">
                <a:solidFill>
                  <a:srgbClr val="FFFFFF"/>
                </a:solidFill>
                <a:latin typeface="Arial" pitchFamily="34" charset="0"/>
                <a:ea typeface="Arial" pitchFamily="34" charset="-122"/>
                <a:cs typeface="Arial" pitchFamily="34" charset="-120"/>
              </a:rPr>
              <a:t>Площадь показывает, сколько места находится внутри границы фигуры. Она отвечает на вопрос: насколько велика её поверхность. Это удобно видеть на клетчатой бумаге.
</a:t>
            </a:r>
            <a:endParaRPr lang="en-US" sz="954" dirty="0"/>
          </a:p>
        </p:txBody>
      </p:sp>
      <p:sp>
        <p:nvSpPr>
          <p:cNvPr id="9" name="Text 3"/>
          <p:cNvSpPr txBox="1"/>
          <p:nvPr/>
        </p:nvSpPr>
        <p:spPr>
          <a:xfrm>
            <a:off x="180000" y="3746200"/>
            <a:ext cx="3068100" cy="704400"/>
          </a:xfrm>
          <a:prstGeom prst="rect">
            <a:avLst/>
          </a:prstGeom>
          <a:noFill/>
          <a:ln/>
        </p:spPr>
        <p:txBody>
          <a:bodyPr wrap="square" lIns="0" tIns="0" rIns="0" bIns="0" rtlCol="0" anchor="t"/>
          <a:lstStyle/>
          <a:p>
            <a:pPr algn="l" indent="0" marL="0">
              <a:lnSpc>
                <a:spcPct val="115000"/>
              </a:lnSpc>
              <a:buNone/>
            </a:pPr>
            <a:r>
              <a:rPr lang="en-US" sz="945" dirty="0">
                <a:solidFill>
                  <a:srgbClr val="FFFFFF"/>
                </a:solidFill>
                <a:latin typeface="Arial" pitchFamily="34" charset="0"/>
                <a:ea typeface="Arial" pitchFamily="34" charset="-122"/>
                <a:cs typeface="Arial" pitchFamily="34" charset="-120"/>
              </a:rPr>
              <a:t>Маленькая мерка для сравнения
</a:t>
            </a:r>
            <a:pPr algn="l" indent="0" marL="0">
              <a:lnSpc>
                <a:spcPct val="115000"/>
              </a:lnSpc>
              <a:buNone/>
            </a:pPr>
            <a:r>
              <a:rPr lang="en-US" sz="47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Для сравнения часто берут квадрат со стороной 1 сантиметр. Такая мерка помогает честно считать, сколько одинаковых клеток занимает фигура, без путаницы и догадок.
</a:t>
            </a:r>
            <a:endParaRPr lang="en-US" sz="94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Сравнение площади на глаз
</a:t>
            </a:r>
            <a:endParaRPr lang="en-US" sz="1600" dirty="0"/>
          </a:p>
        </p:txBody>
      </p:sp>
      <p:sp>
        <p:nvSpPr>
          <p:cNvPr id="8" name="Text 1"/>
          <p:cNvSpPr txBox="1"/>
          <p:nvPr/>
        </p:nvSpPr>
        <p:spPr>
          <a:xfrm>
            <a:off x="180012" y="2494330"/>
            <a:ext cx="28497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Сначала смотрят на самые заметные признаки: какая фигура шире, выше или длиннее. Это помогает быстро сделать первый предположительный вывод.
</a:t>
            </a:r>
            <a:endParaRPr lang="en-US" sz="1000" dirty="0"/>
          </a:p>
        </p:txBody>
      </p:sp>
      <p:sp>
        <p:nvSpPr>
          <p:cNvPr id="9" name="Text 2"/>
          <p:cNvSpPr txBox="1"/>
          <p:nvPr/>
        </p:nvSpPr>
        <p:spPr>
          <a:xfrm>
            <a:off x="3145918" y="2494330"/>
            <a:ext cx="28497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Но внешний вид может обмануть. Узкая и длинная фигура иногда занимает больше места, чем короткая и широкая. Глазу не всегда можно доверять.
</a:t>
            </a:r>
            <a:endParaRPr lang="en-US" sz="1000" dirty="0"/>
          </a:p>
        </p:txBody>
      </p:sp>
      <p:sp>
        <p:nvSpPr>
          <p:cNvPr id="10" name="Text 3"/>
          <p:cNvSpPr txBox="1"/>
          <p:nvPr/>
        </p:nvSpPr>
        <p:spPr>
          <a:xfrm>
            <a:off x="6113086" y="2494330"/>
            <a:ext cx="28497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Поэтому сравнение на глаз подходит только как начало работы. Потом лучше проверить ответ наложением или по клеткам, чтобы не ошибиться.
</a:t>
            </a:r>
            <a:endParaRPr lang="en-US" sz="1000" dirty="0"/>
          </a:p>
        </p:txBody>
      </p:sp>
      <p:sp>
        <p:nvSpPr>
          <p:cNvPr id="11"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4</a:t>
            </a:r>
            <a:endParaRPr lang="en-US" sz="43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68100" y="1710750"/>
            <a:ext cx="34959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Если одна фигура точно накрывает другую без выступающих частей, они занимают одинаковое место на плоскости.
</a:t>
            </a:r>
            <a:endParaRPr lang="en-US" sz="1022" dirty="0"/>
          </a:p>
        </p:txBody>
      </p:sp>
      <p:sp>
        <p:nvSpPr>
          <p:cNvPr id="5" name="Text 1"/>
          <p:cNvSpPr txBox="1"/>
          <p:nvPr/>
        </p:nvSpPr>
        <p:spPr>
          <a:xfrm>
            <a:off x="728025" y="4210525"/>
            <a:ext cx="3495900" cy="183600"/>
          </a:xfrm>
          <a:prstGeom prst="rect">
            <a:avLst/>
          </a:prstGeom>
          <a:noFill/>
          <a:ln/>
        </p:spPr>
        <p:txBody>
          <a:bodyPr wrap="square" lIns="0" tIns="0" rIns="0" bIns="0" rtlCol="0" anchor="ctr"/>
          <a:lstStyle/>
          <a:p>
            <a:pPr algn="ctr" indent="0" marL="0">
              <a:lnSpc>
                <a:spcPct val="115000"/>
              </a:lnSpc>
              <a:buNone/>
            </a:pPr>
            <a:r>
              <a:rPr lang="en-US" sz="722" dirty="0">
                <a:solidFill>
                  <a:srgbClr val="FFFFFF"/>
                </a:solidFill>
                <a:latin typeface="Arial" pitchFamily="34" charset="0"/>
                <a:ea typeface="Arial" pitchFamily="34" charset="-122"/>
                <a:cs typeface="Arial" pitchFamily="34" charset="-120"/>
              </a:rPr>
              <a:t>Школьное правило сравнения площадей наложением
</a:t>
            </a:r>
            <a:endParaRPr lang="en-US" sz="722" dirty="0"/>
          </a:p>
        </p:txBody>
      </p:sp>
      <p:sp>
        <p:nvSpPr>
          <p:cNvPr id="6" name="Text 2"/>
          <p:cNvSpPr txBox="1"/>
          <p:nvPr/>
        </p:nvSpPr>
        <p:spPr>
          <a:xfrm>
            <a:off x="289875" y="1252006"/>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1
</a:t>
            </a:r>
            <a:endParaRPr lang="en-US" sz="7200" dirty="0"/>
          </a:p>
        </p:txBody>
      </p:sp>
      <p:sp>
        <p:nvSpPr>
          <p:cNvPr id="7" name="Text 3"/>
          <p:cNvSpPr txBox="1"/>
          <p:nvPr/>
        </p:nvSpPr>
        <p:spPr>
          <a:xfrm>
            <a:off x="289875" y="2713254"/>
            <a:ext cx="4372200" cy="1265400"/>
          </a:xfrm>
          <a:prstGeom prst="rect">
            <a:avLst/>
          </a:prstGeom>
          <a:noFill/>
          <a:ln/>
        </p:spPr>
        <p:txBody>
          <a:bodyPr wrap="square" lIns="0" tIns="0" rIns="0" bIns="0" rtlCol="0" anchor="t"/>
          <a:lstStyle/>
          <a:p>
            <a:pPr algn="ctr" indent="0" marL="0">
              <a:lnSpc>
                <a:spcPct val="100000"/>
              </a:lnSpc>
              <a:buNone/>
            </a:pPr>
            <a:r>
              <a:rPr lang="en-US" sz="2400" b="1" dirty="0">
                <a:solidFill>
                  <a:srgbClr val="FFFFFF"/>
                </a:solidFill>
                <a:latin typeface="Arial" pitchFamily="34" charset="0"/>
                <a:ea typeface="Arial" pitchFamily="34" charset="-122"/>
                <a:cs typeface="Arial" pitchFamily="34" charset="-120"/>
              </a:rPr>
              <a:t>полное совпадение фигур означает, что их площади равны.
</a:t>
            </a:r>
            <a:endParaRPr lang="en-US" sz="2400" dirty="0"/>
          </a:p>
        </p:txBody>
      </p:sp>
      <p:sp>
        <p:nvSpPr>
          <p:cNvPr id="8"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5</a:t>
            </a:r>
            <a:endParaRPr lang="en-US" sz="43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Сравнение по клеткам
</a:t>
            </a:r>
            <a:endParaRPr lang="en-US" sz="1600" dirty="0"/>
          </a:p>
        </p:txBody>
      </p:sp>
      <p:sp>
        <p:nvSpPr>
          <p:cNvPr id="9" name="Text 1"/>
          <p:cNvSpPr txBox="1"/>
          <p:nvPr/>
        </p:nvSpPr>
        <p:spPr>
          <a:xfrm>
            <a:off x="180025"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Клетки помогают сравнивать площадь точнее, чем взглядом. Если фигура занимает больше одинаковых клеток, её площадь больше.
</a:t>
            </a:r>
            <a:endParaRPr lang="en-US" sz="900" dirty="0"/>
          </a:p>
        </p:txBody>
      </p:sp>
      <p:sp>
        <p:nvSpPr>
          <p:cNvPr id="10" name="Text 2"/>
          <p:cNvSpPr txBox="1"/>
          <p:nvPr/>
        </p:nvSpPr>
        <p:spPr>
          <a:xfrm>
            <a:off x="2409814"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Полные клетки считать легко: их просто складывают. Это удобно, когда фигура расположена ровно на клетчатой бумаге.
</a:t>
            </a:r>
            <a:endParaRPr lang="en-US" sz="900" dirty="0"/>
          </a:p>
        </p:txBody>
      </p:sp>
      <p:sp>
        <p:nvSpPr>
          <p:cNvPr id="11" name="Text 3"/>
          <p:cNvSpPr txBox="1"/>
          <p:nvPr/>
        </p:nvSpPr>
        <p:spPr>
          <a:xfrm>
            <a:off x="4640837"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Неполные клетки можно рассматривать по частям и сравнивать аккуратно. Главное — использовать одну и ту же мерку для обеих фигур.
</a:t>
            </a:r>
            <a:endParaRPr lang="en-US" sz="900" dirty="0"/>
          </a:p>
        </p:txBody>
      </p:sp>
      <p:sp>
        <p:nvSpPr>
          <p:cNvPr id="12"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6</a:t>
            </a:r>
            <a:endParaRPr lang="en-US" sz="432" dirty="0"/>
          </a:p>
        </p:txBody>
      </p:sp>
      <p:sp>
        <p:nvSpPr>
          <p:cNvPr id="13" name="Text 5"/>
          <p:cNvSpPr txBox="1"/>
          <p:nvPr/>
        </p:nvSpPr>
        <p:spPr>
          <a:xfrm>
            <a:off x="6871856"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Такой способ особенно полезен в тетради в клетку. Он делает сравнение понятным, а ответ — более надёжным.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Квадратный сантиметр
</a:t>
            </a:r>
            <a:endParaRPr lang="en-US" sz="1600" dirty="0"/>
          </a:p>
        </p:txBody>
      </p:sp>
      <p:sp>
        <p:nvSpPr>
          <p:cNvPr id="7" name="Text 1"/>
          <p:cNvSpPr txBox="1"/>
          <p:nvPr/>
        </p:nvSpPr>
        <p:spPr>
          <a:xfrm>
            <a:off x="180000" y="3189300"/>
            <a:ext cx="3068100" cy="7044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 см² — это площадь квадрата со стороной 1 сантиметр. Это маленькая, но очень важная мерка: с ней легко измерять небольшие фигуры точно и без споров.
</a:t>
            </a:r>
            <a:endParaRPr lang="en-US" sz="1000" dirty="0"/>
          </a:p>
        </p:txBody>
      </p:sp>
      <p:sp>
        <p:nvSpPr>
          <p:cNvPr id="8"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7</a:t>
            </a:r>
            <a:endParaRPr lang="en-US" sz="432" dirty="0"/>
          </a:p>
        </p:txBody>
      </p:sp>
      <p:sp>
        <p:nvSpPr>
          <p:cNvPr id="9" name="Text 3"/>
          <p:cNvSpPr txBox="1"/>
          <p:nvPr/>
        </p:nvSpPr>
        <p:spPr>
          <a:xfrm>
            <a:off x="180000" y="4013375"/>
            <a:ext cx="3068100" cy="704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на рисунке видно много одинаковых квадратиков, сразу понятно, сколько места занимает фигура. Линейка и сетка помогают увидеть, как выглядит эта единица площади.
</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 сравнить площадь фигуры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8</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Последовательность действий показывает, как получить честный и понятный ответ.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5781" y="1768975"/>
            <a:ext cx="230737" cy="263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65100" y="1788425"/>
            <a:ext cx="252900" cy="2248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85500" y="1774375"/>
            <a:ext cx="252900" cy="2529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9</a:t>
            </a:r>
            <a:endParaRPr lang="en-US" sz="432" dirty="0"/>
          </a:p>
        </p:txBody>
      </p:sp>
      <p:sp>
        <p:nvSpPr>
          <p:cNvPr id="10"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Фигуры могут быть разными
</a:t>
            </a:r>
            <a:endParaRPr lang="en-US" sz="1600" dirty="0"/>
          </a:p>
        </p:txBody>
      </p:sp>
      <p:sp>
        <p:nvSpPr>
          <p:cNvPr id="11" name="Text 2"/>
          <p:cNvSpPr txBox="1"/>
          <p:nvPr/>
        </p:nvSpPr>
        <p:spPr>
          <a:xfrm>
            <a:off x="180000" y="2353475"/>
            <a:ext cx="2743200" cy="1381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Одна площадь — разные формы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Квадрат, прямоугольник и фигурка из клеток могут занимать одинаковое число клеток. Внешний вид у них разный, а площадь — одна и та же.
</a:t>
            </a:r>
            <a:endParaRPr lang="en-US" sz="1100" dirty="0"/>
          </a:p>
        </p:txBody>
      </p:sp>
      <p:sp>
        <p:nvSpPr>
          <p:cNvPr id="12" name="Text 3"/>
          <p:cNvSpPr txBox="1"/>
          <p:nvPr/>
        </p:nvSpPr>
        <p:spPr>
          <a:xfrm>
            <a:off x="3200400" y="2353475"/>
            <a:ext cx="2743200" cy="1381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Считаем одинаковые клетки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Если две фигуры покрывают столько же одинаковых квадратов, их площади равны. Такой результат легко проверить на клетчатой бумаге и без лишних догадок.
</a:t>
            </a:r>
            <a:endParaRPr lang="en-US" sz="1100" dirty="0"/>
          </a:p>
        </p:txBody>
      </p:sp>
      <p:sp>
        <p:nvSpPr>
          <p:cNvPr id="13" name="Text 4"/>
          <p:cNvSpPr txBox="1"/>
          <p:nvPr/>
        </p:nvSpPr>
        <p:spPr>
          <a:xfrm>
            <a:off x="6220800" y="2353475"/>
            <a:ext cx="2743200" cy="1381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Форма не подсказывает ответ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Иногда фигура выглядит необычно, но занимает не больше места, чем простая. Поэтому сначала нужно измерить площадь, а уже потом делать вывод.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Фигуры с разной площадью
</a:t>
            </a:r>
            <a:endParaRPr lang="en-US" sz="1600" dirty="0"/>
          </a:p>
        </p:txBody>
      </p:sp>
      <p:sp>
        <p:nvSpPr>
          <p:cNvPr id="9" name="Text 1"/>
          <p:cNvSpPr txBox="1"/>
          <p:nvPr/>
        </p:nvSpPr>
        <p:spPr>
          <a:xfrm>
            <a:off x="181229" y="1376375"/>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Две фигуры могут быть похожи по форме и размеру снаружи, но внутри занимать разное число клеток. Тогда их площади не равны.
</a:t>
            </a:r>
            <a:endParaRPr lang="en-US" sz="1000" dirty="0"/>
          </a:p>
        </p:txBody>
      </p:sp>
      <p:sp>
        <p:nvSpPr>
          <p:cNvPr id="10" name="Text 2"/>
          <p:cNvSpPr txBox="1"/>
          <p:nvPr/>
        </p:nvSpPr>
        <p:spPr>
          <a:xfrm>
            <a:off x="181236" y="2717350"/>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Длинный контур не гарантирует большую площадь. Фигура с большим краем иногда помещает внутри меньше клеток, чем более компактная фигура.
</a:t>
            </a:r>
            <a:endParaRPr lang="en-US" sz="1000" dirty="0"/>
          </a:p>
        </p:txBody>
      </p:sp>
      <p:sp>
        <p:nvSpPr>
          <p:cNvPr id="11" name="Text 3"/>
          <p:cNvSpPr txBox="1"/>
          <p:nvPr/>
        </p:nvSpPr>
        <p:spPr>
          <a:xfrm>
            <a:off x="181292" y="4058325"/>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Поэтому сравнение только по краю часто ошибается. Надёжнее считать клетки или проверять фигуры наложением, если это возможно.
</a:t>
            </a:r>
            <a:endParaRPr lang="en-US" sz="1000" dirty="0"/>
          </a:p>
        </p:txBody>
      </p:sp>
      <p:sp>
        <p:nvSpPr>
          <p:cNvPr id="12"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10</a:t>
            </a:r>
            <a:endParaRPr lang="en-US" sz="43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95250" y="1206323"/>
            <a:ext cx="4768800" cy="1657903"/>
          </a:xfrm>
          <a:prstGeom prst="rect">
            <a:avLst/>
          </a:prstGeom>
        </p:spPr>
      </p:pic>
      <p:pic>
        <p:nvPicPr>
          <p:cNvPr id="4" name="Image 2" descr="preencoded.png">    </p:cNvPr>
          <p:cNvPicPr>
            <a:picLocks noChangeAspect="1"/>
          </p:cNvPicPr>
          <p:nvPr/>
        </p:nvPicPr>
        <p:blipFill>
          <a:blip r:embed="rId3"/>
          <a:stretch>
            <a:fillRect/>
          </a:stretch>
        </p:blipFill>
        <p:spPr>
          <a:xfrm>
            <a:off x="4195250" y="2997325"/>
            <a:ext cx="4768800" cy="1657903"/>
          </a:xfrm>
          <a:prstGeom prst="rect">
            <a:avLst/>
          </a:prstGeom>
        </p:spPr>
      </p:pic>
      <p:sp>
        <p:nvSpPr>
          <p:cNvPr id="5"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11</a:t>
            </a:r>
            <a:endParaRPr lang="en-US" sz="432" dirty="0"/>
          </a:p>
        </p:txBody>
      </p:sp>
      <p:sp>
        <p:nvSpPr>
          <p:cNvPr id="6"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Когда прямоугольники спорят о месте
</a:t>
            </a:r>
            <a:endParaRPr lang="en-US" sz="1600" dirty="0"/>
          </a:p>
        </p:txBody>
      </p:sp>
      <p:sp>
        <p:nvSpPr>
          <p:cNvPr id="7" name="Text 2"/>
          <p:cNvSpPr txBox="1"/>
          <p:nvPr/>
        </p:nvSpPr>
        <p:spPr>
          <a:xfrm>
            <a:off x="180000" y="1204425"/>
            <a:ext cx="30405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Длинный и узкий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Первый прямоугольник выглядит как дорожка: он тянется далеко в длину, но остаётся узким. На клетчатой бумаге видно, что внутри него помещается больше клеток, чем кажется с первого взгляда. Значит, внешний вид иногда обманывает.
</a:t>
            </a:r>
            <a:endParaRPr lang="en-US" sz="1100" dirty="0"/>
          </a:p>
        </p:txBody>
      </p:sp>
      <p:sp>
        <p:nvSpPr>
          <p:cNvPr id="8" name="Text 3"/>
          <p:cNvSpPr txBox="1"/>
          <p:nvPr/>
        </p:nvSpPr>
        <p:spPr>
          <a:xfrm>
            <a:off x="180000" y="2995427"/>
            <a:ext cx="30405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Широкий и короче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Второй прямоугольник кажется короче, зато заметно шире. Если посчитать клетки внутри, можно увидеть, что он может занимать столько же места или даже больше. Для площади важно не только, как фигура выглядит, но и сколько пространства закрывает.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12</a:t>
            </a:r>
            <a:endParaRPr lang="en-US" sz="432" dirty="0"/>
          </a:p>
        </p:txBody>
      </p:sp>
      <p:sp>
        <p:nvSpPr>
          <p:cNvPr id="8"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 выбирают единицу площади
</a:t>
            </a:r>
            <a:endParaRPr lang="en-US" sz="1600" dirty="0"/>
          </a:p>
        </p:txBody>
      </p:sp>
      <p:sp>
        <p:nvSpPr>
          <p:cNvPr id="9" name="Text 2"/>
          <p:cNvSpPr txBox="1"/>
          <p:nvPr/>
        </p:nvSpPr>
        <p:spPr>
          <a:xfrm>
            <a:off x="799788" y="1907300"/>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Маленькие фигуры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небольших фигур берут квадратный сантиметр. Он удобен для тетрадных клеточек и аккуратного счёта.
</a:t>
            </a:r>
            <a:endParaRPr lang="en-US" sz="1000" dirty="0"/>
          </a:p>
        </p:txBody>
      </p:sp>
      <p:sp>
        <p:nvSpPr>
          <p:cNvPr id="10" name="Text 3"/>
          <p:cNvSpPr txBox="1"/>
          <p:nvPr/>
        </p:nvSpPr>
        <p:spPr>
          <a:xfrm>
            <a:off x="3606232" y="1907300"/>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Предметы побольше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обложек, альбомных листов и других средних предметов используют квадратный дециметр. Он позволяет не считать слишком много маленьких клеток.
</a:t>
            </a:r>
            <a:endParaRPr lang="en-US" sz="1000" dirty="0"/>
          </a:p>
        </p:txBody>
      </p:sp>
      <p:sp>
        <p:nvSpPr>
          <p:cNvPr id="11" name="Text 4"/>
          <p:cNvSpPr txBox="1"/>
          <p:nvPr/>
        </p:nvSpPr>
        <p:spPr>
          <a:xfrm>
            <a:off x="6413921" y="1907684"/>
            <a:ext cx="2546100" cy="13818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Большие поверхности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Пол, стена или доска измеряются в квадратных метрах. Чем больше единица, тем меньше раз она помещается в большой предмет.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8850" y="1498300"/>
            <a:ext cx="252900" cy="224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90006" y="3230225"/>
            <a:ext cx="230737" cy="2637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751075" y="1484250"/>
            <a:ext cx="252900" cy="252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3762156" y="3230225"/>
            <a:ext cx="230737" cy="2637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13</a:t>
            </a:r>
            <a:endParaRPr lang="en-US" sz="432" dirty="0"/>
          </a:p>
        </p:txBody>
      </p:sp>
      <p:sp>
        <p:nvSpPr>
          <p:cNvPr id="12"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 не ошибиться при сравнении площади
</a:t>
            </a:r>
            <a:endParaRPr lang="en-US" sz="1600" dirty="0"/>
          </a:p>
        </p:txBody>
      </p:sp>
      <p:sp>
        <p:nvSpPr>
          <p:cNvPr id="13" name="Text 2"/>
          <p:cNvSpPr txBox="1"/>
          <p:nvPr/>
        </p:nvSpPr>
        <p:spPr>
          <a:xfrm>
            <a:off x="539189" y="1478850"/>
            <a:ext cx="25134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Не смотреть только на край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Длинный контур не гарантирует большую площадь. Фигура может иметь красивую, но очень узкую форму и занимать меньше места, чем кажется.
</a:t>
            </a:r>
            <a:endParaRPr lang="en-US" sz="1000" dirty="0"/>
          </a:p>
        </p:txBody>
      </p:sp>
      <p:sp>
        <p:nvSpPr>
          <p:cNvPr id="14" name="Text 3"/>
          <p:cNvSpPr txBox="1"/>
          <p:nvPr/>
        </p:nvSpPr>
        <p:spPr>
          <a:xfrm>
            <a:off x="539386" y="3230225"/>
            <a:ext cx="25143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Брать одну мерку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для одной фигуры взять одни квадраты, а для другой другие, ответ получится нечестным. Сравнение работает только с одинаковой меркой.
</a:t>
            </a:r>
            <a:endParaRPr lang="en-US" sz="1000" dirty="0"/>
          </a:p>
        </p:txBody>
      </p:sp>
      <p:sp>
        <p:nvSpPr>
          <p:cNvPr id="15" name="Text 4"/>
          <p:cNvSpPr txBox="1"/>
          <p:nvPr/>
        </p:nvSpPr>
        <p:spPr>
          <a:xfrm>
            <a:off x="4111536" y="1478850"/>
            <a:ext cx="25143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Не путать с периметром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Периметр показывает длину границы, а площадь — сколько места внутри. Это разные величины, и сравнивать их напрямую нельзя.
</a:t>
            </a:r>
            <a:endParaRPr lang="en-US" sz="1000" dirty="0"/>
          </a:p>
        </p:txBody>
      </p:sp>
      <p:sp>
        <p:nvSpPr>
          <p:cNvPr id="16" name="Text 5"/>
          <p:cNvSpPr txBox="1"/>
          <p:nvPr/>
        </p:nvSpPr>
        <p:spPr>
          <a:xfrm>
            <a:off x="4111536" y="3230225"/>
            <a:ext cx="25143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Проверять по клеткам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Клетки помогают быстро увидеть ошибку. Если посчитать заполнение аккуратно, становится ясно, какая фигура действительно занимает больше места.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 работать со сложной фигурой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14</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Пошаговый способ для фигур на клетчатой бумаге: домика, лесенки и фигур из нескольких частей.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Площадь в предметах вокруг нас
</a:t>
            </a:r>
            <a:endParaRPr lang="en-US" sz="1600" dirty="0"/>
          </a:p>
        </p:txBody>
      </p:sp>
      <p:sp>
        <p:nvSpPr>
          <p:cNvPr id="9" name="Text 1"/>
          <p:cNvSpPr txBox="1"/>
          <p:nvPr/>
        </p:nvSpPr>
        <p:spPr>
          <a:xfrm>
            <a:off x="181225" y="1338900"/>
            <a:ext cx="3705600" cy="6039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парте, тетради и доске площадь заметна каждый день. Одни предметы маленькие, другие большие, и всем им нужно разное количество места.
</a:t>
            </a:r>
            <a:endParaRPr lang="en-US" sz="900" dirty="0"/>
          </a:p>
        </p:txBody>
      </p:sp>
      <p:sp>
        <p:nvSpPr>
          <p:cNvPr id="10"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15</a:t>
            </a:r>
            <a:endParaRPr lang="en-US" sz="432" dirty="0"/>
          </a:p>
        </p:txBody>
      </p:sp>
      <p:sp>
        <p:nvSpPr>
          <p:cNvPr id="11" name="Text 3"/>
          <p:cNvSpPr txBox="1"/>
          <p:nvPr/>
        </p:nvSpPr>
        <p:spPr>
          <a:xfrm>
            <a:off x="181225" y="2286050"/>
            <a:ext cx="3705600" cy="6039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Ковёр в классе занимает гораздо больше места, чем лист в тетради. Но даже предметы похожего размера могут отличаться по площади, если их форма не одинаковая.
</a:t>
            </a:r>
            <a:endParaRPr lang="en-US" sz="900" dirty="0"/>
          </a:p>
        </p:txBody>
      </p:sp>
      <p:sp>
        <p:nvSpPr>
          <p:cNvPr id="12" name="Text 4"/>
          <p:cNvSpPr txBox="1"/>
          <p:nvPr/>
        </p:nvSpPr>
        <p:spPr>
          <a:xfrm>
            <a:off x="181225" y="3233200"/>
            <a:ext cx="3705600" cy="6039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полу удобно сравнивать большие поверхности. Тут уже не помогают догадки: лучше смотреть, сколько места действительно закрывает предмет.
</a:t>
            </a:r>
            <a:endParaRPr lang="en-US" sz="900" dirty="0"/>
          </a:p>
        </p:txBody>
      </p:sp>
      <p:sp>
        <p:nvSpPr>
          <p:cNvPr id="13" name="Text 5"/>
          <p:cNvSpPr txBox="1"/>
          <p:nvPr/>
        </p:nvSpPr>
        <p:spPr>
          <a:xfrm>
            <a:off x="181225" y="4180350"/>
            <a:ext cx="3705600" cy="6039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жизни умение сравнивать площадь помогает выбирать бумагу, коврик, доску для рисунка и даже место для игры. Математика умеет быть очень полезной.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Палетка и прозрачная сетка
</a:t>
            </a:r>
            <a:endParaRPr lang="en-US" sz="1600" dirty="0"/>
          </a:p>
        </p:txBody>
      </p:sp>
      <p:sp>
        <p:nvSpPr>
          <p:cNvPr id="8"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16</a:t>
            </a:r>
            <a:endParaRPr lang="en-US" sz="432" dirty="0"/>
          </a:p>
        </p:txBody>
      </p:sp>
      <p:sp>
        <p:nvSpPr>
          <p:cNvPr id="9" name="Text 2"/>
          <p:cNvSpPr txBox="1"/>
          <p:nvPr/>
        </p:nvSpPr>
        <p:spPr>
          <a:xfrm>
            <a:off x="180000" y="2844275"/>
            <a:ext cx="3068100" cy="704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Палетка — это прозрачная сетка, которую накладывают на рисунок. Она сразу показывает, сколько клеток занимает фигура, и помогает не теряться в счёте.
</a:t>
            </a:r>
            <a:endParaRPr lang="en-US" sz="1000" dirty="0"/>
          </a:p>
        </p:txBody>
      </p:sp>
      <p:sp>
        <p:nvSpPr>
          <p:cNvPr id="10" name="Text 3"/>
          <p:cNvSpPr txBox="1"/>
          <p:nvPr/>
        </p:nvSpPr>
        <p:spPr>
          <a:xfrm>
            <a:off x="180000" y="4045775"/>
            <a:ext cx="3068100" cy="704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Такой способ особенно удобен, когда фигура сложная или её нельзя просто наложить на другую. Сетка делает сравнение быстрым, понятным и почти волшебным.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Сравнение с помощью одинаковых квадратов
</a:t>
            </a:r>
            <a:endParaRPr lang="en-US" sz="1600" dirty="0"/>
          </a:p>
        </p:txBody>
      </p:sp>
      <p:sp>
        <p:nvSpPr>
          <p:cNvPr id="9" name="Text 1"/>
          <p:cNvSpPr txBox="1"/>
          <p:nvPr/>
        </p:nvSpPr>
        <p:spPr>
          <a:xfrm>
            <a:off x="180654" y="1810025"/>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Одинаковые квадраты — это честная мерка для площади. Если все фигуры измеряют одним и тем же квадратом, результат можно спокойно сравнивать.
</a:t>
            </a:r>
            <a:endParaRPr lang="en-US" sz="1000" dirty="0"/>
          </a:p>
        </p:txBody>
      </p:sp>
      <p:sp>
        <p:nvSpPr>
          <p:cNvPr id="10" name="Text 2"/>
          <p:cNvSpPr txBox="1"/>
          <p:nvPr/>
        </p:nvSpPr>
        <p:spPr>
          <a:xfrm>
            <a:off x="4161036" y="1810025"/>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квадратов больше, площадь больше. Когда квадратов меньше, площадь меньше. Здесь всё просто, как счёт игрушек в коробке.
</a:t>
            </a:r>
            <a:endParaRPr lang="en-US" sz="1000" dirty="0"/>
          </a:p>
        </p:txBody>
      </p:sp>
      <p:sp>
        <p:nvSpPr>
          <p:cNvPr id="11" name="Text 3"/>
          <p:cNvSpPr txBox="1"/>
          <p:nvPr/>
        </p:nvSpPr>
        <p:spPr>
          <a:xfrm>
            <a:off x="181292" y="3291675"/>
            <a:ext cx="3705600" cy="815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Такой способ помогает избежать споров. У всех один размер мерки, значит, и ответ получается справедливым, без хитростей и случайных ошибок.
</a:t>
            </a:r>
            <a:endParaRPr lang="en-US" sz="1000" dirty="0"/>
          </a:p>
        </p:txBody>
      </p:sp>
      <p:sp>
        <p:nvSpPr>
          <p:cNvPr id="12"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17</a:t>
            </a:r>
            <a:endParaRPr lang="en-US" sz="43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Порядок работы на уроке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18</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Сначала наблюдение, потом выбор способа, затем измерение и вывод.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Главные выводы перед итогом
</a:t>
            </a:r>
            <a:endParaRPr lang="en-US" sz="1600" dirty="0"/>
          </a:p>
        </p:txBody>
      </p:sp>
      <p:sp>
        <p:nvSpPr>
          <p:cNvPr id="9" name="Text 1"/>
          <p:cNvSpPr txBox="1"/>
          <p:nvPr/>
        </p:nvSpPr>
        <p:spPr>
          <a:xfrm>
            <a:off x="180025"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Фигуры можно сравнивать на глаз, наложением и по клеткам. Каждый способ полезен, если применять его к месту и не торопиться.
</a:t>
            </a:r>
            <a:endParaRPr lang="en-US" sz="900" dirty="0"/>
          </a:p>
        </p:txBody>
      </p:sp>
      <p:sp>
        <p:nvSpPr>
          <p:cNvPr id="10" name="Text 2"/>
          <p:cNvSpPr txBox="1"/>
          <p:nvPr/>
        </p:nvSpPr>
        <p:spPr>
          <a:xfrm>
            <a:off x="2409814"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маленьких фигур самый точный и удобный способ — считать одинаковые квадратные единицы. Тогда ответ получается понятным и аккуратным.
</a:t>
            </a:r>
            <a:endParaRPr lang="en-US" sz="900" dirty="0"/>
          </a:p>
        </p:txBody>
      </p:sp>
      <p:sp>
        <p:nvSpPr>
          <p:cNvPr id="11" name="Text 3"/>
          <p:cNvSpPr txBox="1"/>
          <p:nvPr/>
        </p:nvSpPr>
        <p:spPr>
          <a:xfrm>
            <a:off x="4640837"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Одинаковая площадь не означает одинаковую форму. Фигуры могут выглядеть совсем по-разному, но занимать одно и то же место.
</a:t>
            </a:r>
            <a:endParaRPr lang="en-US" sz="900" dirty="0"/>
          </a:p>
        </p:txBody>
      </p:sp>
      <p:sp>
        <p:nvSpPr>
          <p:cNvPr id="12"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19</a:t>
            </a:r>
            <a:endParaRPr lang="en-US" sz="432" dirty="0"/>
          </a:p>
        </p:txBody>
      </p:sp>
      <p:sp>
        <p:nvSpPr>
          <p:cNvPr id="13" name="Text 5"/>
          <p:cNvSpPr txBox="1"/>
          <p:nvPr/>
        </p:nvSpPr>
        <p:spPr>
          <a:xfrm>
            <a:off x="6871856" y="2494325"/>
            <a:ext cx="2091300" cy="8157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Большой контур ещё не значит большая площадь. Чтобы сравнение было честным, всегда нужна одна и та же мерка.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2571300"/>
            <a:ext cx="3851400" cy="930300"/>
          </a:xfrm>
          <a:prstGeom prst="rect">
            <a:avLst/>
          </a:prstGeom>
          <a:noFill/>
          <a:ln/>
        </p:spPr>
        <p:txBody>
          <a:bodyPr wrap="square" lIns="0" tIns="0" rIns="0" bIns="0" rtlCol="0" anchor="b"/>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Итог: как сравнивать по площади
</a:t>
            </a:r>
            <a:endParaRPr lang="en-US" sz="1800" dirty="0"/>
          </a:p>
        </p:txBody>
      </p:sp>
      <p:sp>
        <p:nvSpPr>
          <p:cNvPr id="5" name="Text 1"/>
          <p:cNvSpPr txBox="1"/>
          <p:nvPr/>
        </p:nvSpPr>
        <p:spPr>
          <a:xfrm>
            <a:off x="180000" y="3883175"/>
            <a:ext cx="3361500" cy="904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Площадь помогает понять, сколько места занимает фигура. Сравнивайте на глаз, наложением или по клеткам, а для точного ответа используйте одну и ту же мерку — квадрат 1 см².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2026-05-20T15:00:01Z</dcterms:created>
  <dcterms:modified xsi:type="dcterms:W3CDTF">2026-05-20T15:00:01Z</dcterms:modified>
</cp:coreProperties>
</file>