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биогеоценозов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природы — основа её устойчивости и нашей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биогеоценозы важны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Биогеоценозы — это не просто «участки природы», а связанные системы живых организмов и среды. Их разнообразие поддерживает равновесие, ресурсы и устойчивость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природу разнообразной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87100" y="2022325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уровень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87100" y="2323811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помогает видам сохранять наследственные различия, благодаря которым популяции лучше переносят болезни, климатические колебания и другие неблагоприятные изменения среды.
</a:t>
            </a:r>
            <a:endParaRPr lang="en-US" sz="862" dirty="0"/>
          </a:p>
        </p:txBody>
      </p:sp>
      <p:sp>
        <p:nvSpPr>
          <p:cNvPr id="13" name="Text 4"/>
          <p:cNvSpPr txBox="1"/>
          <p:nvPr/>
        </p:nvSpPr>
        <p:spPr>
          <a:xfrm>
            <a:off x="587100" y="3754642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экосистем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87100" y="405613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разнообразие связано с тем, что леса, луга, болота и водоёмы выполняют разные функции и по-разному отвечают на нарушения.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87100" y="2888483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уровень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587100" y="318995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определяет число и состав организмов в сообществе. Чем больше видов, тем больше экологических связей и тем стабильнее работа биогеоценоза.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услуги дают разные экосистемы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118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защищают почвы от размыва, смягчают микроклимат и создают условия для накопления влаги, поэтому их значение особенно велико на склонах и в засушливых районах.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8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289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работают как природные накопители воды: они регулируют сток, поддерживают влажность территории и помогают сглаживать последствия засух и паводков.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289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8631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участвуют в естественной очистке воды, служат средой обитания для множества организмов и связывают между собой разные участки ландшафта.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8631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460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сохраняют богатство травянистых растений и поддерживают насекомых-опылителей, от которых зависят многие дикорастущие и культурные растения.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460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715" y="1988918"/>
            <a:ext cx="281662" cy="32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240" y="1988918"/>
            <a:ext cx="281662" cy="321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715" y="3495864"/>
            <a:ext cx="281662" cy="321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1240" y="3495864"/>
            <a:ext cx="281662" cy="321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природного разнообразия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1101216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градиенты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86475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по территории неравномерно: различия в температуре, влажности и освещённости формируют набор условий, в которых одни виды чувствуют себя лучше, чем другие.
</a:t>
            </a:r>
            <a:endParaRPr lang="en-US" sz="961" dirty="0"/>
          </a:p>
        </p:txBody>
      </p:sp>
      <p:sp>
        <p:nvSpPr>
          <p:cNvPr id="15" name="Text 4"/>
          <p:cNvSpPr txBox="1"/>
          <p:nvPr/>
        </p:nvSpPr>
        <p:spPr>
          <a:xfrm>
            <a:off x="5653741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различия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39000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тоже различаются по составу, кислотности, плодородию и увлажнению. Поэтому рядом могут существовать сообщества с разным растительным покровом и разными животными.
</a:t>
            </a:r>
            <a:endParaRPr lang="en-US" sz="961" dirty="0"/>
          </a:p>
        </p:txBody>
      </p:sp>
      <p:sp>
        <p:nvSpPr>
          <p:cNvPr id="17" name="Text 6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
</a:t>
            </a:r>
            <a:endParaRPr lang="en-US" sz="1300" dirty="0"/>
          </a:p>
        </p:txBody>
      </p:sp>
      <p:sp>
        <p:nvSpPr>
          <p:cNvPr id="18" name="Text 7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занимает свою экологическую нишу: одни предпочитают тень, другие — открытые пространства; одни зависят от влаги, другие лучше переносят сухость.
</a:t>
            </a:r>
            <a:endParaRPr lang="en-US" sz="961" dirty="0"/>
          </a:p>
        </p:txBody>
      </p:sp>
      <p:sp>
        <p:nvSpPr>
          <p:cNvPr id="19" name="Text 8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сообществ
</a:t>
            </a:r>
            <a:endParaRPr lang="en-US" sz="1300" dirty="0"/>
          </a:p>
        </p:txBody>
      </p:sp>
      <p:sp>
        <p:nvSpPr>
          <p:cNvPr id="20" name="Text 9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смены сообществ меняются возраст, структура и состав растительности. Это создаёт новые условия для организмов и увеличивает общее разнообразие природы.
</a:t>
            </a:r>
            <a:endParaRPr lang="en-US" sz="9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сукцессии в одном ландшафте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смена сообществ показывает, почему важно сохранять участки на разных стадиях восстановления.
</a:t>
            </a:r>
            <a:endParaRPr lang="en-US" sz="147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319" y="1931525"/>
            <a:ext cx="2735512" cy="29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Овраги, опушки и прибрежные полосы образуют переходные зоны, где встречаются виды из соседних сообществ и появляются дополнительные места для питания и размножения.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зоны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дают укрытие, тень и стабильный микроклимат, тогда как открытые поляны нужны светолюбивым растениям, насекомым и птицам, связанным с травянистой растительностью.
</a:t>
            </a:r>
            <a:endParaRPr lang="en-US" sz="891" dirty="0"/>
          </a:p>
        </p:txBody>
      </p:sp>
      <p:sp>
        <p:nvSpPr>
          <p:cNvPr id="14" name="Text 4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 и влажные понижения служат коридорами для расселения организмов и обеспечивают связь между участками, особенно для видов, зависящих от воды и повышенной влажности.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элементы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структура территории, тем больше в ней убежищ от хищников, неблагоприятной погоды и хозяйственного воздействия, а значит, выше шансы видов сохраняться.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укрытий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местообитаний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биоразнообразия работают вместе, поэтому экосистема быстрее переносит нарушения и восстанавливается после них.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экологии; обобщение темы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биоразнообразия действуют совместно и повышают устойчивость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сохраняются лучше всего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24300" y="16296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сообществе много видов, процессы круговорота веществ идут стабильнее: разные организмы по-разному используют органику, минералы и влагу, поддерживая непрерывность обмена.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41395" y="1629636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24300" y="41607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Самоочищение воды зависит от активности микроорганизмов, растений и донных организмов. Разнообразное сообщество лучше удаляет загрязнения и быстрее восстанавливает качество среды.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1395" y="4160700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Самоочищение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224300" y="33170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ускоряется благодаря грибам, бактериям и почвенным животным. Их совместная работа возвращает питательные вещества в почву и поддерживает её плодородие.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41395" y="3317012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224300" y="24733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становится надёжнее, если в биогеоценозе есть несколько групп насекомых и цветковых растений. Тогда неудача одного вида меньше влияет на воспроизводство других.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1041395" y="2473324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и фрагментация местообитаний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особенно опасна для видов с большими участками обитания и низкой подвижностью.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нарушена целостность территории, тем ниже связность популяций и выше риск локального исчезновения видов.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загрязнение разрушает экосистемы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26971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812583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сокращают численность насекомых-опылителей и нарушают опыление дикорастущих и культурных растений. Это ослабляет не только отдельные виды, но и целые пищевые цепи в лугах и садах.
</a:t>
            </a:r>
            <a:endParaRPr lang="en-US" sz="857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125446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видов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11058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слабое, но постоянное загрязнение делает экосистемы беднее и однообразнее. Выживают только самые устойчивые виды, а редкие и чувствительные формы жизни постепенно исчезают.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259288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544911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нефтепродукты и неочищенные стоки меняют химический состав воды и почвы. Из-за этого падает содержание кислорода, ухудшается размножение водных организмов и снижается качество местообитаний.
</a:t>
            </a:r>
            <a:endParaRPr lang="en-US" sz="834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393130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ядов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2678729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и промышленные выбросы накапливаются в организмах и усиливаются по цепям питания. На верхних трофических уровнях их концентрация становится особенно опасной для хищных птиц, рыб и человека.
</a:t>
            </a:r>
            <a:endParaRPr lang="en-US" sz="8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552" y="2199550"/>
            <a:ext cx="5616897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ошибок землепользования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экологии и природопользования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землепользование ускоряет разрушение почв, изменяет водный режим и упрощает растительный покров. В итоге экосистема теряет устойчивость и природное разнообразие.
</a:t>
            </a:r>
            <a:endParaRPr lang="en-US" sz="1221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хозяйственное давление уменьшает качество местообитаний; быстрее всего деградируют почвы и водный режим, а затем сокращается число характерных видов.
</a:t>
            </a:r>
            <a:endParaRPr lang="en-US" sz="13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биологическая инвазия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73175" y="3333488"/>
            <a:ext cx="23556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случайного или намеренного заноса вид попадает в новую среду без привычных врагов и ограничений. Если условия подходят, он начинает быстро размножаться.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3175" y="2812225"/>
            <a:ext cx="23556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Занос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406263" y="3333488"/>
            <a:ext cx="23556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распространяется по лесам, лугам или водоёмам, вытесняя местные виды за счёт конкуренции, хищничества или переноса болезней. Меняются пищевые связи и состав сообществ.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406263" y="2812225"/>
            <a:ext cx="23556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Распространение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6339350" y="3333488"/>
            <a:ext cx="23556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инвазивный вид закрепляется, восстановить прежнее сообщество становится трудно. Снижается численность аборигенных организмов, а экосистема теряет часть своей устойчивости и уникальности.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339350" y="2812225"/>
            <a:ext cx="23556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Закрепление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климатического риска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климатических рисков для экосистем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сдвиги действуют не изолированно: засуха, жара и экстремальные осадки одновременно меняют условия жизни растений, животных и почвенных организмов.
</a:t>
            </a:r>
            <a:endParaRPr lang="en-US" sz="1228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создают засуха и пожары, а фенологические сдвиги дополнительно нарушают согласованность опыления, размножения и миграций.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охраны участков к связности ландшафта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переход от изолированных участков к связанной сети помогает видам сохраняться и расселяться.
</a:t>
            </a:r>
            <a:endParaRPr lang="en-US" sz="14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681" y="2035186"/>
            <a:ext cx="427088" cy="48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6381" y="2035186"/>
            <a:ext cx="427088" cy="48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3175" y="3624471"/>
            <a:ext cx="488100" cy="4338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47394" y="3597355"/>
            <a:ext cx="305063" cy="488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0361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Практики, которые снижают нагрузку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73175" y="2884537"/>
            <a:ext cx="3827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Выборочные рубки, лесовосстановление и сохранение подроста помогают лесу сохранять ярусность, почвенную влажность и местообитания для птиц, насекомых и грибов.
</a:t>
            </a:r>
            <a:endParaRPr lang="en-US" sz="791" dirty="0"/>
          </a:p>
        </p:txBody>
      </p:sp>
      <p:sp>
        <p:nvSpPr>
          <p:cNvPr id="17" name="Text 3"/>
          <p:cNvSpPr txBox="1"/>
          <p:nvPr/>
        </p:nvSpPr>
        <p:spPr>
          <a:xfrm>
            <a:off x="473175" y="2585174"/>
            <a:ext cx="38274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лесопользование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855875" y="2884537"/>
            <a:ext cx="3827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пестицидов, удобрений и лишней химической нагрузки уменьшает токсическое воздействие на почвы и воды, а также поддерживает опылителей и почвенную фауну.
</a:t>
            </a:r>
            <a:endParaRPr lang="en-US" sz="791" dirty="0"/>
          </a:p>
        </p:txBody>
      </p:sp>
      <p:sp>
        <p:nvSpPr>
          <p:cNvPr id="19" name="Text 5"/>
          <p:cNvSpPr txBox="1"/>
          <p:nvPr/>
        </p:nvSpPr>
        <p:spPr>
          <a:xfrm>
            <a:off x="4855875" y="2585174"/>
            <a:ext cx="38274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химии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3175" y="4446705"/>
            <a:ext cx="3827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полосы задерживают сток, защищают берега от размыва и служат убежищем для водных и наземных организмов. Их сохранение особенно важно вдоль рек и озёр.
</a:t>
            </a:r>
            <a:endParaRPr lang="en-US" sz="791" dirty="0"/>
          </a:p>
        </p:txBody>
      </p:sp>
      <p:sp>
        <p:nvSpPr>
          <p:cNvPr id="21" name="Text 7"/>
          <p:cNvSpPr txBox="1"/>
          <p:nvPr/>
        </p:nvSpPr>
        <p:spPr>
          <a:xfrm>
            <a:off x="473175" y="4147342"/>
            <a:ext cx="38274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берегов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4855875" y="4446705"/>
            <a:ext cx="3827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транспорта, костров и массового вытаптывания снижает беспокойство животных и деградацию троп. В результате территория дольше сохраняет способность к самовосстановлению.
</a:t>
            </a:r>
            <a:endParaRPr lang="en-US" sz="791" dirty="0"/>
          </a:p>
        </p:txBody>
      </p:sp>
      <p:sp>
        <p:nvSpPr>
          <p:cNvPr id="23" name="Text 9"/>
          <p:cNvSpPr txBox="1"/>
          <p:nvPr/>
        </p:nvSpPr>
        <p:spPr>
          <a:xfrm>
            <a:off x="4855875" y="4147342"/>
            <a:ext cx="38274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Щадящая рекреация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44391"/>
            <a:ext cx="8606400" cy="1823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0361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восстановления нарушенных территорий
</a:t>
            </a:r>
            <a:endParaRPr lang="en-US" sz="2786" dirty="0"/>
          </a:p>
        </p:txBody>
      </p:sp>
      <p:sp>
        <p:nvSpPr>
          <p:cNvPr id="11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118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оценивают, что именно нарушено: почвы, гидрологический режим, растительный покров или рельеф. Без такой диагностики восстановление легко сделать формальным и малоэффективным.
</a:t>
            </a:r>
            <a:endParaRPr lang="en-US" sz="825" dirty="0"/>
          </a:p>
        </p:txBody>
      </p:sp>
      <p:sp>
        <p:nvSpPr>
          <p:cNvPr id="13" name="Text 3"/>
          <p:cNvSpPr txBox="1"/>
          <p:nvPr/>
        </p:nvSpPr>
        <p:spPr>
          <a:xfrm>
            <a:off x="5118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Оценка повреждений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8565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завершающем этапе наблюдают, возвращаются ли типичные виды и природные связи. Успех измеряется не только зелёной массой, но и полноценной структурой сообщества.
</a:t>
            </a:r>
            <a:endParaRPr lang="en-US" sz="838" dirty="0"/>
          </a:p>
        </p:txBody>
      </p:sp>
      <p:sp>
        <p:nvSpPr>
          <p:cNvPr id="15" name="Text 5"/>
          <p:cNvSpPr txBox="1"/>
          <p:nvPr/>
        </p:nvSpPr>
        <p:spPr>
          <a:xfrm>
            <a:off x="68565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Контроль результата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7416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создают буферные зоны и ограничивают повторную нагрузку. Это даёт сообществу время закрепиться и уменьшает риск повторной деградации.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416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Защита от нового ущерба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26267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возвращают характерные условия среды: высаживают местные виды, восстанавливают увлажнение, укрепляют почвы и убирают источники дальнейшего разрушения.
</a:t>
            </a:r>
            <a:endParaRPr lang="en-US" sz="882" dirty="0"/>
          </a:p>
        </p:txBody>
      </p:sp>
      <p:sp>
        <p:nvSpPr>
          <p:cNvPr id="19" name="Text 9"/>
          <p:cNvSpPr txBox="1"/>
          <p:nvPr/>
        </p:nvSpPr>
        <p:spPr>
          <a:xfrm>
            <a:off x="26267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Восстановление среды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2559239"/>
            <a:ext cx="3989100" cy="13199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наблюдения и вовлечения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 экологического мониторинга и гражданской науки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 участие жителей работают вместе: наука даёт измерения, а общество — регулярные наблюдения и быстрый отклик на нарушения. Так охрана становится точнее и оперативнее.
</a:t>
            </a:r>
            <a:endParaRPr lang="en-US" sz="1213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профессионального контроля и гражданских наблюдений позволяет раньше замечать угрозы и точнее планировать охранные меры.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44" y="1247925"/>
            <a:ext cx="2807712" cy="364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8549" y="1247925"/>
            <a:ext cx="2807712" cy="364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954" y="1247925"/>
            <a:ext cx="2807712" cy="3648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экосистемы — три похожих принципа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281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старые деревья, подлесок и валежник образуют сложную среду для птиц, грибов и насекомых. Если оставить лесным кварталам связность и не допускать захламляющего мусора, сохраняются пищевые цепи и естественное обновление.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4281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Лес: структура важнее площади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265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лугу решающими становятся разнотравье, умеренный выпас и отсутствие лишней химии. Тогда остаются цветущие растения, а вместе с ними — шмели, бабочки и птицы, зависящие от богатой кормовой базы.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65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Луг: пространство для опылителей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2249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 сохраняет жизнь, когда защищены берега, уменьшен сток загрязнений и не нарушены прибрежные заросли. В такой системе остаются рыбы, амфибии и организмы, очищающие воду естественным путём.
</a:t>
            </a:r>
            <a:endParaRPr lang="en-US" sz="899" dirty="0"/>
          </a:p>
        </p:txBody>
      </p:sp>
      <p:sp>
        <p:nvSpPr>
          <p:cNvPr id="16" name="Text 7"/>
          <p:cNvSpPr txBox="1"/>
          <p:nvPr/>
        </p:nvSpPr>
        <p:spPr>
          <a:xfrm>
            <a:off x="62249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Водоём: чистая прибрежная зона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биогеоценозов — основа устойчивой жизни
</a:t>
            </a:r>
            <a:endParaRPr lang="en-US" sz="3613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разнообразие биогеоценозов нужно не только ради редких видов, но и ради собственной безопасности: от этого зависят вода, почвы, климатические условия и качество жизни людей. Каждый может участвовать в охране природы.
</a:t>
            </a:r>
            <a:endParaRPr lang="en-US" sz="1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2026-07-25T22:55:16Z</dcterms:created>
  <dcterms:modified xsi:type="dcterms:W3CDTF">2026-07-25T22:55:16Z</dcterms:modified>
</cp:coreProperties>
</file>