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jpeg"/><Relationship Id="rId6" Type="http://schemas.openxmlformats.org/officeDocument/2006/relationships/image" Target="../media/image-6-6.png"/><Relationship Id="rId7" Type="http://schemas.openxmlformats.org/officeDocument/2006/relationships/image" Target="../media/image-6-7.jpe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slideLayout" Target="../slideLayouts/slideLayout1.xml"/><Relationship Id="rId11"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image" Target="../media/image-17-8.png"/><Relationship Id="rId9" Type="http://schemas.openxmlformats.org/officeDocument/2006/relationships/image" Target="../media/image-17-9.png"/><Relationship Id="rId10" Type="http://schemas.openxmlformats.org/officeDocument/2006/relationships/slideLayout" Target="../slideLayouts/slideLayout1.xml"/><Relationship Id="rId11"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jpe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3423" y="2263"/>
            <a:ext cx="5470577" cy="515003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86697" y="1275736"/>
            <a:ext cx="3502742" cy="2278625"/>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Adverbs in English: повторяем главное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Повторяем наречия: вопросы, группы, сравнение и место в предложении.
</a:t>
            </a:r>
            <a:endParaRPr lang="en-US" sz="3000" dirty="0"/>
          </a:p>
        </p:txBody>
      </p:sp>
      <p:sp>
        <p:nvSpPr>
          <p:cNvPr id="5" name="Text 1"/>
          <p:cNvSpPr txBox="1"/>
          <p:nvPr/>
        </p:nvSpPr>
        <p:spPr>
          <a:xfrm>
            <a:off x="486697" y="4011560"/>
            <a:ext cx="3038168" cy="523568"/>
          </a:xfrm>
          <a:prstGeom prst="rect">
            <a:avLst/>
          </a:prstGeom>
          <a:noFill/>
          <a:ln/>
        </p:spPr>
        <p:txBody>
          <a:bodyPr wrap="square" lIns="0" tIns="0" rIns="0" bIns="0" rtlCol="0" anchor="ctr"/>
          <a:lstStyle/>
          <a:p>
            <a:pPr algn="l" indent="0" marL="0">
              <a:lnSpc>
                <a:spcPct val="100000"/>
              </a:lnSpc>
              <a:buNone/>
            </a:pPr>
            <a:r>
              <a:rPr lang="en-US" sz="1100" dirty="0">
                <a:solidFill>
                  <a:srgbClr val="020086"/>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1" y="0"/>
            <a:ext cx="4666288" cy="51545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67300" y="728250"/>
            <a:ext cx="3624749" cy="3687000"/>
          </a:xfrm>
          <a:prstGeom prst="rect">
            <a:avLst/>
          </a:prstGeom>
          <a:noFill/>
          <a:ln/>
        </p:spPr>
        <p:txBody>
          <a:bodyPr wrap="square" lIns="0" tIns="0" rIns="0" bIns="0" rtlCol="0" anchor="ctr"/>
          <a:lstStyle/>
          <a:p>
            <a:pPr algn="ctr" indent="0" marL="0">
              <a:lnSpc>
                <a:spcPct val="100000"/>
              </a:lnSpc>
              <a:buNone/>
            </a:pPr>
            <a:r>
              <a:rPr lang="en-US" sz="2700" b="1" dirty="0">
                <a:solidFill>
                  <a:srgbClr val="FFFFFF"/>
                </a:solidFill>
                <a:latin typeface="Arial" pitchFamily="34" charset="0"/>
                <a:ea typeface="Arial" pitchFamily="34" charset="-122"/>
                <a:cs typeface="Arial" pitchFamily="34" charset="-120"/>
              </a:rPr>
              <a:t>Почему наречия делают речь точнее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Наречия помогают сказать по-английски яснее: как, когда, где и насколько. Эта тема связывает части речи, порядок слов и сравнение признаков, а ещё учит не путать похожие слова, например good и well.
</a:t>
            </a:r>
            <a:endParaRPr lang="en-US" sz="2700" dirty="0"/>
          </a:p>
        </p:txBody>
      </p:sp>
      <p:sp>
        <p:nvSpPr>
          <p:cNvPr id="5"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959903"/>
            <a:ext cx="4750071" cy="189304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распознать наречие в английском предложении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3</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Наречие уточняет действие, время, место или степень признака.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Наречие отвечает на смысловой вопрос и обычно не изменяется по формам.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Примеры из темы Adverbs (review)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9762" y="2012504"/>
            <a:ext cx="514451" cy="587944"/>
          </a:xfrm>
          <a:prstGeom prst="rect">
            <a:avLst/>
          </a:prstGeom>
        </p:spPr>
      </p:pic>
      <p:pic>
        <p:nvPicPr>
          <p:cNvPr id="5" name="Image 3" descr="preencoded.png">    </p:cNvPr>
          <p:cNvPicPr>
            <a:picLocks noChangeAspect="1"/>
          </p:cNvPicPr>
          <p:nvPr/>
        </p:nvPicPr>
        <p:blipFill>
          <a:blip r:embed="rId4"/>
          <a:stretch>
            <a:fillRect/>
          </a:stretch>
        </p:blipFill>
        <p:spPr>
          <a:xfrm>
            <a:off x="4413171" y="2012504"/>
            <a:ext cx="587944" cy="587944"/>
          </a:xfrm>
          <a:prstGeom prst="rect">
            <a:avLst/>
          </a:prstGeom>
        </p:spPr>
      </p:pic>
      <p:pic>
        <p:nvPicPr>
          <p:cNvPr id="6" name="Image 4" descr="preencoded.png">    </p:cNvPr>
          <p:cNvPicPr>
            <a:picLocks noChangeAspect="1"/>
          </p:cNvPicPr>
          <p:nvPr/>
        </p:nvPicPr>
        <p:blipFill>
          <a:blip r:embed="rId5"/>
          <a:stretch>
            <a:fillRect/>
          </a:stretch>
        </p:blipFill>
        <p:spPr>
          <a:xfrm>
            <a:off x="570053" y="3677070"/>
            <a:ext cx="405898" cy="541197"/>
          </a:xfrm>
          <a:prstGeom prst="rect">
            <a:avLst/>
          </a:prstGeom>
        </p:spPr>
      </p:pic>
      <p:pic>
        <p:nvPicPr>
          <p:cNvPr id="7" name="Image 5" descr="preencoded.png">    </p:cNvPr>
          <p:cNvPicPr>
            <a:picLocks noChangeAspect="1"/>
          </p:cNvPicPr>
          <p:nvPr/>
        </p:nvPicPr>
        <p:blipFill>
          <a:blip r:embed="rId6"/>
          <a:stretch>
            <a:fillRect/>
          </a:stretch>
        </p:blipFill>
        <p:spPr>
          <a:xfrm>
            <a:off x="3144576" y="3677070"/>
            <a:ext cx="541197" cy="541197"/>
          </a:xfrm>
          <a:prstGeom prst="rect">
            <a:avLst/>
          </a:prstGeom>
        </p:spPr>
      </p:pic>
      <p:pic>
        <p:nvPicPr>
          <p:cNvPr id="8" name="Image 6" descr="preencoded.png">    </p:cNvPr>
          <p:cNvPicPr>
            <a:picLocks noChangeAspect="1"/>
          </p:cNvPicPr>
          <p:nvPr/>
        </p:nvPicPr>
        <p:blipFill>
          <a:blip r:embed="rId7"/>
          <a:stretch>
            <a:fillRect/>
          </a:stretch>
        </p:blipFill>
        <p:spPr>
          <a:xfrm>
            <a:off x="5785051" y="3677070"/>
            <a:ext cx="541197" cy="541197"/>
          </a:xfrm>
          <a:prstGeom prst="rect">
            <a:avLst/>
          </a:prstGeom>
        </p:spPr>
      </p:pic>
      <p:sp>
        <p:nvSpPr>
          <p:cNvPr id="9"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На какие вопросы отвечают наречия
</a:t>
            </a:r>
            <a:endParaRPr lang="en-US" sz="2400" dirty="0"/>
          </a:p>
        </p:txBody>
      </p:sp>
      <p:sp>
        <p:nvSpPr>
          <p:cNvPr id="10"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11" name="Text 2"/>
          <p:cNvSpPr txBox="1"/>
          <p:nvPr/>
        </p:nvSpPr>
        <p:spPr>
          <a:xfrm>
            <a:off x="1225077" y="1835606"/>
            <a:ext cx="3006819" cy="941738"/>
          </a:xfrm>
          <a:prstGeom prst="rect">
            <a:avLst/>
          </a:prstGeom>
          <a:noFill/>
          <a:ln/>
        </p:spPr>
        <p:txBody>
          <a:bodyPr wrap="square" lIns="0" tIns="0" rIns="0" bIns="0" rtlCol="0" anchor="ctr"/>
          <a:lstStyle/>
          <a:p>
            <a:pPr algn="l" indent="0" marL="0">
              <a:lnSpc>
                <a:spcPct val="100000"/>
              </a:lnSpc>
              <a:buNone/>
            </a:pPr>
            <a:r>
              <a:rPr lang="en-US" sz="1462" b="1" dirty="0">
                <a:solidFill>
                  <a:srgbClr val="FFFFFF"/>
                </a:solidFill>
                <a:latin typeface="Arial" pitchFamily="34" charset="0"/>
                <a:ea typeface="Arial" pitchFamily="34" charset="-122"/>
                <a:cs typeface="Arial" pitchFamily="34" charset="-120"/>
              </a:rPr>
              <a:t>How?
</a:t>
            </a:r>
            <a:pPr algn="l" indent="0" marL="0">
              <a:lnSpc>
                <a:spcPct val="100000"/>
              </a:lnSpc>
              <a:buNone/>
            </a:pPr>
            <a:r>
              <a:rPr lang="en-US" sz="117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70" dirty="0">
                <a:solidFill>
                  <a:srgbClr val="FFFFFF"/>
                </a:solidFill>
                <a:latin typeface="Arial" pitchFamily="34" charset="0"/>
                <a:ea typeface="Arial" pitchFamily="34" charset="-122"/>
                <a:cs typeface="Arial" pitchFamily="34" charset="-120"/>
              </a:rPr>
              <a:t>Наречия образа действия показывают, как именно происходит действие: fast, slowly, carefully. Они делают описание точнее и помогают представить, каким был процесс.
</a:t>
            </a:r>
            <a:endParaRPr lang="en-US" sz="1462" dirty="0"/>
          </a:p>
        </p:txBody>
      </p:sp>
      <p:sp>
        <p:nvSpPr>
          <p:cNvPr id="12" name="Text 3"/>
          <p:cNvSpPr txBox="1"/>
          <p:nvPr/>
        </p:nvSpPr>
        <p:spPr>
          <a:xfrm>
            <a:off x="5135232" y="1835606"/>
            <a:ext cx="3006819" cy="941738"/>
          </a:xfrm>
          <a:prstGeom prst="rect">
            <a:avLst/>
          </a:prstGeom>
          <a:noFill/>
          <a:ln/>
        </p:spPr>
        <p:txBody>
          <a:bodyPr wrap="square" lIns="0" tIns="0" rIns="0" bIns="0" rtlCol="0" anchor="ctr"/>
          <a:lstStyle/>
          <a:p>
            <a:pPr algn="l" indent="0" marL="0">
              <a:lnSpc>
                <a:spcPct val="100000"/>
              </a:lnSpc>
              <a:buNone/>
            </a:pPr>
            <a:r>
              <a:rPr lang="en-US" sz="1411" b="1" dirty="0">
                <a:solidFill>
                  <a:srgbClr val="FFFFFF"/>
                </a:solidFill>
                <a:latin typeface="Arial" pitchFamily="34" charset="0"/>
                <a:ea typeface="Arial" pitchFamily="34" charset="-122"/>
                <a:cs typeface="Arial" pitchFamily="34" charset="-120"/>
              </a:rPr>
              <a:t>When?
</a:t>
            </a:r>
            <a:pPr algn="l" indent="0" marL="0">
              <a:lnSpc>
                <a:spcPct val="100000"/>
              </a:lnSpc>
              <a:buNone/>
            </a:pPr>
            <a:r>
              <a:rPr lang="en-US" sz="1129"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29" dirty="0">
                <a:solidFill>
                  <a:srgbClr val="FFFFFF"/>
                </a:solidFill>
                <a:latin typeface="Arial" pitchFamily="34" charset="0"/>
                <a:ea typeface="Arial" pitchFamily="34" charset="-122"/>
                <a:cs typeface="Arial" pitchFamily="34" charset="-120"/>
              </a:rPr>
              <a:t>Наречия времени отвечают на вопрос when? и указывают, в какой момент происходит действие: now, yesterday, soon, then. Без них фраза часто звучит менее определённо.
</a:t>
            </a:r>
            <a:endParaRPr lang="en-US" sz="1411" dirty="0"/>
          </a:p>
        </p:txBody>
      </p:sp>
      <p:sp>
        <p:nvSpPr>
          <p:cNvPr id="13" name="Text 4"/>
          <p:cNvSpPr txBox="1"/>
          <p:nvPr/>
        </p:nvSpPr>
        <p:spPr>
          <a:xfrm>
            <a:off x="1167054" y="3328201"/>
            <a:ext cx="1694048" cy="1238936"/>
          </a:xfrm>
          <a:prstGeom prst="rect">
            <a:avLst/>
          </a:prstGeom>
          <a:noFill/>
          <a:ln/>
        </p:spPr>
        <p:txBody>
          <a:bodyPr wrap="square" lIns="0" tIns="0" rIns="0" bIns="0" rtlCol="0" anchor="ctr"/>
          <a:lstStyle/>
          <a:p>
            <a:pPr algn="l" indent="0" marL="0">
              <a:lnSpc>
                <a:spcPct val="100000"/>
              </a:lnSpc>
              <a:buNone/>
            </a:pPr>
            <a:r>
              <a:rPr lang="en-US" sz="1317" b="1" dirty="0">
                <a:solidFill>
                  <a:srgbClr val="FFFFFF"/>
                </a:solidFill>
                <a:latin typeface="Arial" pitchFamily="34" charset="0"/>
                <a:ea typeface="Arial" pitchFamily="34" charset="-122"/>
                <a:cs typeface="Arial" pitchFamily="34" charset="-120"/>
              </a:rPr>
              <a:t>Where?
</a:t>
            </a:r>
            <a:pPr algn="l" indent="0" marL="0">
              <a:lnSpc>
                <a:spcPct val="100000"/>
              </a:lnSpc>
              <a:buNone/>
            </a:pPr>
            <a:r>
              <a:rPr lang="en-US" sz="1054"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54" dirty="0">
                <a:solidFill>
                  <a:srgbClr val="FFFFFF"/>
                </a:solidFill>
                <a:latin typeface="Arial" pitchFamily="34" charset="0"/>
                <a:ea typeface="Arial" pitchFamily="34" charset="-122"/>
                <a:cs typeface="Arial" pitchFamily="34" charset="-120"/>
              </a:rPr>
              <a:t>Наречия места отвечают на вопрос where? и показывают, где происходит действие: here, there, upstairs, outside. Они помогают сразу понять обстановку.
</a:t>
            </a:r>
            <a:endParaRPr lang="en-US" sz="1317" dirty="0"/>
          </a:p>
        </p:txBody>
      </p:sp>
      <p:sp>
        <p:nvSpPr>
          <p:cNvPr id="14" name="Text 5"/>
          <p:cNvSpPr txBox="1"/>
          <p:nvPr/>
        </p:nvSpPr>
        <p:spPr>
          <a:xfrm>
            <a:off x="3807529" y="3328201"/>
            <a:ext cx="1694048" cy="1238936"/>
          </a:xfrm>
          <a:prstGeom prst="rect">
            <a:avLst/>
          </a:prstGeom>
          <a:noFill/>
          <a:ln/>
        </p:spPr>
        <p:txBody>
          <a:bodyPr wrap="square" lIns="0" tIns="0" rIns="0" bIns="0" rtlCol="0" anchor="ctr"/>
          <a:lstStyle/>
          <a:p>
            <a:pPr algn="l" indent="0" marL="0">
              <a:lnSpc>
                <a:spcPct val="100000"/>
              </a:lnSpc>
              <a:buNone/>
            </a:pPr>
            <a:r>
              <a:rPr lang="en-US" sz="1229" b="1" dirty="0">
                <a:solidFill>
                  <a:srgbClr val="FFFFFF"/>
                </a:solidFill>
                <a:latin typeface="Arial" pitchFamily="34" charset="0"/>
                <a:ea typeface="Arial" pitchFamily="34" charset="-122"/>
                <a:cs typeface="Arial" pitchFamily="34" charset="-120"/>
              </a:rPr>
              <a:t>How often?
</a:t>
            </a:r>
            <a:pPr algn="l" indent="0" marL="0">
              <a:lnSpc>
                <a:spcPct val="100000"/>
              </a:lnSpc>
              <a:buNone/>
            </a:pPr>
            <a:r>
              <a:rPr lang="en-US" sz="983"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83" dirty="0">
                <a:solidFill>
                  <a:srgbClr val="FFFFFF"/>
                </a:solidFill>
                <a:latin typeface="Arial" pitchFamily="34" charset="0"/>
                <a:ea typeface="Arial" pitchFamily="34" charset="-122"/>
                <a:cs typeface="Arial" pitchFamily="34" charset="-120"/>
              </a:rPr>
              <a:t>Наречия частотности показывают, как часто что-то происходит: always, usually, often, never. Они особенно полезны, когда мы говорим о привычках, распорядке дня и повторяющихся действиях.
</a:t>
            </a:r>
            <a:endParaRPr lang="en-US" sz="1229" dirty="0"/>
          </a:p>
        </p:txBody>
      </p:sp>
      <p:sp>
        <p:nvSpPr>
          <p:cNvPr id="15" name="Text 6"/>
          <p:cNvSpPr txBox="1"/>
          <p:nvPr/>
        </p:nvSpPr>
        <p:spPr>
          <a:xfrm>
            <a:off x="6448004" y="3328201"/>
            <a:ext cx="1694048" cy="1238936"/>
          </a:xfrm>
          <a:prstGeom prst="rect">
            <a:avLst/>
          </a:prstGeom>
          <a:noFill/>
          <a:ln/>
        </p:spPr>
        <p:txBody>
          <a:bodyPr wrap="square" lIns="0" tIns="0" rIns="0" bIns="0" rtlCol="0" anchor="ctr"/>
          <a:lstStyle/>
          <a:p>
            <a:pPr algn="l" indent="0" marL="0">
              <a:lnSpc>
                <a:spcPct val="100000"/>
              </a:lnSpc>
              <a:buNone/>
            </a:pPr>
            <a:r>
              <a:rPr lang="en-US" sz="1247" b="1" dirty="0">
                <a:solidFill>
                  <a:srgbClr val="FFFFFF"/>
                </a:solidFill>
                <a:latin typeface="Arial" pitchFamily="34" charset="0"/>
                <a:ea typeface="Arial" pitchFamily="34" charset="-122"/>
                <a:cs typeface="Arial" pitchFamily="34" charset="-120"/>
              </a:rPr>
              <a:t>How much?
</a:t>
            </a:r>
            <a:pPr algn="l" indent="0" marL="0">
              <a:lnSpc>
                <a:spcPct val="100000"/>
              </a:lnSpc>
              <a:buNone/>
            </a:pPr>
            <a:r>
              <a:rPr lang="en-US" sz="997"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97" dirty="0">
                <a:solidFill>
                  <a:srgbClr val="FFFFFF"/>
                </a:solidFill>
                <a:latin typeface="Arial" pitchFamily="34" charset="0"/>
                <a:ea typeface="Arial" pitchFamily="34" charset="-122"/>
                <a:cs typeface="Arial" pitchFamily="34" charset="-120"/>
              </a:rPr>
              <a:t>Наречия степени отвечают на вопросы how much? и to what extent?. Они усиливают или ограничивают признак: very, too, quite, enough. Именно поэтому значение слова становится точнее.
</a:t>
            </a:r>
            <a:endParaRPr lang="en-US" sz="1247"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найти наречие в предложении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Алгоритм помогает проверить смысл, форму и роль слова в предложении.
</a:t>
            </a:r>
            <a:endParaRPr 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8941" y="2327342"/>
            <a:ext cx="2644996" cy="282722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56905" y="2327342"/>
            <a:ext cx="2644996" cy="282722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03588" y="2327342"/>
            <a:ext cx="2644996" cy="28272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643727" y="1544166"/>
            <a:ext cx="2355425" cy="627855"/>
          </a:xfrm>
          <a:prstGeom prst="rect">
            <a:avLst/>
          </a:prstGeom>
          <a:noFill/>
          <a:ln/>
        </p:spPr>
        <p:txBody>
          <a:bodyPr wrap="square" lIns="0" tIns="0" rIns="0" bIns="0" rtlCol="0" anchor="t"/>
          <a:lstStyle/>
          <a:p>
            <a:pPr algn="l" indent="0" marL="0">
              <a:lnSpc>
                <a:spcPct val="100000"/>
              </a:lnSpc>
              <a:buNone/>
            </a:pPr>
            <a:r>
              <a:rPr lang="en-US" sz="902" b="1" dirty="0">
                <a:solidFill>
                  <a:srgbClr val="000000"/>
                </a:solidFill>
                <a:latin typeface="Arial" pitchFamily="34" charset="0"/>
                <a:ea typeface="Arial" pitchFamily="34" charset="-122"/>
                <a:cs typeface="Arial" pitchFamily="34" charset="-120"/>
              </a:rPr>
              <a:t>Как описать ученика и его работу
</a:t>
            </a:r>
            <a:pPr algn="l" indent="0" marL="0">
              <a:lnSpc>
                <a:spcPct val="100000"/>
              </a:lnSpc>
              <a:buNone/>
            </a:pPr>
            <a:r>
              <a:rPr lang="en-US" sz="70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09" dirty="0">
                <a:solidFill>
                  <a:srgbClr val="000000"/>
                </a:solidFill>
                <a:latin typeface="Arial" pitchFamily="34" charset="0"/>
                <a:ea typeface="Arial" pitchFamily="34" charset="-122"/>
                <a:cs typeface="Arial" pitchFamily="34" charset="-120"/>
              </a:rPr>
              <a:t>A good student is attentive and responsible. But after the verb, we say She studies well, because well describes how she studies. Одно и то же значение в русском языке передаётся по-разному в зависимости от роли слова.
</a:t>
            </a:r>
            <a:endParaRPr lang="en-US" sz="902" dirty="0"/>
          </a:p>
        </p:txBody>
      </p:sp>
      <p:sp>
        <p:nvSpPr>
          <p:cNvPr id="11" name="Text 1"/>
          <p:cNvSpPr txBox="1"/>
          <p:nvPr/>
        </p:nvSpPr>
        <p:spPr>
          <a:xfrm>
            <a:off x="3401691" y="1544166"/>
            <a:ext cx="2355425" cy="627855"/>
          </a:xfrm>
          <a:prstGeom prst="rect">
            <a:avLst/>
          </a:prstGeom>
          <a:noFill/>
          <a:ln/>
        </p:spPr>
        <p:txBody>
          <a:bodyPr wrap="square" lIns="0" tIns="0" rIns="0" bIns="0" rtlCol="0" anchor="t"/>
          <a:lstStyle/>
          <a:p>
            <a:pPr algn="l" indent="0" marL="0">
              <a:lnSpc>
                <a:spcPct val="100000"/>
              </a:lnSpc>
              <a:buNone/>
            </a:pPr>
            <a:r>
              <a:rPr lang="en-US" sz="923" b="1" dirty="0">
                <a:solidFill>
                  <a:srgbClr val="000000"/>
                </a:solidFill>
                <a:latin typeface="Arial" pitchFamily="34" charset="0"/>
                <a:ea typeface="Arial" pitchFamily="34" charset="-122"/>
                <a:cs typeface="Arial" pitchFamily="34" charset="-120"/>
              </a:rPr>
              <a:t>Быстрая машина или быстрая поездка?
</a:t>
            </a:r>
            <a:pPr algn="l" indent="0" marL="0">
              <a:lnSpc>
                <a:spcPct val="100000"/>
              </a:lnSpc>
              <a:buNone/>
            </a:pPr>
            <a:r>
              <a:rPr lang="en-US" sz="72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25" dirty="0">
                <a:solidFill>
                  <a:srgbClr val="000000"/>
                </a:solidFill>
                <a:latin typeface="Arial" pitchFamily="34" charset="0"/>
                <a:ea typeface="Arial" pitchFamily="34" charset="-122"/>
                <a:cs typeface="Arial" pitchFamily="34" charset="-120"/>
              </a:rPr>
              <a:t>A fast car uses the adjective fast before the noun car. In the sentence He drives fast, the same word works as an adverb and explains the action. Контекст показывает, что именно оно описывает.
</a:t>
            </a:r>
            <a:endParaRPr lang="en-US" sz="923" dirty="0"/>
          </a:p>
        </p:txBody>
      </p:sp>
      <p:sp>
        <p:nvSpPr>
          <p:cNvPr id="12" name="Text 2"/>
          <p:cNvSpPr txBox="1"/>
          <p:nvPr/>
        </p:nvSpPr>
        <p:spPr>
          <a:xfrm>
            <a:off x="6148374" y="1544166"/>
            <a:ext cx="2355425" cy="627855"/>
          </a:xfrm>
          <a:prstGeom prst="rect">
            <a:avLst/>
          </a:prstGeom>
          <a:noFill/>
          <a:ln/>
        </p:spPr>
        <p:txBody>
          <a:bodyPr wrap="square" lIns="0" tIns="0" rIns="0" bIns="0" rtlCol="0" anchor="t"/>
          <a:lstStyle/>
          <a:p>
            <a:pPr algn="l" indent="0" marL="0">
              <a:lnSpc>
                <a:spcPct val="100000"/>
              </a:lnSpc>
              <a:buNone/>
            </a:pPr>
            <a:r>
              <a:rPr lang="en-US" sz="1002" b="1" dirty="0">
                <a:solidFill>
                  <a:srgbClr val="000000"/>
                </a:solidFill>
                <a:latin typeface="Arial" pitchFamily="34" charset="0"/>
                <a:ea typeface="Arial" pitchFamily="34" charset="-122"/>
                <a:cs typeface="Arial" pitchFamily="34" charset="-120"/>
              </a:rPr>
              <a:t>Сложная пара: hard
</a:t>
            </a:r>
            <a:pPr algn="l" indent="0" marL="0">
              <a:lnSpc>
                <a:spcPct val="100000"/>
              </a:lnSpc>
              <a:buNone/>
            </a:pPr>
            <a:r>
              <a:rPr lang="en-US" sz="78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87" dirty="0">
                <a:solidFill>
                  <a:srgbClr val="000000"/>
                </a:solidFill>
                <a:latin typeface="Arial" pitchFamily="34" charset="0"/>
                <a:ea typeface="Arial" pitchFamily="34" charset="-122"/>
                <a:cs typeface="Arial" pitchFamily="34" charset="-120"/>
              </a:rPr>
              <a:t>A hard test is difficult, so hard acts as an adjective. But He works hard tells us how he works, and here hard is an adverb. Такие пары особенно важно замечать в школьных упражнениях.
</a:t>
            </a:r>
            <a:endParaRPr lang="en-US" sz="1002" dirty="0"/>
          </a:p>
        </p:txBody>
      </p:sp>
      <p:sp>
        <p:nvSpPr>
          <p:cNvPr id="13" name="Text 3"/>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Adverb and adjective: важное различие
</a:t>
            </a:r>
            <a:endParaRPr lang="en-US" sz="2400" dirty="0"/>
          </a:p>
        </p:txBody>
      </p:sp>
      <p:sp>
        <p:nvSpPr>
          <p:cNvPr id="14" name="Text 4"/>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261251" y="1426907"/>
            <a:ext cx="4560323" cy="217956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Основные группы наречий по значению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7</a:t>
            </a:r>
            <a:endParaRPr lang="en-US" sz="1100" dirty="0"/>
          </a:p>
        </p:txBody>
      </p:sp>
      <p:sp>
        <p:nvSpPr>
          <p:cNvPr id="7" name="Text 2"/>
          <p:cNvSpPr txBox="1"/>
          <p:nvPr/>
        </p:nvSpPr>
        <p:spPr>
          <a:xfrm>
            <a:off x="495300" y="3878826"/>
            <a:ext cx="3780171" cy="1078609"/>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Каждая группа отвечает на свой вопрос и помогает точнее понять смысл предложения.
</a:t>
            </a:r>
            <a:endParaRPr lang="en-US" sz="1200" dirty="0"/>
          </a:p>
        </p:txBody>
      </p:sp>
      <p:sp>
        <p:nvSpPr>
          <p:cNvPr id="8" name="Text 3"/>
          <p:cNvSpPr txBox="1"/>
          <p:nvPr/>
        </p:nvSpPr>
        <p:spPr>
          <a:xfrm>
            <a:off x="4485205" y="3878826"/>
            <a:ext cx="3105863" cy="107860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Группы наречий различаются по смыслу, а наречия частотности обычно стоят перед основным глаголом, но после be.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Классификация наречий по значению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Какие группы наречий чаще всего встречаются в учебных текстах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учебных текстах чаще всего встречаются наречия, которые описывают действие и время.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Чаще всего нужны наречия образа действия и времени; они делают описание событий и привычек более точным.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Учебные примеры по теме Adverbs (review)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Степени сравнения наречий
</a:t>
            </a:r>
            <a:endParaRPr lang="en-US" sz="2400" dirty="0"/>
          </a:p>
        </p:txBody>
      </p:sp>
      <p:sp>
        <p:nvSpPr>
          <p:cNvPr id="8"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9</a:t>
            </a:r>
            <a:endParaRPr lang="en-US" sz="1100" dirty="0"/>
          </a:p>
        </p:txBody>
      </p:sp>
      <p:sp>
        <p:nvSpPr>
          <p:cNvPr id="9" name="Text 2"/>
          <p:cNvSpPr txBox="1"/>
          <p:nvPr/>
        </p:nvSpPr>
        <p:spPr>
          <a:xfrm>
            <a:off x="496229" y="1799260"/>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Обычные формы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Некоторые наречия сравниваются так же, как прилагательные: fast — faster — fastest; early — earlier — earliest. Они помогают показать разницу по скорости или времени.
</a:t>
            </a:r>
            <a:endParaRPr lang="en-US" sz="1050" dirty="0"/>
          </a:p>
        </p:txBody>
      </p:sp>
      <p:sp>
        <p:nvSpPr>
          <p:cNvPr id="10" name="Text 3"/>
          <p:cNvSpPr txBox="1"/>
          <p:nvPr/>
        </p:nvSpPr>
        <p:spPr>
          <a:xfrm>
            <a:off x="4866178" y="1799260"/>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Формы с more/most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Если наречие длиннее, часто используются more и most: slowly — more slowly — most slowly. Так сравнивают не само слово, а степень действия.
</a:t>
            </a:r>
            <a:endParaRPr lang="en-US" sz="1050" dirty="0"/>
          </a:p>
        </p:txBody>
      </p:sp>
      <p:sp>
        <p:nvSpPr>
          <p:cNvPr id="11" name="Text 4"/>
          <p:cNvSpPr txBox="1"/>
          <p:nvPr/>
        </p:nvSpPr>
        <p:spPr>
          <a:xfrm>
            <a:off x="496839" y="3396572"/>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Нерегулярные формы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У некоторых наречий формы особые: well — better — best; badly — worse — worst; far — farther/further — farthest/furthest. Их нужно запоминать отдельно.
</a:t>
            </a:r>
            <a:endParaRPr lang="en-US" sz="1050" dirty="0"/>
          </a:p>
        </p:txBody>
      </p:sp>
      <p:sp>
        <p:nvSpPr>
          <p:cNvPr id="12" name="Text 5"/>
          <p:cNvSpPr txBox="1"/>
          <p:nvPr/>
        </p:nvSpPr>
        <p:spPr>
          <a:xfrm>
            <a:off x="4866178" y="3396572"/>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Когда сравнение не нужно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Не все наречия имеют степени сравнения. Слова yesterday, here, never, already называют время или место, поэтому обычное сравнение для них не используется.
</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687472"/>
            <a:ext cx="4750071" cy="243790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пишутся наречия в английском языке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10</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Форма наречия зависит от происхождения слова и его роли в предложении.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Многие наречия образуются с -ly, но часть слов совпадает с прилагательными по форме; поэтому всегда важны смысл и контекст.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Правила образования и написания наречий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11</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Выбор формы наречия шаг за шагом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Схема показывает, как определить основу слова, подобрать нужный суффикс или форму сравнения и проверить степень значения.
</a:t>
            </a:r>
            <a:endParaRPr 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143063" y="3109167"/>
            <a:ext cx="2612316" cy="143116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Наречия в школьной жизни и повседневных ситуациях
</a:t>
            </a:r>
            <a:endParaRPr lang="en-US" sz="2400" dirty="0"/>
          </a:p>
        </p:txBody>
      </p:sp>
      <p:sp>
        <p:nvSpPr>
          <p:cNvPr id="12"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12</a:t>
            </a:r>
            <a:endParaRPr lang="en-US" sz="1100" dirty="0"/>
          </a:p>
        </p:txBody>
      </p:sp>
      <p:sp>
        <p:nvSpPr>
          <p:cNvPr id="13" name="Text 2"/>
          <p:cNvSpPr txBox="1"/>
          <p:nvPr/>
        </p:nvSpPr>
        <p:spPr>
          <a:xfrm>
            <a:off x="667063" y="1872543"/>
            <a:ext cx="2358174" cy="953103"/>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Утро в школе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Наречия легко описывают привычный школьный день: arrive early, sit together, finish quickly. Они помогают передать порядок действий и делают короткую фразу понятной без лишних слов.
</a:t>
            </a:r>
            <a:endParaRPr lang="en-US" sz="1050" dirty="0"/>
          </a:p>
        </p:txBody>
      </p:sp>
      <p:sp>
        <p:nvSpPr>
          <p:cNvPr id="14" name="Text 3"/>
          <p:cNvSpPr txBox="1"/>
          <p:nvPr/>
        </p:nvSpPr>
        <p:spPr>
          <a:xfrm>
            <a:off x="3435870" y="1872543"/>
            <a:ext cx="2358174" cy="953103"/>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Ответы на уроке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В диалоге наречия уточняют, как именно говорит ученик: answer politely, speak clearly, read aloud. Такие слова делают речь вежливой, точной и естественной для класса.
</a:t>
            </a:r>
            <a:endParaRPr lang="en-US" sz="1050" dirty="0"/>
          </a:p>
        </p:txBody>
      </p:sp>
      <p:sp>
        <p:nvSpPr>
          <p:cNvPr id="15" name="Text 4"/>
          <p:cNvSpPr txBox="1"/>
          <p:nvPr/>
        </p:nvSpPr>
        <p:spPr>
          <a:xfrm>
            <a:off x="6186219" y="1872543"/>
            <a:ext cx="2358174" cy="953103"/>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Работа и проекты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При выполнении заданий наречия показывают, как проходит работа: work quietly, study well, complete tasks carefully. Благодаря им становится яснее темп, аккуратность и общий стиль действия.
</a:t>
            </a:r>
            <a:endParaRPr lang="en-US" sz="1050" dirty="0"/>
          </a:p>
        </p:txBody>
      </p:sp>
      <p:sp>
        <p:nvSpPr>
          <p:cNvPr id="16" name="Text 5"/>
          <p:cNvSpPr txBox="1"/>
          <p:nvPr/>
        </p:nvSpPr>
        <p:spPr>
          <a:xfrm>
            <a:off x="669147" y="3348040"/>
            <a:ext cx="2358174" cy="953102"/>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Перемены и коридор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В школьных помещениях наречия описывают движение и расположение: walk upstairs, wait there, stand outside. Они сразу добавляют к действию место, направление или условие.
</a:t>
            </a:r>
            <a:endParaRPr lang="en-US" sz="1050" dirty="0"/>
          </a:p>
        </p:txBody>
      </p:sp>
      <p:sp>
        <p:nvSpPr>
          <p:cNvPr id="17" name="Text 6"/>
          <p:cNvSpPr txBox="1"/>
          <p:nvPr/>
        </p:nvSpPr>
        <p:spPr>
          <a:xfrm>
            <a:off x="3419496" y="3348040"/>
            <a:ext cx="2358174" cy="953102"/>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Почему это важно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Наречия помогают говорить короче и точнее, поэтому одно предложение передаёт больше смысла. В повседневных ситуациях это делает английскую речь более живой и понятной.
</a:t>
            </a:r>
            <a:endParaRPr lang="en-US"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Типичные ошибки при употреблении наречий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13</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Ошибки чаще всего появляются там, где форма слова похожа на знакомое прилагательное, а также при выборе усилителей very и too.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Лидирует путаница good/well: учащимся нужно проверять, что именно слово описывает — предмет, действие или признак.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Учебное обобщение по типичным ошибкам в употреблении наречий, без статистической базы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Наречия и похожие слова
</a:t>
            </a:r>
            <a:endParaRPr lang="en-US" sz="2400" dirty="0"/>
          </a:p>
        </p:txBody>
      </p:sp>
      <p:sp>
        <p:nvSpPr>
          <p:cNvPr id="8"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9" name="Text 2"/>
          <p:cNvSpPr txBox="1"/>
          <p:nvPr/>
        </p:nvSpPr>
        <p:spPr>
          <a:xfrm>
            <a:off x="496229" y="1799260"/>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good и well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Good описывает существительное и отвечает за признак предмета: a good student. Well чаще относится к действию или состоянию: He writes well. Контекст сразу показывает нужную форму.
</a:t>
            </a:r>
            <a:endParaRPr lang="en-US" sz="1050" dirty="0"/>
          </a:p>
        </p:txBody>
      </p:sp>
      <p:sp>
        <p:nvSpPr>
          <p:cNvPr id="10" name="Text 3"/>
          <p:cNvSpPr txBox="1"/>
          <p:nvPr/>
        </p:nvSpPr>
        <p:spPr>
          <a:xfrm>
            <a:off x="4866178" y="1799260"/>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hard и hardly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Hard может быть прилагательным и наречием: a hard test, work hard. Hardly означает «едва, почти не», поэтому смысл предложения меняется очень сильно.
</a:t>
            </a:r>
            <a:endParaRPr lang="en-US" sz="1050" dirty="0"/>
          </a:p>
        </p:txBody>
      </p:sp>
      <p:sp>
        <p:nvSpPr>
          <p:cNvPr id="11" name="Text 4"/>
          <p:cNvSpPr txBox="1"/>
          <p:nvPr/>
        </p:nvSpPr>
        <p:spPr>
          <a:xfrm>
            <a:off x="496839" y="3396572"/>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late и lately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Late связано с временем или положением: arrive late, stay up late. Lately означает «в последнее время» и используется, когда говорят о недавних событиях или изменениях.
</a:t>
            </a:r>
            <a:endParaRPr lang="en-US" sz="1050" dirty="0"/>
          </a:p>
        </p:txBody>
      </p:sp>
      <p:sp>
        <p:nvSpPr>
          <p:cNvPr id="12" name="Text 5"/>
          <p:cNvSpPr txBox="1"/>
          <p:nvPr/>
        </p:nvSpPr>
        <p:spPr>
          <a:xfrm>
            <a:off x="4866178" y="3396572"/>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Контекст решает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Чтобы выбрать правильное слово, нужно посмотреть на соседние слова и смысл всей фразы. Один и тот же корень может вести себя по-разному в предложении.
</a:t>
            </a:r>
            <a:endParaRPr lang="en-US" sz="10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261251" y="1426907"/>
            <a:ext cx="4560323" cy="217956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Разбор примеров из английских предложений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15</a:t>
            </a:r>
            <a:endParaRPr lang="en-US" sz="1100" dirty="0"/>
          </a:p>
        </p:txBody>
      </p:sp>
      <p:sp>
        <p:nvSpPr>
          <p:cNvPr id="7" name="Text 2"/>
          <p:cNvSpPr txBox="1"/>
          <p:nvPr/>
        </p:nvSpPr>
        <p:spPr>
          <a:xfrm>
            <a:off x="495300" y="3878826"/>
            <a:ext cx="3780171" cy="1078609"/>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Каждое слово в таблице отвечает на свой вопрос и уточняет действие, место, время или степень.
</a:t>
            </a:r>
            <a:endParaRPr lang="en-US" sz="1200" dirty="0"/>
          </a:p>
        </p:txBody>
      </p:sp>
      <p:sp>
        <p:nvSpPr>
          <p:cNvPr id="8" name="Text 3"/>
          <p:cNvSpPr txBox="1"/>
          <p:nvPr/>
        </p:nvSpPr>
        <p:spPr>
          <a:xfrm>
            <a:off x="4485205" y="3878826"/>
            <a:ext cx="3105863" cy="107860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Во всех примерах слово не изменяется, но помогает точнее понять действие или ситуацию.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Примеры из учебного повторения по теме adverbs
</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16</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Пошаговая проверка наречия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Алгоритм помогает определить часть речи, смысл и место слова в предложении, а затем не спутать adverb с adjective или preposition.
</a:t>
            </a:r>
            <a:endParaRPr 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44126" y="533762"/>
            <a:ext cx="386371" cy="34344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663667" y="517238"/>
            <a:ext cx="376490" cy="37649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149067" y="2679413"/>
            <a:ext cx="376490" cy="37649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658727" y="2713109"/>
            <a:ext cx="386371" cy="309097"/>
          </a:xfrm>
          <a:prstGeom prst="rect">
            <a:avLst/>
          </a:prstGeom>
        </p:spPr>
      </p:pic>
      <p:sp>
        <p:nvSpPr>
          <p:cNvPr id="11" name="Text 0"/>
          <p:cNvSpPr txBox="1"/>
          <p:nvPr/>
        </p:nvSpPr>
        <p:spPr>
          <a:xfrm>
            <a:off x="493549" y="412954"/>
            <a:ext cx="3287692" cy="4222834"/>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Наречия в учебных и художественных текстах
</a:t>
            </a:r>
            <a:endParaRPr lang="en-US" sz="2400" dirty="0"/>
          </a:p>
        </p:txBody>
      </p:sp>
      <p:sp>
        <p:nvSpPr>
          <p:cNvPr id="12"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17</a:t>
            </a:r>
            <a:endParaRPr lang="en-US" sz="1100" dirty="0"/>
          </a:p>
        </p:txBody>
      </p:sp>
      <p:sp>
        <p:nvSpPr>
          <p:cNvPr id="13" name="Text 2"/>
          <p:cNvSpPr txBox="1"/>
          <p:nvPr/>
        </p:nvSpPr>
        <p:spPr>
          <a:xfrm>
            <a:off x="4144127" y="972814"/>
            <a:ext cx="2123323" cy="1360811"/>
          </a:xfrm>
          <a:prstGeom prst="rect">
            <a:avLst/>
          </a:prstGeom>
          <a:noFill/>
          <a:ln/>
        </p:spPr>
        <p:txBody>
          <a:bodyPr wrap="square" lIns="0" tIns="0" rIns="0" bIns="0" rtlCol="0" anchor="t"/>
          <a:lstStyle/>
          <a:p>
            <a:pPr algn="l" indent="0" marL="0">
              <a:lnSpc>
                <a:spcPct val="100000"/>
              </a:lnSpc>
              <a:buNone/>
            </a:pPr>
            <a:r>
              <a:rPr lang="en-US" sz="1475" b="1" dirty="0">
                <a:solidFill>
                  <a:srgbClr val="000000"/>
                </a:solidFill>
                <a:latin typeface="Arial" pitchFamily="34" charset="0"/>
                <a:ea typeface="Arial" pitchFamily="34" charset="-122"/>
                <a:cs typeface="Arial" pitchFamily="34" charset="-120"/>
              </a:rPr>
              <a:t>Учебный текст
</a:t>
            </a:r>
            <a:pPr algn="l" indent="0" marL="0">
              <a:lnSpc>
                <a:spcPct val="100000"/>
              </a:lnSpc>
              <a:buNone/>
            </a:pPr>
            <a:r>
              <a:rPr lang="en-US" sz="118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80" dirty="0">
                <a:solidFill>
                  <a:srgbClr val="000000"/>
                </a:solidFill>
                <a:latin typeface="Arial" pitchFamily="34" charset="0"/>
                <a:ea typeface="Arial" pitchFamily="34" charset="-122"/>
                <a:cs typeface="Arial" pitchFamily="34" charset="-120"/>
              </a:rPr>
              <a:t>В учебных текстах наречия делают информацию точнее: clearly, usually, immediately, almost, enough. Они помогают объяснять процесс, время и степень без лишних повторов.
</a:t>
            </a:r>
            <a:endParaRPr lang="en-US" sz="1475" dirty="0"/>
          </a:p>
        </p:txBody>
      </p:sp>
      <p:sp>
        <p:nvSpPr>
          <p:cNvPr id="14" name="Text 3"/>
          <p:cNvSpPr txBox="1"/>
          <p:nvPr/>
        </p:nvSpPr>
        <p:spPr>
          <a:xfrm>
            <a:off x="6658727" y="972814"/>
            <a:ext cx="2123323" cy="1360811"/>
          </a:xfrm>
          <a:prstGeom prst="rect">
            <a:avLst/>
          </a:prstGeom>
          <a:noFill/>
          <a:ln/>
        </p:spPr>
        <p:txBody>
          <a:bodyPr wrap="square" lIns="0" tIns="0" rIns="0" bIns="0" rtlCol="0" anchor="t"/>
          <a:lstStyle/>
          <a:p>
            <a:pPr algn="l" indent="0" marL="0">
              <a:lnSpc>
                <a:spcPct val="100000"/>
              </a:lnSpc>
              <a:buNone/>
            </a:pPr>
            <a:r>
              <a:rPr lang="en-US" sz="1326" b="1" dirty="0">
                <a:solidFill>
                  <a:srgbClr val="FFFFFF"/>
                </a:solidFill>
                <a:latin typeface="Arial" pitchFamily="34" charset="0"/>
                <a:ea typeface="Arial" pitchFamily="34" charset="-122"/>
                <a:cs typeface="Arial" pitchFamily="34" charset="-120"/>
              </a:rPr>
              <a:t>Темп и последовательность
</a:t>
            </a:r>
            <a:pPr algn="l" indent="0" marL="0">
              <a:lnSpc>
                <a:spcPct val="100000"/>
              </a:lnSpc>
              <a:buNone/>
            </a:pPr>
            <a:r>
              <a:rPr lang="en-US" sz="106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61" dirty="0">
                <a:solidFill>
                  <a:srgbClr val="FFFFFF"/>
                </a:solidFill>
                <a:latin typeface="Arial" pitchFamily="34" charset="0"/>
                <a:ea typeface="Arial" pitchFamily="34" charset="-122"/>
                <a:cs typeface="Arial" pitchFamily="34" charset="-120"/>
              </a:rPr>
              <a:t>Слова типа immediately или usually показывают, как быстро происходит действие и насколько оно повторяется. Благодаря им инструкция, правило или объяснение звучат понятнее.
</a:t>
            </a:r>
            <a:endParaRPr lang="en-US" sz="1326" dirty="0"/>
          </a:p>
        </p:txBody>
      </p:sp>
      <p:sp>
        <p:nvSpPr>
          <p:cNvPr id="15" name="Text 4"/>
          <p:cNvSpPr txBox="1"/>
          <p:nvPr/>
        </p:nvSpPr>
        <p:spPr>
          <a:xfrm>
            <a:off x="4144127" y="3134990"/>
            <a:ext cx="2123323" cy="1360811"/>
          </a:xfrm>
          <a:prstGeom prst="rect">
            <a:avLst/>
          </a:prstGeom>
          <a:noFill/>
          <a:ln/>
        </p:spPr>
        <p:txBody>
          <a:bodyPr wrap="square" lIns="0" tIns="0" rIns="0" bIns="0" rtlCol="0" anchor="t"/>
          <a:lstStyle/>
          <a:p>
            <a:pPr algn="l" indent="0" marL="0">
              <a:lnSpc>
                <a:spcPct val="100000"/>
              </a:lnSpc>
              <a:buNone/>
            </a:pPr>
            <a:r>
              <a:rPr lang="en-US" sz="1384" b="1" dirty="0">
                <a:solidFill>
                  <a:srgbClr val="FFFFFF"/>
                </a:solidFill>
                <a:latin typeface="Arial" pitchFamily="34" charset="0"/>
                <a:ea typeface="Arial" pitchFamily="34" charset="-122"/>
                <a:cs typeface="Arial" pitchFamily="34" charset="-120"/>
              </a:rPr>
              <a:t>Художественная речь
</a:t>
            </a:r>
            <a:pPr algn="l" indent="0" marL="0">
              <a:lnSpc>
                <a:spcPct val="100000"/>
              </a:lnSpc>
              <a:buNone/>
            </a:pPr>
            <a:r>
              <a:rPr lang="en-US" sz="1107"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7" dirty="0">
                <a:solidFill>
                  <a:srgbClr val="FFFFFF"/>
                </a:solidFill>
                <a:latin typeface="Arial" pitchFamily="34" charset="0"/>
                <a:ea typeface="Arial" pitchFamily="34" charset="-122"/>
                <a:cs typeface="Arial" pitchFamily="34" charset="-120"/>
              </a:rPr>
              <a:t>В рассказах и описаниях наречия создают образ: suddenly, softly, angrily, beautifully. Они помогают увидеть движение, почувствовать настроение и представить характер действия.
</a:t>
            </a:r>
            <a:endParaRPr lang="en-US" sz="1384" dirty="0"/>
          </a:p>
        </p:txBody>
      </p:sp>
      <p:sp>
        <p:nvSpPr>
          <p:cNvPr id="16" name="Text 5"/>
          <p:cNvSpPr txBox="1"/>
          <p:nvPr/>
        </p:nvSpPr>
        <p:spPr>
          <a:xfrm>
            <a:off x="6658727" y="3134990"/>
            <a:ext cx="2123323" cy="1360811"/>
          </a:xfrm>
          <a:prstGeom prst="rect">
            <a:avLst/>
          </a:prstGeom>
          <a:noFill/>
          <a:ln/>
        </p:spPr>
        <p:txBody>
          <a:bodyPr wrap="square" lIns="0" tIns="0" rIns="0" bIns="0" rtlCol="0" anchor="t"/>
          <a:lstStyle/>
          <a:p>
            <a:pPr algn="l" indent="0" marL="0">
              <a:lnSpc>
                <a:spcPct val="100000"/>
              </a:lnSpc>
              <a:buNone/>
            </a:pPr>
            <a:r>
              <a:rPr lang="en-US" sz="1409" b="1" dirty="0">
                <a:solidFill>
                  <a:srgbClr val="000000"/>
                </a:solidFill>
                <a:latin typeface="Arial" pitchFamily="34" charset="0"/>
                <a:ea typeface="Arial" pitchFamily="34" charset="-122"/>
                <a:cs typeface="Arial" pitchFamily="34" charset="-120"/>
              </a:rPr>
              <a:t>Больше выразительности
</a:t>
            </a:r>
            <a:pPr algn="l" indent="0" marL="0">
              <a:lnSpc>
                <a:spcPct val="100000"/>
              </a:lnSpc>
              <a:buNone/>
            </a:pPr>
            <a:r>
              <a:rPr lang="en-US" sz="112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27" dirty="0">
                <a:solidFill>
                  <a:srgbClr val="000000"/>
                </a:solidFill>
                <a:latin typeface="Arial" pitchFamily="34" charset="0"/>
                <a:ea typeface="Arial" pitchFamily="34" charset="-122"/>
                <a:cs typeface="Arial" pitchFamily="34" charset="-120"/>
              </a:rPr>
              <a:t>Наречия не просто добавляют детали, а управляют впечатлением от текста. Они делают фразу живее, помогают передать ритм, эмоции и оттенки смысла.
</a:t>
            </a:r>
            <a:endParaRPr lang="en-US" sz="1409"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Что уточняют наречия чаще всего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18</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учебных примерах особенно заметны наречия, которые описывают способ действия и время. Они чаще всего стоят рядом с глаголом и сразу меняют смысл фразы.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Самые частые функции — уточнение действия и времени; слова степени встречаются реже, но важны для усиления признаков и других наречий.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Обобщение по типовым примерам из школьных текстов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8826" y="2328081"/>
            <a:ext cx="3975925" cy="262861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44200" y="2328081"/>
            <a:ext cx="3975925" cy="2628615"/>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Памятка для проверки наречия
</a:t>
            </a:r>
            <a:endParaRPr lang="en-US" sz="2400" dirty="0"/>
          </a:p>
        </p:txBody>
      </p:sp>
      <p:sp>
        <p:nvSpPr>
          <p:cNvPr id="8" name="Text 1"/>
          <p:cNvSpPr txBox="1"/>
          <p:nvPr/>
        </p:nvSpPr>
        <p:spPr>
          <a:xfrm>
            <a:off x="716621" y="1544166"/>
            <a:ext cx="3540335" cy="627855"/>
          </a:xfrm>
          <a:prstGeom prst="rect">
            <a:avLst/>
          </a:prstGeom>
          <a:noFill/>
          <a:ln/>
        </p:spPr>
        <p:txBody>
          <a:bodyPr wrap="square" lIns="0" tIns="0" rIns="0" bIns="0" rtlCol="0" anchor="t"/>
          <a:lstStyle/>
          <a:p>
            <a:pPr algn="l" indent="0" marL="0">
              <a:lnSpc>
                <a:spcPct val="100000"/>
              </a:lnSpc>
              <a:buNone/>
            </a:pPr>
            <a:r>
              <a:rPr lang="en-US" sz="1020" b="1" dirty="0">
                <a:solidFill>
                  <a:srgbClr val="000000"/>
                </a:solidFill>
                <a:latin typeface="Arial" pitchFamily="34" charset="0"/>
                <a:ea typeface="Arial" pitchFamily="34" charset="-122"/>
                <a:cs typeface="Arial" pitchFamily="34" charset="-120"/>
              </a:rPr>
              <a:t>Проверка по трём шагам
</a:t>
            </a:r>
            <a:pPr algn="l" indent="0" marL="0">
              <a:lnSpc>
                <a:spcPct val="100000"/>
              </a:lnSpc>
              <a:buNone/>
            </a:pPr>
            <a:r>
              <a:rPr lang="en-US" sz="80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01" dirty="0">
                <a:solidFill>
                  <a:srgbClr val="000000"/>
                </a:solidFill>
                <a:latin typeface="Arial" pitchFamily="34" charset="0"/>
                <a:ea typeface="Arial" pitchFamily="34" charset="-122"/>
                <a:cs typeface="Arial" pitchFamily="34" charset="-120"/>
              </a:rPr>
              <a:t>Сначала посмотри, изменяется ли слово по числу или форме. Затем задай вопрос: how, when, where, how often или to what extent. Если слово уточняет действие, признак или другое наречие, это, скорее всего, adverb.
</a:t>
            </a:r>
            <a:endParaRPr lang="en-US" sz="1020" dirty="0"/>
          </a:p>
        </p:txBody>
      </p:sp>
      <p:sp>
        <p:nvSpPr>
          <p:cNvPr id="9" name="Text 2"/>
          <p:cNvSpPr txBox="1"/>
          <p:nvPr/>
        </p:nvSpPr>
        <p:spPr>
          <a:xfrm>
            <a:off x="4861995" y="1544166"/>
            <a:ext cx="3540335" cy="627855"/>
          </a:xfrm>
          <a:prstGeom prst="rect">
            <a:avLst/>
          </a:prstGeom>
          <a:noFill/>
          <a:ln/>
        </p:spPr>
        <p:txBody>
          <a:bodyPr wrap="square" lIns="0" tIns="0" rIns="0" bIns="0" rtlCol="0" anchor="t"/>
          <a:lstStyle/>
          <a:p>
            <a:pPr algn="l" indent="0" marL="0">
              <a:lnSpc>
                <a:spcPct val="100000"/>
              </a:lnSpc>
              <a:buNone/>
            </a:pPr>
            <a:r>
              <a:rPr lang="en-US" sz="1010" b="1" dirty="0">
                <a:solidFill>
                  <a:srgbClr val="000000"/>
                </a:solidFill>
                <a:latin typeface="Arial" pitchFamily="34" charset="0"/>
                <a:ea typeface="Arial" pitchFamily="34" charset="-122"/>
                <a:cs typeface="Arial" pitchFamily="34" charset="-120"/>
              </a:rPr>
              <a:t>Быстрая карточка-напоминание
</a:t>
            </a:r>
            <a:pPr algn="l" indent="0" marL="0">
              <a:lnSpc>
                <a:spcPct val="100000"/>
              </a:lnSpc>
              <a:buNone/>
            </a:pPr>
            <a:r>
              <a:rPr lang="en-US" sz="79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94" dirty="0">
                <a:solidFill>
                  <a:srgbClr val="000000"/>
                </a:solidFill>
                <a:latin typeface="Arial" pitchFamily="34" charset="0"/>
                <a:ea typeface="Arial" pitchFamily="34" charset="-122"/>
                <a:cs typeface="Arial" pitchFamily="34" charset="-120"/>
              </a:rPr>
              <a:t>Представь маленькую карточку с примерами: speak clearly, come early, stay there, very interesting, work harder. Она помогает быстро вспомнить, что наречие не называет предмет, а добавляет важную деталь к сообщению.
</a:t>
            </a:r>
            <a:endParaRPr lang="en-US" sz="1010" dirty="0"/>
          </a:p>
        </p:txBody>
      </p:sp>
      <p:sp>
        <p:nvSpPr>
          <p:cNvPr id="10" name="Text 3"/>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86697" y="1029936"/>
            <a:ext cx="5255100" cy="30837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Adverbs: повторили главное и готовы применять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Теперь легче узнавать наречия, выбирать их форму и понимать роль в предложении. Эта тема помогает читать точнее, писать грамотнее и говорить по-английски увереннее и естественнее.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2026-05-31T05:23:34Z</dcterms:created>
  <dcterms:modified xsi:type="dcterms:W3CDTF">2026-05-31T05:23:34Z</dcterms:modified>
</cp:coreProperties>
</file>