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25" y="2610184"/>
            <a:ext cx="8100000" cy="2088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826025"/>
            <a:ext cx="7943700" cy="70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Эргативные глаголы: новое языковое явление в грамматике
</a:t>
            </a:r>
            <a:endParaRPr lang="en-US" sz="2612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4836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1678125"/>
            <a:ext cx="43986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эргативных глаголов расширяет представления о грамматических структурах языков.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370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развитие понятия эргативности в лингвистике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34900"/>
            <a:ext cx="31509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Эргативность сформировалась как термин в начале XX века для описания отличий в грамматическом оформлении субъектов. Основное внимание уделялось языкам Кавказа, Австралии и Басков, что подчеркнуло богатство грамматических систем мира.
</a:t>
            </a:r>
            <a:endParaRPr lang="en-US" sz="10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эргативные глаголы?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Эргативные глаголы выделяются тем, что их субъект в переходных конструкциях обозначается эргативным падежом, отличным от падежа объекта и субъектов непереходных глаголов.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конструкциях субъект непереходного действия и прямой объект получают абсолютное падежное обозначение, что формирует уникальную типологическую противопоставленность номинативной системе.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982141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Эргативные конструкции существенно отличаются от тех, что привычны в русском или английском, подчёркивая влияние грамматической роли на морфологическое оформление участников действия.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языковых систем по синтаксической маркировке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Номинативные языки, как английский и русский, маркируют грамматические роли подлежащего и дополнения разными падежами или формами.
</a:t>
            </a:r>
            <a:endParaRPr lang="en-US" sz="957" dirty="0"/>
          </a:p>
        </p:txBody>
      </p:sp>
      <p:sp>
        <p:nvSpPr>
          <p:cNvPr id="8" name="Text 2"/>
          <p:cNvSpPr txBox="1"/>
          <p:nvPr/>
        </p:nvSpPr>
        <p:spPr>
          <a:xfrm>
            <a:off x="258890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Аккузативные языки выделяют объект действия особой формой, оставляя субъект без изменения, что отличает их от номинативных и эргативных систем.
</a:t>
            </a:r>
            <a:endParaRPr lang="en-US" sz="957" dirty="0"/>
          </a:p>
        </p:txBody>
      </p:sp>
      <p:sp>
        <p:nvSpPr>
          <p:cNvPr id="9" name="Text 3"/>
          <p:cNvSpPr txBox="1"/>
          <p:nvPr/>
        </p:nvSpPr>
        <p:spPr>
          <a:xfrm>
            <a:off x="4613663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Эргативные языки, например баскский и грузинский, используют эргативный падеж для обозначения агенса переходных глаголов.
</a:t>
            </a:r>
            <a:endParaRPr lang="en-US" sz="957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1" name="Text 5"/>
          <p:cNvSpPr txBox="1"/>
          <p:nvPr/>
        </p:nvSpPr>
        <p:spPr>
          <a:xfrm>
            <a:off x="663841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Существуют также смешанные типы, где признаки разных систем сочетаются, усложняя классификацию и анализ грамматических структур.
</a:t>
            </a:r>
            <a:endParaRPr lang="en-US" sz="95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0550" y="2611738"/>
            <a:ext cx="3958500" cy="20836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00" y="2611738"/>
            <a:ext cx="3958500" cy="20836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использования эргативной конструкции в баскском языке
</a:t>
            </a:r>
            <a:endParaRPr lang="en-US" sz="1949" dirty="0"/>
          </a:p>
        </p:txBody>
      </p:sp>
      <p:sp>
        <p:nvSpPr>
          <p:cNvPr id="8" name="Text 1"/>
          <p:cNvSpPr txBox="1"/>
          <p:nvPr/>
        </p:nvSpPr>
        <p:spPr>
          <a:xfrm>
            <a:off x="4680500" y="1203550"/>
            <a:ext cx="3858600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абсолютного падежа в конструкции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«sagarra» стоит в абсолютном падеже, обозначая прямой объект — яблоко, на которое направлено действие. Это обеспечивает ясное разграничение ролей участников события.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97425" y="1203550"/>
            <a:ext cx="3858600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Морфология агенса в баскском языке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выражении «Mutil-ak sagarra jan du» слово «mutil-ak» маркировано эргативным окончанием «-ak», что указывает на субъекта действия — мальчика. Такая маркировка подчёркивает его роль как инициатора.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50" y="1715158"/>
            <a:ext cx="8015700" cy="136738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грамматической маркировки: номинативная и эргативная системы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различия в падежной маркировке субъектов и объектов при разных языковых системах.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660942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Эргативная система выделяет агенса через эргативный падеж, существенно отличая его от остальных участников действия.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64100" y="342920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Лаборатория типологии МГУ, 2023
</a:t>
            </a:r>
            <a:endParaRPr lang="en-US" sz="75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658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Лингвистическое значение роли участников в эргативных конструкциях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160307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Чёткое разделение агентов и пациентов в эргативных конструкциях способствует однозначному пониманию, кто совершает действие, а кто его получает.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48842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разграничение снижает вероятность двусмысленности в предложениях и помогает точно интерпретировать действия и их участников.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64100" y="3378388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Ясность грамматической роли влияет на семантику и способствует эффективной коммуникации, особенно в сложных синтаксических структурах.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языков мира по типу маркировки участников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Эргативные языки преимущественно локализованы в Кавказе, Южной Азии и Австралии, что отражает их культурно-историческую специфику.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номинативных языков связано с глобальной распространённостью западноевропейских языков, но эргативность сохраняется в важных региональных центрах.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лингвистических типологий, 2023
</a:t>
            </a:r>
            <a:endParaRPr lang="en-US" sz="75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7500" y="1221698"/>
            <a:ext cx="4002600" cy="11452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7500" y="2395129"/>
            <a:ext cx="4002600" cy="11452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7500" y="3548571"/>
            <a:ext cx="4002600" cy="11452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примеры языков с эргативной структурой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564100" y="1416575"/>
            <a:ext cx="3422400" cy="755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Баскский язык как классический пример эргативности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Баскский язык полностью использует эргативные глаголы и падежи, обеспечивая чёткую маркировку субъектов и объектов и сохраняя устойчивую эргативную структуру.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64100" y="2590009"/>
            <a:ext cx="3422400" cy="755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Грузинский и марийский языки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грузинском языке эргативность сочетает морфологическое и синтаксическое выражение, а в марийском она проявляется в отдельных диалектах, показывая вариативность систем.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3743455"/>
            <a:ext cx="3422400" cy="755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Австралийские языки и частичная эргативность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языков Австралии демонстрируют ярко выраженную эргативность, тогда как в хинди и тибетском языках она выражена частично, что подчеркивает разнообразие.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47823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глагольной валентности в эргативных языках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00" y="1530900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Переходные глаголы требуют, чтобы субъект имел эргативную маркировку, что отражает активную роль агенса в действии.
</a:t>
            </a:r>
            <a:endParaRPr lang="en-US" sz="957" dirty="0"/>
          </a:p>
        </p:txBody>
      </p:sp>
      <p:sp>
        <p:nvSpPr>
          <p:cNvPr id="8" name="Text 2"/>
          <p:cNvSpPr txBox="1"/>
          <p:nvPr/>
        </p:nvSpPr>
        <p:spPr>
          <a:xfrm>
            <a:off x="564100" y="2240370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Непереходные глаголы, напротив, связаны с абсолютным падежом, подчеркивая отсутствие объекта и однозначность субъекта.
</a:t>
            </a:r>
            <a:endParaRPr lang="en-US" sz="957" dirty="0"/>
          </a:p>
        </p:txBody>
      </p:sp>
      <p:sp>
        <p:nvSpPr>
          <p:cNvPr id="9" name="Text 3"/>
          <p:cNvSpPr txBox="1"/>
          <p:nvPr/>
        </p:nvSpPr>
        <p:spPr>
          <a:xfrm>
            <a:off x="564100" y="2953537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различие влияет на синтаксический строй предложений, определяя порядок слов и выбор падежных форм.
</a:t>
            </a:r>
            <a:endParaRPr lang="en-US" sz="957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1" name="Text 5"/>
          <p:cNvSpPr txBox="1"/>
          <p:nvPr/>
        </p:nvSpPr>
        <p:spPr>
          <a:xfrm>
            <a:off x="564100" y="3673702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валентности способствует освоению правил согласования и построения корректных структур в эргативных языках.
</a:t>
            </a:r>
            <a:endParaRPr lang="en-US" sz="95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формирования эргативной конструкции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построения предложения с эргативными глаголами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0550" y="2611738"/>
            <a:ext cx="3958500" cy="20836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00" y="2611738"/>
            <a:ext cx="3958500" cy="20836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эргативности на синтаксис и морфологию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4680500" y="1203550"/>
            <a:ext cx="3858600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Синтаксические изменения в австралийских языках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ряде австралийских языков эргативность сочетается с гибким порядком слов, что создаёт специфические правила для согласования глагола с подлежащими и дополнениями. Это отражается на морфологических особенностях, усиливая выражение отношений действия.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97425" y="1203550"/>
            <a:ext cx="3858600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падежей в организации предложения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Эргативность задаёт чёткое разделение функций субъектов и объектов через свою падежную систему. Это влияет на порядок слов, где агенс выделяется эргативным падежом, а пациенс — абсолютным. В баскском языке это приводит к уникальной логике согласования в предложениях.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и выражение элементов эргативности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64100" y="3220600"/>
            <a:ext cx="4141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особенности возникли частично благодаря языковому контакту с эргативными языками, что подчёркивает влияние культурно-языковых взаимодействий.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языке элементы эргативности проявляются преимущественно в безличных конструкциях, где субъект действия не выражен явно, например, в выражении «меня знобит».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Пассивные обороты, такие как «его бросило», также демонстрируют фрагментарное отражение эргативной структуры через смещение внимания на пациента действия.
</a:t>
            </a:r>
            <a:endParaRPr lang="en-US" sz="105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50" y="2138119"/>
            <a:ext cx="3918900" cy="11065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Сравнение: эргативность и пассивная конструкция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4660908" y="1760438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отражены различия в ролях агенса и пациенса между эргативной системой и пассивной конструкцией русского языка, а также способы падежной маркировки и синтаксического выражения.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4660900" y="2793329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Эргативность структурно выделяет агенса, тогда как пассивная конструкция в русском языке преобразует пациенса в подлежащее без эргативной маркировки.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4150" y="3814425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Лаборатория типологии МГУ
</a:t>
            </a:r>
            <a:endParaRPr lang="en-US" sz="75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7500" y="1221698"/>
            <a:ext cx="4002600" cy="11452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7500" y="2395129"/>
            <a:ext cx="4002600" cy="11452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7500" y="3548571"/>
            <a:ext cx="4002600" cy="11452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исследователей в изучение эргативных глаголов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564100" y="1416575"/>
            <a:ext cx="3422400" cy="755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Кэтрин Браун: австралийские языки
</a:t>
            </a:r>
            <a:pPr algn="l" indent="0" marL="0">
              <a:lnSpc>
                <a:spcPct val="115000"/>
              </a:lnSpc>
              <a:buNone/>
            </a:pPr>
            <a:r>
              <a:rPr lang="en-US" sz="5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Кэтрин Браун сосредоточены на морфолого-синтаксических особенностях эргативности в австралийских языках. Её работы способствовали пониманию типологических отличий и вариантов реализации эргативной маркировки.
</a:t>
            </a:r>
            <a:endParaRPr lang="en-US" sz="798" dirty="0"/>
          </a:p>
        </p:txBody>
      </p:sp>
      <p:sp>
        <p:nvSpPr>
          <p:cNvPr id="9" name="Text 2"/>
          <p:cNvSpPr txBox="1"/>
          <p:nvPr/>
        </p:nvSpPr>
        <p:spPr>
          <a:xfrm>
            <a:off x="564100" y="2590009"/>
            <a:ext cx="3422400" cy="755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Джон Диксон и типология эргативности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Джон Диксон выдвинул систематическую классификацию эргативных систем, что позволило глубже осмыслить разнообразие реализации субъектно-объектных отношений в мировых языках.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3743455"/>
            <a:ext cx="3422400" cy="755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Журнальные публикации и обсуждения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Статьи в журналах «Language» и «Linguistic Typology» представляют широкий спектр исследований, раскрывая новые данные и теоретические подходы к изучению эргативных глаголов и их грамматического контекста.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форм выражения эргативности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Морфологическая эргативность выражается через специальные падежные окончания, обеспечивающие различие ролей в предложении.
</a:t>
            </a:r>
            <a:endParaRPr lang="en-US" sz="957" dirty="0"/>
          </a:p>
        </p:txBody>
      </p:sp>
      <p:sp>
        <p:nvSpPr>
          <p:cNvPr id="8" name="Text 2"/>
          <p:cNvSpPr txBox="1"/>
          <p:nvPr/>
        </p:nvSpPr>
        <p:spPr>
          <a:xfrm>
            <a:off x="258890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Синтаксическая эргативность проявляется в порядках слов и структуре, подчёркивающих агенса и пациенса через расположение и согласование.
</a:t>
            </a:r>
            <a:endParaRPr lang="en-US" sz="957" dirty="0"/>
          </a:p>
        </p:txBody>
      </p:sp>
      <p:sp>
        <p:nvSpPr>
          <p:cNvPr id="9" name="Text 3"/>
          <p:cNvSpPr txBox="1"/>
          <p:nvPr/>
        </p:nvSpPr>
        <p:spPr>
          <a:xfrm>
            <a:off x="4613663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Лексическая эргативность связана с выбором глаголов, которые по своей семантике или форме усиливают разделение ролей субъекта и объекта.
</a:t>
            </a:r>
            <a:endParaRPr lang="en-US" sz="957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1" name="Text 5"/>
          <p:cNvSpPr txBox="1"/>
          <p:nvPr/>
        </p:nvSpPr>
        <p:spPr>
          <a:xfrm>
            <a:off x="663841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Комбинации различных форм часто встречаются в одном языке, что показывает сложность и многообразие реализаций эргативных систем.
</a:t>
            </a:r>
            <a:endParaRPr lang="en-US" sz="95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Культурно-социальные аспекты эргативных языков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Эргативность отражает акцент на роли инициатора действия в социальном восприятии событий носителей.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Маркировка агентов и пациентов связана с представлениями о распределении ответственности и влиянии в действиях.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982141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грамматическая структура способствует коммуникационной ясности, что важно в культурных и общественных взаимодействиях.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интереса к эргативности в лингвистических исследованиях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публикаций проявился с развитием корпусной лингвистики и расширением типологических исследований.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числа исследований подтверждает важность эргативных конструкций для лингвистической науки и их актуальность в современном анализе языков.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База данных лингвистических публикаций, 2023
</a:t>
            </a:r>
            <a:endParaRPr lang="en-US" sz="75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47823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Прагматическая значимость использования эргативных конструкций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00" y="1530900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Эргативные конструкции обеспечивают точное разграничение ролей участников действия в сложных речевых контекстах.
</a:t>
            </a:r>
            <a:endParaRPr lang="en-US" sz="957" dirty="0"/>
          </a:p>
        </p:txBody>
      </p:sp>
      <p:sp>
        <p:nvSpPr>
          <p:cNvPr id="8" name="Text 2"/>
          <p:cNvSpPr txBox="1"/>
          <p:nvPr/>
        </p:nvSpPr>
        <p:spPr>
          <a:xfrm>
            <a:off x="564100" y="2240370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служат средством формальной однозначности в юридической и деловой коммуникации, исключая двусмысленность.
</a:t>
            </a:r>
            <a:endParaRPr lang="en-US" sz="957" dirty="0"/>
          </a:p>
        </p:txBody>
      </p:sp>
      <p:sp>
        <p:nvSpPr>
          <p:cNvPr id="9" name="Text 3"/>
          <p:cNvSpPr txBox="1"/>
          <p:nvPr/>
        </p:nvSpPr>
        <p:spPr>
          <a:xfrm>
            <a:off x="564100" y="2953537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таких конструкций достигается выразительность и логическая структурность в научных текстах.
</a:t>
            </a:r>
            <a:endParaRPr lang="en-US" sz="957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1" name="Text 5"/>
          <p:cNvSpPr txBox="1"/>
          <p:nvPr/>
        </p:nvSpPr>
        <p:spPr>
          <a:xfrm>
            <a:off x="564100" y="3673702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Эффективные прагматические стратегии способствуют улучшению понимания и интерпретации сообщений.
</a:t>
            </a:r>
            <a:endParaRPr lang="en-US" sz="95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4100" y="483613"/>
            <a:ext cx="55047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Эргативные глаголы: ключ к разнообразию грамматических систем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564100" y="3538900"/>
            <a:ext cx="32463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эргативных глаголов раскрывает глубину языкового разнообразия и способствует развитию критического осмысления грамматических структур в лингвистике и практике.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2026-05-07T18:59:40Z</dcterms:created>
  <dcterms:modified xsi:type="dcterms:W3CDTF">2026-05-07T18:59:40Z</dcterms:modified>
</cp:coreProperties>
</file>