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image" Target="../media/image-4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Непроизводственная сфера мирового хозяйства: общая картина
</a:t>
            </a:r>
            <a:endParaRPr lang="en-US" sz="2357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держится не только на фабриках, но и на услугах.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не создают вещь, но дают результат: перевозят, обучают, лечат, связывают, финансируют и управляют экономикой.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как основа современной экономики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857925"/>
            <a:ext cx="65922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услуги: ключевое различие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391981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3294" y="3275391"/>
            <a:ext cx="2360700" cy="267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Материальный результат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3300" y="3722000"/>
            <a:ext cx="23607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 имеет материальную форму: его можно увидеть, хранить на складе, перевозить между странами и продавать как отдельную вещь.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86188" y="3275391"/>
            <a:ext cx="2360700" cy="267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 процесса
</a:t>
            </a:r>
            <a:endParaRPr lang="en-US" sz="1313" dirty="0"/>
          </a:p>
        </p:txBody>
      </p:sp>
      <p:sp>
        <p:nvSpPr>
          <p:cNvPr id="13" name="Text 5"/>
          <p:cNvSpPr txBox="1"/>
          <p:nvPr/>
        </p:nvSpPr>
        <p:spPr>
          <a:xfrm>
            <a:off x="3386199" y="3722000"/>
            <a:ext cx="23607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Услуга нематериальна и обычно создаётся в момент потребления. Её качество зависит от исполнителя, времени, места и условий оказания.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289081" y="3275391"/>
            <a:ext cx="2360700" cy="267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289075" y="3722000"/>
            <a:ext cx="2360700" cy="8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автобусе, урок в школе и банковский перевод не оставляют предмета, но меняют положение, знания или финансовое состояние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2488" y="35445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29800" y="3544550"/>
            <a:ext cx="297000" cy="29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26863" y="3544550"/>
            <a:ext cx="297000" cy="29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77613" y="1932906"/>
            <a:ext cx="325200" cy="26016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334488" y="1932906"/>
            <a:ext cx="325200" cy="26016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услуг в мировой экономике
</a:t>
            </a:r>
            <a:endParaRPr lang="en-US" sz="2700" dirty="0"/>
          </a:p>
        </p:txBody>
      </p:sp>
      <p:sp>
        <p:nvSpPr>
          <p:cNvPr id="20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21" name="Text 2"/>
          <p:cNvSpPr txBox="1"/>
          <p:nvPr/>
        </p:nvSpPr>
        <p:spPr>
          <a:xfrm>
            <a:off x="428425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
</a:t>
            </a:r>
            <a:endParaRPr lang="en-US" sz="1200" dirty="0"/>
          </a:p>
        </p:txBody>
      </p:sp>
      <p:sp>
        <p:nvSpPr>
          <p:cNvPr id="22" name="Text 3"/>
          <p:cNvSpPr txBox="1"/>
          <p:nvPr/>
        </p:nvSpPr>
        <p:spPr>
          <a:xfrm>
            <a:off x="428425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здравоохранение и социальная защита повышают качество жизни, формируют человеческий капитал и поддерживают устойчивость общества.
</a:t>
            </a:r>
            <a:endParaRPr lang="en-US" sz="900" dirty="0"/>
          </a:p>
        </p:txBody>
      </p:sp>
      <p:sp>
        <p:nvSpPr>
          <p:cNvPr id="23" name="Text 4"/>
          <p:cNvSpPr txBox="1"/>
          <p:nvPr/>
        </p:nvSpPr>
        <p:spPr>
          <a:xfrm>
            <a:off x="6234300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инфраструктура
</a:t>
            </a:r>
            <a:endParaRPr lang="en-US" sz="1200" dirty="0"/>
          </a:p>
        </p:txBody>
      </p:sp>
      <p:sp>
        <p:nvSpPr>
          <p:cNvPr id="24" name="Text 5"/>
          <p:cNvSpPr txBox="1"/>
          <p:nvPr/>
        </p:nvSpPr>
        <p:spPr>
          <a:xfrm>
            <a:off x="6234300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управление и коммунальные услуги обеспечивают порядок, безопасность, инфраструктуру и повседневное функционирование городов.
</a:t>
            </a:r>
            <a:endParaRPr lang="en-US" sz="900" dirty="0"/>
          </a:p>
        </p:txBody>
      </p:sp>
      <p:sp>
        <p:nvSpPr>
          <p:cNvPr id="25" name="Text 6"/>
          <p:cNvSpPr txBox="1"/>
          <p:nvPr/>
        </p:nvSpPr>
        <p:spPr>
          <a:xfrm>
            <a:off x="3331363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и сервис
</a:t>
            </a:r>
            <a:endParaRPr lang="en-US" sz="1200" dirty="0"/>
          </a:p>
        </p:txBody>
      </p:sp>
      <p:sp>
        <p:nvSpPr>
          <p:cNvPr id="26" name="Text 7"/>
          <p:cNvSpPr txBox="1"/>
          <p:nvPr/>
        </p:nvSpPr>
        <p:spPr>
          <a:xfrm>
            <a:off x="3331363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культура и бытовые услуги создают спрос на досуг, сервис и локальную занятость, особенно в городах и курортных районах.
</a:t>
            </a:r>
            <a:endParaRPr lang="en-US" sz="900" dirty="0"/>
          </a:p>
        </p:txBody>
      </p:sp>
      <p:sp>
        <p:nvSpPr>
          <p:cNvPr id="27" name="Text 8"/>
          <p:cNvSpPr txBox="1"/>
          <p:nvPr/>
        </p:nvSpPr>
        <p:spPr>
          <a:xfrm>
            <a:off x="428425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перевозки
</a:t>
            </a:r>
            <a:endParaRPr lang="en-US" sz="1200" dirty="0"/>
          </a:p>
        </p:txBody>
      </p:sp>
      <p:sp>
        <p:nvSpPr>
          <p:cNvPr id="28" name="Text 9"/>
          <p:cNvSpPr txBox="1"/>
          <p:nvPr/>
        </p:nvSpPr>
        <p:spPr>
          <a:xfrm>
            <a:off x="428425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транспорт обеспечивают обмен и перемещение ресурсов, связывая производителей, рынки и потребителей внутри стран и между ними.
</a:t>
            </a:r>
            <a:endParaRPr lang="en-US" sz="900" dirty="0"/>
          </a:p>
        </p:txBody>
      </p:sp>
      <p:sp>
        <p:nvSpPr>
          <p:cNvPr id="29" name="Text 10"/>
          <p:cNvSpPr txBox="1"/>
          <p:nvPr/>
        </p:nvSpPr>
        <p:spPr>
          <a:xfrm>
            <a:off x="4785300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 расчёты
</a:t>
            </a:r>
            <a:endParaRPr lang="en-US" sz="1200" dirty="0"/>
          </a:p>
        </p:txBody>
      </p:sp>
      <p:sp>
        <p:nvSpPr>
          <p:cNvPr id="30" name="Text 11"/>
          <p:cNvSpPr txBox="1"/>
          <p:nvPr/>
        </p:nvSpPr>
        <p:spPr>
          <a:xfrm>
            <a:off x="4785300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Связь, ИКТ и финансовые услуги ускоряют передачу данных, платежи и управление, делая хозяйственные решения более быстрыми и точными.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услуг в ВВП и занятости мира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два показателя отражают, что сервис давно стал ядром глобальной экономики.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формируют большую часть стоимости и половину рабочих мест, значит именно они задают темпы структурных изменений.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ILOSTAT. Оценка по последним доступным международным данным.
</a:t>
            </a:r>
            <a:endParaRPr lang="en-US" sz="8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коридор услуг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Атлантикой и Евразией идут самые плотные потоки услуг: страхование, финансовые расчёты, деловое консультирование и цифровая поддержка обслуживают торговлю и инвестиции. Именно здесь сосредоточены крупнейшие центры принятия решений. Туризм дополняет эти связи, превращая города в узлы международного обмена.
</a:t>
            </a:r>
            <a:endParaRPr lang="en-US" sz="699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центра мировой сети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Америка, Европа и Восточная Азия образуют главную сеть обмена услугами. Здесь выше плотность авиасообщения, банковских операций, международных штаб-квартир и университетов, поэтому именно эти регионы задают правила и стандарты для мира.
</a:t>
            </a:r>
            <a:endParaRPr lang="en-US" sz="771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 экспорта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Великобритания и Германия выделяются как крупные экспортёры сложных услуг, где важны компетенции, репутация и развитая инфраструктура. Индия и Китай быстро наращивают цифровые и деловые сервисы, усиливая своё присутствие на глобальном рынке.
</a:t>
            </a:r>
            <a:endParaRPr lang="en-US" sz="729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мировой торговли услугами
</a:t>
            </a:r>
            <a:endParaRPr lang="en-US" sz="2985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4" y="1491944"/>
            <a:ext cx="4148100" cy="34027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599" y="572875"/>
            <a:ext cx="6592500" cy="7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сервисы современной экономики
</a:t>
            </a:r>
            <a:endParaRPr lang="en-US" sz="2631" dirty="0"/>
          </a:p>
        </p:txBody>
      </p:sp>
      <p:sp>
        <p:nvSpPr>
          <p:cNvPr id="10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0606" y="2290516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приносит странам доходы в валюте, создаёт рабочие места и усиливает спрос на гостиницы, питание, экскурсии и городской транспорт. Для многих регионов он становится важным источником развития.
</a:t>
            </a:r>
            <a:endParaRPr lang="en-US" sz="872" dirty="0"/>
          </a:p>
        </p:txBody>
      </p:sp>
      <p:sp>
        <p:nvSpPr>
          <p:cNvPr id="12" name="Text 3"/>
          <p:cNvSpPr txBox="1"/>
          <p:nvPr/>
        </p:nvSpPr>
        <p:spPr>
          <a:xfrm>
            <a:off x="4850606" y="1996179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двигатель спроса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606" y="3174327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услуги связывают морские порты, аэропорты, железные дороги и автотрассы в единую систему. Без них движение товаров и людей замедляется, а издержки мировой торговли растут.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606" y="2879990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связующее звено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606" y="4058136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ИКТ-сервисы включают разработку программ, облачные платформы, обработку данных и удалённую поддержку пользователей. Они делают возможными онлайн-банкинг, дистанционную работу и цифровую кооперацию между странами.
</a:t>
            </a:r>
            <a:endParaRPr lang="en-US" sz="807" dirty="0"/>
          </a:p>
        </p:txBody>
      </p:sp>
      <p:sp>
        <p:nvSpPr>
          <p:cNvPr id="16" name="Text 7"/>
          <p:cNvSpPr txBox="1"/>
          <p:nvPr/>
        </p:nvSpPr>
        <p:spPr>
          <a:xfrm>
            <a:off x="4850606" y="3763799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ИКТ как новая инфраструктура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771" y="1871675"/>
            <a:ext cx="2915608" cy="298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43256" y="2504801"/>
            <a:ext cx="2514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обмена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6243256" y="2831421"/>
            <a:ext cx="2514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и транспортные узлы выигрывают от постоянного движения грузов, пассажиров и информации. Здесь удобно размещать логистику, страхование, ремонт, таможенные и деловые сервисы.
</a:t>
            </a:r>
            <a:endParaRPr lang="en-US" sz="966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504801"/>
            <a:ext cx="2514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концентрации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65275" y="2831421"/>
            <a:ext cx="2514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столицах и агломерациях сосредоточены банки, биржи, университеты, больницы и штаб-квартиры компаний. Большой рынок и плотный поток людей делают такие услуги рентабельнее и быстрее в работе.
</a:t>
            </a:r>
            <a:endParaRPr lang="en-US" sz="948" dirty="0"/>
          </a:p>
        </p:txBody>
      </p:sp>
      <p:sp>
        <p:nvSpPr>
          <p:cNvPr id="11" name="Text 4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масштаба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инфраструктуры снижает издержки, а короткие расстояния ускоряют контакты между клиентами, специалистами и организациями. Поэтому услуги тянутся туда, где проще поддерживать постоянное взаимодействие.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услуги тяготеют к мегаполисам
</a:t>
            </a:r>
            <a:endParaRPr lang="en-US" sz="2700" dirty="0"/>
          </a:p>
        </p:txBody>
      </p:sp>
      <p:sp>
        <p:nvSpPr>
          <p:cNvPr id="14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профилей услуг по типу стран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структура услуг зависит от уровня развития, инфраструктуры и кадрового потенциала.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доходы и квалификация, тем сложнее и технологичнее услуги. В развивающихся странах быстрее растут базовые и массовые сервисы.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 и WTO.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7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доля показывает, насколько мощно сервисный сектор влияет на производство, торговлю и повседневную жизнь людей.
</a:t>
            </a:r>
            <a:endParaRPr lang="en-US" sz="2017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World Development Indicators; оценки за последние доступные годы.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67%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ВВП приходится на услуги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6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Африки к югу от Сахары на мобильные деньги приходится более 60% всех зарегистрированных счетов. Это показывает, как сервисы обходят слабую банковскую сеть.
</a:t>
            </a:r>
            <a:endParaRPr lang="en-US" sz="1806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GSMA, State of the Industry Report on Mobile Money 2023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60%
</a:t>
            </a:r>
            <a:endParaRPr lang="en-US" sz="5897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мобильных денег сосредоточено в странах Африки к югу от Сахары.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глобализация, города и технологии ускоряют рост услуг
</a:t>
            </a:r>
            <a:endParaRPr lang="en-US" sz="2241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 тенденциях мировой экономики: расширении международных связей, росте городов и цифровизации услуг.
</a:t>
            </a:r>
            <a:endParaRPr lang="en-US" sz="11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сервисной экономике именно квалификация сотрудников определяет качество результата. Там, где выше требования к общению, языкам и цифровым навыкам, выше и устойчивость бизнеса.
</a:t>
            </a:r>
            <a:endParaRPr lang="en-US" sz="1735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Skills Outlook; World Economic Forum, Future of Jobs Report 2023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навыка особенно важны для большинства современных услуг.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международных туристических потоков в 2020 году на 74% показало, насколько уязвимы сервисы, зависящие от перемещения людей и доверия к инфраструктуре.
</a:t>
            </a:r>
            <a:endParaRPr lang="en-US" sz="1840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UNWTO, World Tourism Barometer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74%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сократились международные туристические прибытия в 2020 году.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третий житель планеты по-прежнему не имеет доступа к интернету. Без связи сложнее пользоваться дистанционными услугами, электронными сервисами и онлайн-образованием.
</a:t>
            </a:r>
            <a:endParaRPr lang="en-US" sz="1735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Telecommunication Union (ITU), Facts and Figures 2023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2,6 млрд
</a:t>
            </a:r>
            <a:endParaRPr lang="en-US" sz="7219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мире оставались вне интернета в 2023 году.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1089" y="1816894"/>
            <a:ext cx="1412272" cy="14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425" y="1877424"/>
            <a:ext cx="4057800" cy="18268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01089" y="3380693"/>
            <a:ext cx="1412272" cy="14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8599" y="664375"/>
            <a:ext cx="67122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зеленых услуг в современной экономике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6051915" y="2037872"/>
            <a:ext cx="27207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Сервис, спрятанный в инфраструктуре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6051925" y="2464700"/>
            <a:ext cx="2720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здания экономят ресурсы без лишней демонстративности: датчики регулируют освещение, отопление и расход воды. Такая сервисная модель одновременно уменьшает издержки и снижает нагрузку на окружающую среду.
</a:t>
            </a:r>
            <a:endParaRPr lang="en-US" sz="874" dirty="0"/>
          </a:p>
        </p:txBody>
      </p:sp>
      <p:sp>
        <p:nvSpPr>
          <p:cNvPr id="16" name="Text 4"/>
          <p:cNvSpPr txBox="1"/>
          <p:nvPr/>
        </p:nvSpPr>
        <p:spPr>
          <a:xfrm>
            <a:off x="422640" y="3752850"/>
            <a:ext cx="3921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который бережёт город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422640" y="4183263"/>
            <a:ext cx="39210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власти всё чаще считают транспорт не просто способом передвижения, а инструментом снижения выбросов. Электробусы, трамваи и велоинфраструктура делают поездки тише, чище и удобнее для повседневной жизни.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6051915" y="3610528"/>
            <a:ext cx="27207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без лишнего ущерба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051925" y="4037300"/>
            <a:ext cx="2720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туризм опирается на бережное отношение к природе и местной культуре. Он поддерживает занятость, но требует ограничивать нагрузку на побережья, парки и исторические центры.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3532925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4200" y="3532925"/>
            <a:ext cx="360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1400" y="3516925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2800" y="196777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50000" y="1967775"/>
            <a:ext cx="360000" cy="32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сервисов, которые сопровождают школьный день
</a:t>
            </a:r>
            <a:endParaRPr lang="en-US" sz="2985" dirty="0"/>
          </a:p>
        </p:txBody>
      </p:sp>
      <p:sp>
        <p:nvSpPr>
          <p:cNvPr id="10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78600" y="393147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600" y="434022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дополнительные курсы дают знания, без которых невозможно освоить другие услуги — от цифровых платформ до финансовых приложений. Образование формирует основу будущей профессиональной мобильности.
</a:t>
            </a:r>
            <a:endParaRPr lang="en-US" sz="758" dirty="0"/>
          </a:p>
        </p:txBody>
      </p:sp>
      <p:sp>
        <p:nvSpPr>
          <p:cNvPr id="13" name="Text 4"/>
          <p:cNvSpPr txBox="1"/>
          <p:nvPr/>
        </p:nvSpPr>
        <p:spPr>
          <a:xfrm>
            <a:off x="6164200" y="393147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цифровые сервисы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64200" y="434022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мессенджеры и доставка создают для школьника среду постоянной связи. Через них он получает информацию, общается, заказывает товары и пользуется цифровыми сервисами.
</a:t>
            </a:r>
            <a:endParaRPr lang="en-US" sz="883" dirty="0"/>
          </a:p>
        </p:txBody>
      </p:sp>
      <p:sp>
        <p:nvSpPr>
          <p:cNvPr id="15" name="Text 6"/>
          <p:cNvSpPr txBox="1"/>
          <p:nvPr/>
        </p:nvSpPr>
        <p:spPr>
          <a:xfrm>
            <a:off x="3221400" y="393147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1400" y="434022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Автобус, метро, такси или поезд соединяют дом, школу и городские сервисы. Транспорт делает доступными образование, торговлю, досуг и многие повседневные дела.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692800" y="238232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Платежи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692800" y="279107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Банковская карта, перевод и бесконтактная оплата показывают, как финансовые услуги стали частью обычного дня. Они экономят время и помогают безопасно распоряжаться деньгами.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1750000" y="2382325"/>
            <a:ext cx="2701200" cy="3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1750000" y="2791075"/>
            <a:ext cx="27012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Поликлиника, прививки и профилактические осмотры — это тоже часть непроизводственной сферы. Медицинские услуги поддерживают здоровье, а значит, и способность учиться, работать и путешествовать.
</a:t>
            </a:r>
            <a:endParaRPr lang="en-US" sz="8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услуг, которая связывает страны и рынки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взаимосвязаны логистика, финансы, рынок и цифровые сервисы в мировой экономике.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49350"/>
            <a:ext cx="65745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для самопроверки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69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5510" y="2248995"/>
            <a:ext cx="39033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услуги растут?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3893" y="2605034"/>
            <a:ext cx="39048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какие виды услуг растут быстрее всего: финансовые, транспортные, цифровые или туристические. Ответ помогает понять, где мировой спрос меняется особенно быстро.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5510" y="3779246"/>
            <a:ext cx="39033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услуги тянутся к городам?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63893" y="4135285"/>
            <a:ext cx="39048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Объясните, почему банки, университеты, больницы и штаб-квартиры компаний концентрируются в крупных городах. Здесь особенно важны плотная инфраструктура, кадры и информационные связи.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88220" y="3779246"/>
            <a:ext cx="39033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 сервис цифровизация?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786603" y="4135285"/>
            <a:ext cx="39048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Проследите, как цифровизация меняет привычные сферы: банкинг становится онлайн, обучение — дистанционным, транспорт — управляемым через приложения, а торговля — платформенной.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как двигатель современного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Непроизводственная сфера стала одной из главных опор XXI века: она ускоряет обмен, создаёт занятость, объединяет страны и делает повседневную жизнь удобнее, быстрее и технологичнее.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2026-07-27T04:22:02Z</dcterms:created>
  <dcterms:modified xsi:type="dcterms:W3CDTF">2026-07-27T04:22:02Z</dcterms:modified>
</cp:coreProperties>
</file>