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jpeg"/><Relationship Id="rId5" Type="http://schemas.openxmlformats.org/officeDocument/2006/relationships/image" Target="../media/image-19-5.jpeg"/><Relationship Id="rId6" Type="http://schemas.openxmlformats.org/officeDocument/2006/relationships/image" Target="../media/image-19-6.jpe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25" y="1958022"/>
            <a:ext cx="4347000" cy="2733855"/>
          </a:xfrm>
          <a:prstGeom prst="rect">
            <a:avLst/>
          </a:prstGeom>
        </p:spPr>
      </p:pic>
      <p:sp>
        <p:nvSpPr>
          <p:cNvPr id="4" name="Text 0"/>
          <p:cNvSpPr txBox="1"/>
          <p:nvPr/>
        </p:nvSpPr>
        <p:spPr>
          <a:xfrm>
            <a:off x="450000" y="450000"/>
            <a:ext cx="8244000" cy="1042800"/>
          </a:xfrm>
          <a:prstGeom prst="rect">
            <a:avLst/>
          </a:prstGeom>
          <a:noFill/>
          <a:ln/>
        </p:spPr>
        <p:txBody>
          <a:bodyPr wrap="square" lIns="0" tIns="0" rIns="0" bIns="0" rtlCol="0" anchor="ctr"/>
          <a:lstStyle/>
          <a:p>
            <a:pPr algn="l" indent="0" marL="0">
              <a:lnSpc>
                <a:spcPct val="80000"/>
              </a:lnSpc>
              <a:buNone/>
            </a:pPr>
            <a:r>
              <a:rPr lang="en-US" sz="3212" b="1" dirty="0">
                <a:solidFill>
                  <a:srgbClr val="FFFFFF"/>
                </a:solidFill>
                <a:latin typeface="Arial" pitchFamily="34" charset="0"/>
                <a:ea typeface="Arial" pitchFamily="34" charset="-122"/>
                <a:cs typeface="Arial" pitchFamily="34" charset="-120"/>
              </a:rPr>
              <a:t>Формы естественного отбора
</a:t>
            </a:r>
            <a:endParaRPr lang="en-US" sz="3212" dirty="0"/>
          </a:p>
        </p:txBody>
      </p:sp>
      <p:sp>
        <p:nvSpPr>
          <p:cNvPr id="5" name="Text 1"/>
          <p:cNvSpPr txBox="1"/>
          <p:nvPr/>
        </p:nvSpPr>
        <p:spPr>
          <a:xfrm>
            <a:off x="5217550" y="4500900"/>
            <a:ext cx="2628600" cy="192600"/>
          </a:xfrm>
          <a:prstGeom prst="rect">
            <a:avLst/>
          </a:prstGeom>
          <a:noFill/>
          <a:ln/>
        </p:spPr>
        <p:txBody>
          <a:bodyPr wrap="square" lIns="0" tIns="0" rIns="0" bIns="0" rtlCol="0" anchor="ctr"/>
          <a:lstStyle/>
          <a:p>
            <a:pPr algn="l" indent="0" marL="0">
              <a:lnSpc>
                <a:spcPct val="115000"/>
              </a:lnSpc>
              <a:buNone/>
            </a:pPr>
            <a:r>
              <a:rPr lang="en-US" sz="746" dirty="0">
                <a:solidFill>
                  <a:srgbClr val="434343"/>
                </a:solidFill>
                <a:latin typeface="Arial" pitchFamily="34" charset="0"/>
                <a:ea typeface="Arial" pitchFamily="34" charset="-122"/>
                <a:cs typeface="Arial" pitchFamily="34" charset="-120"/>
              </a:rPr>
              <a:t>
</a:t>
            </a:r>
            <a:endParaRPr lang="en-US" sz="746" dirty="0"/>
          </a:p>
        </p:txBody>
      </p:sp>
      <p:sp>
        <p:nvSpPr>
          <p:cNvPr id="6" name="Text 2"/>
          <p:cNvSpPr txBox="1"/>
          <p:nvPr/>
        </p:nvSpPr>
        <p:spPr>
          <a:xfrm>
            <a:off x="5217550" y="3501125"/>
            <a:ext cx="3476400" cy="801600"/>
          </a:xfrm>
          <a:prstGeom prst="rect">
            <a:avLst/>
          </a:prstGeom>
          <a:noFill/>
          <a:ln/>
        </p:spPr>
        <p:txBody>
          <a:bodyPr wrap="square" lIns="0" tIns="0" rIns="0" bIns="0" rtlCol="0" anchor="ctr"/>
          <a:lstStyle/>
          <a:p>
            <a:pPr algn="l" indent="0" marL="0">
              <a:lnSpc>
                <a:spcPct val="115000"/>
              </a:lnSpc>
              <a:buNone/>
            </a:pPr>
            <a:r>
              <a:rPr lang="en-US" sz="986" dirty="0">
                <a:solidFill>
                  <a:srgbClr val="434343"/>
                </a:solidFill>
                <a:latin typeface="Arial" pitchFamily="34" charset="0"/>
                <a:ea typeface="Arial" pitchFamily="34" charset="-122"/>
                <a:cs typeface="Arial" pitchFamily="34" charset="-120"/>
              </a:rPr>
              <a:t>Как среда направляет эволюцию живых организмов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19527" y="0"/>
            <a:ext cx="3927946" cy="5143500"/>
          </a:xfrm>
          <a:prstGeom prst="rect">
            <a:avLst/>
          </a:prstGeom>
        </p:spPr>
      </p:pic>
      <p:sp>
        <p:nvSpPr>
          <p:cNvPr id="4" name="Text 0"/>
          <p:cNvSpPr txBox="1"/>
          <p:nvPr/>
        </p:nvSpPr>
        <p:spPr>
          <a:xfrm>
            <a:off x="450000" y="2605175"/>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Естественный отбор: двигатель эволюции
</a:t>
            </a:r>
            <a:endParaRPr lang="en-US" sz="2400" dirty="0"/>
          </a:p>
        </p:txBody>
      </p:sp>
      <p:sp>
        <p:nvSpPr>
          <p:cNvPr id="5" name="Text 1"/>
          <p:cNvSpPr txBox="1"/>
          <p:nvPr/>
        </p:nvSpPr>
        <p:spPr>
          <a:xfrm>
            <a:off x="450000" y="3771600"/>
            <a:ext cx="4060200" cy="921900"/>
          </a:xfrm>
          <a:prstGeom prst="rect">
            <a:avLst/>
          </a:prstGeom>
          <a:noFill/>
          <a:ln/>
        </p:spPr>
        <p:txBody>
          <a:bodyPr wrap="square" lIns="0" tIns="0" rIns="0" bIns="0" rtlCol="0" anchor="b"/>
          <a:lstStyle/>
          <a:p>
            <a:pPr algn="l" indent="0" marL="0">
              <a:lnSpc>
                <a:spcPct val="115000"/>
              </a:lnSpc>
              <a:buNone/>
            </a:pPr>
            <a:r>
              <a:rPr lang="en-US" sz="1086" dirty="0">
                <a:solidFill>
                  <a:srgbClr val="FFFFFF"/>
                </a:solidFill>
                <a:latin typeface="Arial" pitchFamily="34" charset="0"/>
                <a:ea typeface="Arial" pitchFamily="34" charset="-122"/>
                <a:cs typeface="Arial" pitchFamily="34" charset="-120"/>
              </a:rPr>
              <a:t>Естественный отбор, описанный Дарвином и Уоллесом, действует на наследственную изменчивость и через условия среды меняет состав популяций, формируя приспособления и эволюционные различия.
</a:t>
            </a:r>
            <a:endParaRPr lang="en-US" sz="1086"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9" name="Text 1"/>
          <p:cNvSpPr txBox="1"/>
          <p:nvPr/>
        </p:nvSpPr>
        <p:spPr>
          <a:xfrm>
            <a:off x="450025" y="449800"/>
            <a:ext cx="3653100" cy="6858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Как действует естественный отбор в популяции
</a:t>
            </a:r>
            <a:endParaRPr lang="en-US" sz="2000" dirty="0"/>
          </a:p>
        </p:txBody>
      </p:sp>
      <p:sp>
        <p:nvSpPr>
          <p:cNvPr id="10" name="Text 2"/>
          <p:cNvSpPr txBox="1"/>
          <p:nvPr/>
        </p:nvSpPr>
        <p:spPr>
          <a:xfrm>
            <a:off x="810775" y="2153619"/>
            <a:ext cx="3292200" cy="543600"/>
          </a:xfrm>
          <a:prstGeom prst="rect">
            <a:avLst/>
          </a:prstGeom>
          <a:noFill/>
          <a:ln/>
        </p:spPr>
        <p:txBody>
          <a:bodyPr wrap="square" lIns="0" tIns="0" rIns="0" bIns="0" rtlCol="0" anchor="t"/>
          <a:lstStyle/>
          <a:p>
            <a:pPr algn="l" indent="0" marL="0">
              <a:lnSpc>
                <a:spcPct val="115000"/>
              </a:lnSpc>
              <a:buNone/>
            </a:pPr>
            <a:r>
              <a:rPr lang="en-US" sz="707" b="1" dirty="0">
                <a:solidFill>
                  <a:srgbClr val="FFFFFF"/>
                </a:solidFill>
                <a:latin typeface="Arial" pitchFamily="34" charset="0"/>
                <a:ea typeface="Arial" pitchFamily="34" charset="-122"/>
                <a:cs typeface="Arial" pitchFamily="34" charset="-120"/>
              </a:rPr>
              <a:t>Разный успех выживания
</a:t>
            </a:r>
            <a:pPr algn="l" indent="0" marL="0">
              <a:lnSpc>
                <a:spcPct val="115000"/>
              </a:lnSpc>
              <a:buNone/>
            </a:pPr>
            <a:r>
              <a:rPr lang="en-US" sz="37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7" dirty="0">
                <a:solidFill>
                  <a:srgbClr val="FFFFFF"/>
                </a:solidFill>
                <a:latin typeface="Arial" pitchFamily="34" charset="0"/>
                <a:ea typeface="Arial" pitchFamily="34" charset="-122"/>
                <a:cs typeface="Arial" pitchFamily="34" charset="-120"/>
              </a:rPr>
              <a:t>Особи с более удачным сочетанием признаков чаще доживают до размножения и оставляют больше жизнеспособного потомства. Их аллели передаются дальше с большей вероятностью, чем альтернативные варианты.
</a:t>
            </a:r>
            <a:endParaRPr lang="en-US" sz="707" dirty="0"/>
          </a:p>
        </p:txBody>
      </p:sp>
      <p:sp>
        <p:nvSpPr>
          <p:cNvPr id="11" name="Text 3"/>
          <p:cNvSpPr txBox="1"/>
          <p:nvPr/>
        </p:nvSpPr>
        <p:spPr>
          <a:xfrm>
            <a:off x="810775" y="2819128"/>
            <a:ext cx="3292200" cy="543600"/>
          </a:xfrm>
          <a:prstGeom prst="rect">
            <a:avLst/>
          </a:prstGeom>
          <a:noFill/>
          <a:ln/>
        </p:spPr>
        <p:txBody>
          <a:bodyPr wrap="square" lIns="0" tIns="0" rIns="0" bIns="0" rtlCol="0" anchor="t"/>
          <a:lstStyle/>
          <a:p>
            <a:pPr algn="l" indent="0" marL="0">
              <a:lnSpc>
                <a:spcPct val="115000"/>
              </a:lnSpc>
              <a:buNone/>
            </a:pPr>
            <a:r>
              <a:rPr lang="en-US" sz="821" b="1" dirty="0">
                <a:solidFill>
                  <a:srgbClr val="FFFFFF"/>
                </a:solidFill>
                <a:latin typeface="Arial" pitchFamily="34" charset="0"/>
                <a:ea typeface="Arial" pitchFamily="34" charset="-122"/>
                <a:cs typeface="Arial" pitchFamily="34" charset="-120"/>
              </a:rPr>
              <a:t>Отбор действует на фенотип
</a:t>
            </a:r>
            <a:pPr algn="l" indent="0" marL="0">
              <a:lnSpc>
                <a:spcPct val="115000"/>
              </a:lnSpc>
              <a:buNone/>
            </a:pPr>
            <a:r>
              <a:rPr lang="en-US" sz="43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21" dirty="0">
                <a:solidFill>
                  <a:srgbClr val="FFFFFF"/>
                </a:solidFill>
                <a:latin typeface="Arial" pitchFamily="34" charset="0"/>
                <a:ea typeface="Arial" pitchFamily="34" charset="-122"/>
                <a:cs typeface="Arial" pitchFamily="34" charset="-120"/>
              </a:rPr>
              <a:t>Среда «оценивает» не отдельный ген, а проявляющийся признак организма. Поэтому именно фенотип определяет, какие особи окажутся успешнее в данных условиях существования.
</a:t>
            </a:r>
            <a:endParaRPr lang="en-US" sz="821" dirty="0"/>
          </a:p>
        </p:txBody>
      </p:sp>
      <p:sp>
        <p:nvSpPr>
          <p:cNvPr id="12" name="Text 4"/>
          <p:cNvSpPr txBox="1"/>
          <p:nvPr/>
        </p:nvSpPr>
        <p:spPr>
          <a:xfrm>
            <a:off x="810775" y="1488100"/>
            <a:ext cx="3292200" cy="543600"/>
          </a:xfrm>
          <a:prstGeom prst="rect">
            <a:avLst/>
          </a:prstGeom>
          <a:noFill/>
          <a:ln/>
        </p:spPr>
        <p:txBody>
          <a:bodyPr wrap="square" lIns="0" tIns="0" rIns="0" bIns="0" rtlCol="0" anchor="t"/>
          <a:lstStyle/>
          <a:p>
            <a:pPr algn="l" indent="0" marL="0">
              <a:lnSpc>
                <a:spcPct val="115000"/>
              </a:lnSpc>
              <a:buNone/>
            </a:pPr>
            <a:r>
              <a:rPr lang="en-US" sz="808" b="1" dirty="0">
                <a:solidFill>
                  <a:srgbClr val="FFFFFF"/>
                </a:solidFill>
                <a:latin typeface="Arial" pitchFamily="34" charset="0"/>
                <a:ea typeface="Arial" pitchFamily="34" charset="-122"/>
                <a:cs typeface="Arial" pitchFamily="34" charset="-120"/>
              </a:rPr>
              <a:t>Наследственные различия
</a:t>
            </a:r>
            <a:pPr algn="l" indent="0" marL="0">
              <a:lnSpc>
                <a:spcPct val="115000"/>
              </a:lnSpc>
              <a:buNone/>
            </a:pPr>
            <a:r>
              <a:rPr lang="en-US" sz="43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8" dirty="0">
                <a:solidFill>
                  <a:srgbClr val="FFFFFF"/>
                </a:solidFill>
                <a:latin typeface="Arial" pitchFamily="34" charset="0"/>
                <a:ea typeface="Arial" pitchFamily="34" charset="-122"/>
                <a:cs typeface="Arial" pitchFamily="34" charset="-120"/>
              </a:rPr>
              <a:t>В любой популяции особи различаются по наследуемым признакам: размеру, окраске, плодовитости и устойчивости к стрессу. Эти различия создают материал, на котором может действовать отбор.
</a:t>
            </a:r>
            <a:endParaRPr lang="en-US" sz="808" dirty="0"/>
          </a:p>
        </p:txBody>
      </p:sp>
      <p:sp>
        <p:nvSpPr>
          <p:cNvPr id="13" name="Text 5"/>
          <p:cNvSpPr txBox="1"/>
          <p:nvPr/>
        </p:nvSpPr>
        <p:spPr>
          <a:xfrm>
            <a:off x="810775" y="3484638"/>
            <a:ext cx="3292200" cy="543600"/>
          </a:xfrm>
          <a:prstGeom prst="rect">
            <a:avLst/>
          </a:prstGeom>
          <a:noFill/>
          <a:ln/>
        </p:spPr>
        <p:txBody>
          <a:bodyPr wrap="square" lIns="0" tIns="0" rIns="0" bIns="0" rtlCol="0" anchor="t"/>
          <a:lstStyle/>
          <a:p>
            <a:pPr algn="l" indent="0" marL="0">
              <a:lnSpc>
                <a:spcPct val="115000"/>
              </a:lnSpc>
              <a:buNone/>
            </a:pPr>
            <a:r>
              <a:rPr lang="en-US" sz="776" b="1" dirty="0">
                <a:solidFill>
                  <a:srgbClr val="FFFFFF"/>
                </a:solidFill>
                <a:latin typeface="Arial" pitchFamily="34" charset="0"/>
                <a:ea typeface="Arial" pitchFamily="34" charset="-122"/>
                <a:cs typeface="Arial" pitchFamily="34" charset="-120"/>
              </a:rPr>
              <a:t>Изменение генофонда
</a:t>
            </a:r>
            <a:pPr algn="l" indent="0" marL="0">
              <a:lnSpc>
                <a:spcPct val="115000"/>
              </a:lnSpc>
              <a:buNone/>
            </a:pPr>
            <a:r>
              <a:rPr lang="en-US" sz="41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76" dirty="0">
                <a:solidFill>
                  <a:srgbClr val="FFFFFF"/>
                </a:solidFill>
                <a:latin typeface="Arial" pitchFamily="34" charset="0"/>
                <a:ea typeface="Arial" pitchFamily="34" charset="-122"/>
                <a:cs typeface="Arial" pitchFamily="34" charset="-120"/>
              </a:rPr>
              <a:t>Повторяясь из поколения в поколение, различия в успехе размножения меняют частоты аллелей. Так отбор постепенно преобразует генофонд популяции и делает её более приспособленной.
</a:t>
            </a:r>
            <a:endParaRPr lang="en-US" sz="776" dirty="0"/>
          </a:p>
        </p:txBody>
      </p:sp>
      <p:sp>
        <p:nvSpPr>
          <p:cNvPr id="14" name="Text 6"/>
          <p:cNvSpPr txBox="1"/>
          <p:nvPr/>
        </p:nvSpPr>
        <p:spPr>
          <a:xfrm>
            <a:off x="810775" y="4150145"/>
            <a:ext cx="3292200" cy="543600"/>
          </a:xfrm>
          <a:prstGeom prst="rect">
            <a:avLst/>
          </a:prstGeom>
          <a:noFill/>
          <a:ln/>
        </p:spPr>
        <p:txBody>
          <a:bodyPr wrap="square" lIns="0" tIns="0" rIns="0" bIns="0" rtlCol="0" anchor="t"/>
          <a:lstStyle/>
          <a:p>
            <a:pPr algn="l" indent="0" marL="0">
              <a:lnSpc>
                <a:spcPct val="115000"/>
              </a:lnSpc>
              <a:buNone/>
            </a:pPr>
            <a:r>
              <a:rPr lang="en-US" sz="821" b="1" dirty="0">
                <a:solidFill>
                  <a:srgbClr val="FFFFFF"/>
                </a:solidFill>
                <a:latin typeface="Arial" pitchFamily="34" charset="0"/>
                <a:ea typeface="Arial" pitchFamily="34" charset="-122"/>
                <a:cs typeface="Arial" pitchFamily="34" charset="-120"/>
              </a:rPr>
              <a:t>Критерий успеха
</a:t>
            </a:r>
            <a:pPr algn="l" indent="0" marL="0">
              <a:lnSpc>
                <a:spcPct val="115000"/>
              </a:lnSpc>
              <a:buNone/>
            </a:pPr>
            <a:r>
              <a:rPr lang="en-US" sz="43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21" dirty="0">
                <a:solidFill>
                  <a:srgbClr val="FFFFFF"/>
                </a:solidFill>
                <a:latin typeface="Arial" pitchFamily="34" charset="0"/>
                <a:ea typeface="Arial" pitchFamily="34" charset="-122"/>
                <a:cs typeface="Arial" pitchFamily="34" charset="-120"/>
              </a:rPr>
              <a:t>Главный показатель приспособленности — число жизнеспособных потомков. Сила, крупные размеры или яркость важны только тогда, когда они реально повышают репродуктивный успех.
</a:t>
            </a:r>
            <a:endParaRPr lang="en-US" sz="82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38" y="1697995"/>
            <a:ext cx="4122000" cy="2025260"/>
          </a:xfrm>
          <a:prstGeom prst="rect">
            <a:avLst/>
          </a:prstGeom>
        </p:spPr>
      </p:pic>
      <p:sp>
        <p:nvSpPr>
          <p:cNvPr id="4" name="Text 0"/>
          <p:cNvSpPr txBox="1"/>
          <p:nvPr/>
        </p:nvSpPr>
        <p:spPr>
          <a:xfrm>
            <a:off x="4572025" y="450000"/>
            <a:ext cx="4122000" cy="852900"/>
          </a:xfrm>
          <a:prstGeom prst="rect">
            <a:avLst/>
          </a:prstGeom>
          <a:noFill/>
          <a:ln/>
        </p:spPr>
        <p:txBody>
          <a:bodyPr wrap="square" lIns="0" tIns="0" rIns="0" bIns="0" rtlCol="0" anchor="t"/>
          <a:lstStyle/>
          <a:p>
            <a:pPr algn="l" indent="0" marL="0">
              <a:lnSpc>
                <a:spcPct val="80000"/>
              </a:lnSpc>
              <a:buNone/>
            </a:pPr>
            <a:r>
              <a:rPr lang="en-US" sz="2000" b="1" dirty="0">
                <a:solidFill>
                  <a:srgbClr val="061984"/>
                </a:solidFill>
                <a:latin typeface="Arial" pitchFamily="34" charset="0"/>
                <a:ea typeface="Arial" pitchFamily="34" charset="-122"/>
                <a:cs typeface="Arial" pitchFamily="34" charset="-120"/>
              </a:rPr>
              <a:t>Три основные формы естественного отбора
</a:t>
            </a:r>
            <a:endParaRPr lang="en-US" sz="2000" dirty="0"/>
          </a:p>
        </p:txBody>
      </p:sp>
      <p:sp>
        <p:nvSpPr>
          <p:cNvPr id="5" name="Text 1"/>
          <p:cNvSpPr txBox="1"/>
          <p:nvPr/>
        </p:nvSpPr>
        <p:spPr>
          <a:xfrm>
            <a:off x="450002" y="1697350"/>
            <a:ext cx="3153300" cy="9477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Каждая форма по-своему отвечает на изменение или сохранение условий среды и по-разному влияет на распределение признаков внутри популяции.
</a:t>
            </a:r>
            <a:endParaRPr lang="en-US" sz="900"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4</a:t>
            </a:r>
            <a:endParaRPr lang="en-US" sz="622" dirty="0"/>
          </a:p>
        </p:txBody>
      </p:sp>
      <p:sp>
        <p:nvSpPr>
          <p:cNvPr id="7" name="Text 3"/>
          <p:cNvSpPr txBox="1"/>
          <p:nvPr/>
        </p:nvSpPr>
        <p:spPr>
          <a:xfrm>
            <a:off x="450000" y="2776197"/>
            <a:ext cx="3153300" cy="9477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Чем сильнее и разнообразнее давление среды, тем заметнее смещение распределения признаков и расхождение вариантов.
</a:t>
            </a:r>
            <a:endParaRPr lang="en-US" sz="900" dirty="0"/>
          </a:p>
        </p:txBody>
      </p:sp>
      <p:sp>
        <p:nvSpPr>
          <p:cNvPr id="8" name="Text 4"/>
          <p:cNvSpPr txBox="1"/>
          <p:nvPr/>
        </p:nvSpPr>
        <p:spPr>
          <a:xfrm>
            <a:off x="4572013" y="4525712"/>
            <a:ext cx="4122000" cy="167700"/>
          </a:xfrm>
          <a:prstGeom prst="rect">
            <a:avLst/>
          </a:prstGeom>
          <a:noFill/>
          <a:ln/>
        </p:spPr>
        <p:txBody>
          <a:bodyPr wrap="square" lIns="0" tIns="0" rIns="0" bIns="0" rtlCol="0" anchor="ctr"/>
          <a:lstStyle/>
          <a:p>
            <a:pPr algn="l" indent="0" marL="0">
              <a:lnSpc>
                <a:spcPct val="115000"/>
              </a:lnSpc>
              <a:buNone/>
            </a:pPr>
            <a:r>
              <a:rPr lang="en-US" sz="700" dirty="0">
                <a:solidFill>
                  <a:srgbClr val="061984"/>
                </a:solidFill>
                <a:latin typeface="Arial" pitchFamily="34" charset="0"/>
                <a:ea typeface="Arial" pitchFamily="34" charset="-122"/>
                <a:cs typeface="Arial" pitchFamily="34" charset="-120"/>
              </a:rPr>
              <a:t>Схематическое сравнение по материалам школьного курса биологии
</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18809" y="0"/>
            <a:ext cx="4329782"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8" name="Text 1"/>
          <p:cNvSpPr txBox="1"/>
          <p:nvPr/>
        </p:nvSpPr>
        <p:spPr>
          <a:xfrm>
            <a:off x="450025" y="449800"/>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Стабилизирующий отбор в относительно постоянной среде
</a:t>
            </a:r>
            <a:endParaRPr lang="en-US" sz="2400" dirty="0"/>
          </a:p>
        </p:txBody>
      </p:sp>
      <p:sp>
        <p:nvSpPr>
          <p:cNvPr id="9" name="Text 2"/>
          <p:cNvSpPr txBox="1"/>
          <p:nvPr/>
        </p:nvSpPr>
        <p:spPr>
          <a:xfrm>
            <a:off x="450025" y="1769575"/>
            <a:ext cx="3931800" cy="918300"/>
          </a:xfrm>
          <a:prstGeom prst="rect">
            <a:avLst/>
          </a:prstGeom>
          <a:noFill/>
          <a:ln/>
        </p:spPr>
        <p:txBody>
          <a:bodyPr wrap="square" lIns="0" tIns="0" rIns="0" bIns="0" rtlCol="0" anchor="ctr"/>
          <a:lstStyle/>
          <a:p>
            <a:pPr algn="l" indent="0" marL="0">
              <a:lnSpc>
                <a:spcPct val="115000"/>
              </a:lnSpc>
              <a:buNone/>
            </a:pPr>
            <a:r>
              <a:rPr lang="en-US" sz="1120" b="1" dirty="0">
                <a:solidFill>
                  <a:srgbClr val="FFFFFF"/>
                </a:solidFill>
                <a:latin typeface="Arial" pitchFamily="34" charset="0"/>
                <a:ea typeface="Arial" pitchFamily="34" charset="-122"/>
                <a:cs typeface="Arial" pitchFamily="34" charset="-120"/>
              </a:rPr>
              <a:t>Сохранение нормы
</a:t>
            </a:r>
            <a:pPr algn="l" indent="0" marL="0">
              <a:lnSpc>
                <a:spcPct val="115000"/>
              </a:lnSpc>
              <a:buNone/>
            </a:pPr>
            <a:r>
              <a:rPr lang="en-US" sz="68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0" dirty="0">
                <a:solidFill>
                  <a:srgbClr val="FFFFFF"/>
                </a:solidFill>
                <a:latin typeface="Arial" pitchFamily="34" charset="0"/>
                <a:ea typeface="Arial" pitchFamily="34" charset="-122"/>
                <a:cs typeface="Arial" pitchFamily="34" charset="-120"/>
              </a:rPr>
              <a:t>При длительно стабильных условиях выгоднее всего оказывается средний вариант признака. Крайние отклонения постепенно отсеиваются, поэтому распределение сохраняет выраженный пик около нормы.
</a:t>
            </a:r>
            <a:endParaRPr lang="en-US" sz="1120" dirty="0"/>
          </a:p>
        </p:txBody>
      </p:sp>
      <p:sp>
        <p:nvSpPr>
          <p:cNvPr id="10" name="Text 3"/>
          <p:cNvSpPr txBox="1"/>
          <p:nvPr/>
        </p:nvSpPr>
        <p:spPr>
          <a:xfrm>
            <a:off x="450025" y="2772468"/>
            <a:ext cx="3931800" cy="918300"/>
          </a:xfrm>
          <a:prstGeom prst="rect">
            <a:avLst/>
          </a:prstGeom>
          <a:noFill/>
          <a:ln/>
        </p:spPr>
        <p:txBody>
          <a:bodyPr wrap="square" lIns="0" tIns="0" rIns="0" bIns="0" rtlCol="0" anchor="ctr"/>
          <a:lstStyle/>
          <a:p>
            <a:pPr algn="l" indent="0" marL="0">
              <a:lnSpc>
                <a:spcPct val="115000"/>
              </a:lnSpc>
              <a:buNone/>
            </a:pPr>
            <a:r>
              <a:rPr lang="en-US" sz="1166" b="1" dirty="0">
                <a:solidFill>
                  <a:srgbClr val="FFFFFF"/>
                </a:solidFill>
                <a:latin typeface="Arial" pitchFamily="34" charset="0"/>
                <a:ea typeface="Arial" pitchFamily="34" charset="-122"/>
                <a:cs typeface="Arial" pitchFamily="34" charset="-120"/>
              </a:rPr>
              <a:t>Типичные примеры
</a:t>
            </a:r>
            <a:pPr algn="l" indent="0" marL="0">
              <a:lnSpc>
                <a:spcPct val="115000"/>
              </a:lnSpc>
              <a:buNone/>
            </a:pPr>
            <a:r>
              <a:rPr lang="en-US" sz="71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6" dirty="0">
                <a:solidFill>
                  <a:srgbClr val="FFFFFF"/>
                </a:solidFill>
                <a:latin typeface="Arial" pitchFamily="34" charset="0"/>
                <a:ea typeface="Arial" pitchFamily="34" charset="-122"/>
                <a:cs typeface="Arial" pitchFamily="34" charset="-120"/>
              </a:rPr>
              <a:t>Такой отбор хорошо известен по массе новорождённых у человека, числу яиц в кладке у птиц и размерам органов, которые должны работать надёжно и экономно.
</a:t>
            </a:r>
            <a:endParaRPr lang="en-US" sz="1166" dirty="0"/>
          </a:p>
        </p:txBody>
      </p:sp>
      <p:sp>
        <p:nvSpPr>
          <p:cNvPr id="11" name="Text 4"/>
          <p:cNvSpPr txBox="1"/>
          <p:nvPr/>
        </p:nvSpPr>
        <p:spPr>
          <a:xfrm>
            <a:off x="450025" y="3775360"/>
            <a:ext cx="3931800" cy="918300"/>
          </a:xfrm>
          <a:prstGeom prst="rect">
            <a:avLst/>
          </a:prstGeom>
          <a:noFill/>
          <a:ln/>
        </p:spPr>
        <p:txBody>
          <a:bodyPr wrap="square" lIns="0" tIns="0" rIns="0" bIns="0" rtlCol="0" anchor="ctr"/>
          <a:lstStyle/>
          <a:p>
            <a:pPr algn="l" indent="0" marL="0">
              <a:lnSpc>
                <a:spcPct val="115000"/>
              </a:lnSpc>
              <a:buNone/>
            </a:pPr>
            <a:r>
              <a:rPr lang="en-US" sz="1120" b="1" dirty="0">
                <a:solidFill>
                  <a:srgbClr val="FFFFFF"/>
                </a:solidFill>
                <a:latin typeface="Arial" pitchFamily="34" charset="0"/>
                <a:ea typeface="Arial" pitchFamily="34" charset="-122"/>
                <a:cs typeface="Arial" pitchFamily="34" charset="-120"/>
              </a:rPr>
              <a:t>Узкий диапазон выгодных значений
</a:t>
            </a:r>
            <a:pPr algn="l" indent="0" marL="0">
              <a:lnSpc>
                <a:spcPct val="115000"/>
              </a:lnSpc>
              <a:buNone/>
            </a:pPr>
            <a:r>
              <a:rPr lang="en-US" sz="68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0" dirty="0">
                <a:solidFill>
                  <a:srgbClr val="FFFFFF"/>
                </a:solidFill>
                <a:latin typeface="Arial" pitchFamily="34" charset="0"/>
                <a:ea typeface="Arial" pitchFamily="34" charset="-122"/>
                <a:cs typeface="Arial" pitchFamily="34" charset="-120"/>
              </a:rPr>
              <a:t>Если признак слишком мал или слишком велик, организм теряет часть приспособленности. Поэтому естественный отбор поддерживает не максимальные, а наиболее уравновешенные значения признака.
</a:t>
            </a:r>
            <a:endParaRPr lang="en-US" sz="112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4" name="Text 1"/>
          <p:cNvSpPr txBox="1"/>
          <p:nvPr/>
        </p:nvSpPr>
        <p:spPr>
          <a:xfrm>
            <a:off x="5418275" y="1925225"/>
            <a:ext cx="3275700" cy="1293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Среднее значение обычно обеспечивает лучший баланс затрат и пользы, поэтому именно оно сохраняется в популяции чаще всего.
</a:t>
            </a:r>
            <a:endParaRPr lang="en-US" sz="1000" dirty="0"/>
          </a:p>
        </p:txBody>
      </p:sp>
      <p:sp>
        <p:nvSpPr>
          <p:cNvPr id="5" name="Text 2"/>
          <p:cNvSpPr txBox="1"/>
          <p:nvPr/>
        </p:nvSpPr>
        <p:spPr>
          <a:xfrm>
            <a:off x="450000" y="1310544"/>
            <a:ext cx="3275700" cy="1211700"/>
          </a:xfrm>
          <a:prstGeom prst="rect">
            <a:avLst/>
          </a:prstGeom>
          <a:noFill/>
          <a:ln/>
        </p:spPr>
        <p:txBody>
          <a:bodyPr wrap="square" lIns="0" tIns="0" rIns="0" bIns="0" rtlCol="0" anchor="b"/>
          <a:lstStyle/>
          <a:p>
            <a:pPr algn="ctr" indent="0" marL="0">
              <a:lnSpc>
                <a:spcPct val="100000"/>
              </a:lnSpc>
              <a:buNone/>
            </a:pPr>
            <a:r>
              <a:rPr lang="en-US" sz="7200" b="1" dirty="0">
                <a:solidFill>
                  <a:srgbClr val="FFFFFF"/>
                </a:solidFill>
                <a:latin typeface="Arial" pitchFamily="34" charset="0"/>
                <a:ea typeface="Arial" pitchFamily="34" charset="-122"/>
                <a:cs typeface="Arial" pitchFamily="34" charset="-120"/>
              </a:rPr>
              <a:t>2
</a:t>
            </a:r>
            <a:endParaRPr lang="en-US" sz="7200" dirty="0"/>
          </a:p>
        </p:txBody>
      </p:sp>
      <p:sp>
        <p:nvSpPr>
          <p:cNvPr id="6" name="Text 3"/>
          <p:cNvSpPr txBox="1"/>
          <p:nvPr/>
        </p:nvSpPr>
        <p:spPr>
          <a:xfrm>
            <a:off x="450000" y="2621216"/>
            <a:ext cx="3275700" cy="1211700"/>
          </a:xfrm>
          <a:prstGeom prst="rect">
            <a:avLst/>
          </a:prstGeom>
          <a:noFill/>
          <a:ln/>
        </p:spPr>
        <p:txBody>
          <a:bodyPr wrap="square" lIns="0" tIns="0" rIns="0" bIns="0" rtlCol="0" anchor="t"/>
          <a:lstStyle/>
          <a:p>
            <a:pPr algn="ctr" indent="0" marL="0">
              <a:lnSpc>
                <a:spcPct val="100000"/>
              </a:lnSpc>
              <a:buNone/>
            </a:pPr>
            <a:r>
              <a:rPr lang="en-US" sz="1906" b="1" dirty="0">
                <a:solidFill>
                  <a:srgbClr val="FFFFFF"/>
                </a:solidFill>
                <a:latin typeface="Arial" pitchFamily="34" charset="0"/>
                <a:ea typeface="Arial" pitchFamily="34" charset="-122"/>
                <a:cs typeface="Arial" pitchFamily="34" charset="-120"/>
              </a:rPr>
              <a:t>крайние варианты признака чаще оказываются менее жизнеспособными, чем средние
</a:t>
            </a:r>
            <a:endParaRPr lang="en-US" sz="1906" dirty="0"/>
          </a:p>
        </p:txBody>
      </p:sp>
      <p:sp>
        <p:nvSpPr>
          <p:cNvPr id="7" name="Text 4"/>
          <p:cNvSpPr txBox="1"/>
          <p:nvPr/>
        </p:nvSpPr>
        <p:spPr>
          <a:xfrm>
            <a:off x="5418275" y="4461225"/>
            <a:ext cx="3275700" cy="2322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Обобщение учебных примеров по биологии
</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38" y="1697995"/>
            <a:ext cx="4122000" cy="2025260"/>
          </a:xfrm>
          <a:prstGeom prst="rect">
            <a:avLst/>
          </a:prstGeom>
        </p:spPr>
      </p:pic>
      <p:sp>
        <p:nvSpPr>
          <p:cNvPr id="4" name="Text 0"/>
          <p:cNvSpPr txBox="1"/>
          <p:nvPr/>
        </p:nvSpPr>
        <p:spPr>
          <a:xfrm>
            <a:off x="4572025" y="450000"/>
            <a:ext cx="4122000" cy="852900"/>
          </a:xfrm>
          <a:prstGeom prst="rect">
            <a:avLst/>
          </a:prstGeom>
          <a:noFill/>
          <a:ln/>
        </p:spPr>
        <p:txBody>
          <a:bodyPr wrap="square" lIns="0" tIns="0" rIns="0" bIns="0" rtlCol="0" anchor="t"/>
          <a:lstStyle/>
          <a:p>
            <a:pPr algn="l" indent="0" marL="0">
              <a:lnSpc>
                <a:spcPct val="80000"/>
              </a:lnSpc>
              <a:buNone/>
            </a:pPr>
            <a:r>
              <a:rPr lang="en-US" sz="2000" b="1" dirty="0">
                <a:solidFill>
                  <a:srgbClr val="061984"/>
                </a:solidFill>
                <a:latin typeface="Arial" pitchFamily="34" charset="0"/>
                <a:ea typeface="Arial" pitchFamily="34" charset="-122"/>
                <a:cs typeface="Arial" pitchFamily="34" charset="-120"/>
              </a:rPr>
              <a:t>Движущий отбор и смещение признака
</a:t>
            </a:r>
            <a:endParaRPr lang="en-US" sz="2000" dirty="0"/>
          </a:p>
        </p:txBody>
      </p:sp>
      <p:sp>
        <p:nvSpPr>
          <p:cNvPr id="5" name="Text 1"/>
          <p:cNvSpPr txBox="1"/>
          <p:nvPr/>
        </p:nvSpPr>
        <p:spPr>
          <a:xfrm>
            <a:off x="450002" y="1697350"/>
            <a:ext cx="3153300" cy="9477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При изменении среды преимущество получает один из крайних вариантов, уже присутствующий в популяции. Это ускоряет приспособление без ожидания появления нового признака.
</a:t>
            </a:r>
            <a:endParaRPr lang="en-US" sz="900"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7</a:t>
            </a:r>
            <a:endParaRPr lang="en-US" sz="622" dirty="0"/>
          </a:p>
        </p:txBody>
      </p:sp>
      <p:sp>
        <p:nvSpPr>
          <p:cNvPr id="7" name="Text 3"/>
          <p:cNvSpPr txBox="1"/>
          <p:nvPr/>
        </p:nvSpPr>
        <p:spPr>
          <a:xfrm>
            <a:off x="450000" y="2776197"/>
            <a:ext cx="3153300" cy="9477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Распределение признака смещается к новому оптимуму, а частота выгодного варианта быстро растёт.
</a:t>
            </a:r>
            <a:endParaRPr lang="en-US" sz="900" dirty="0"/>
          </a:p>
        </p:txBody>
      </p:sp>
      <p:sp>
        <p:nvSpPr>
          <p:cNvPr id="8" name="Text 4"/>
          <p:cNvSpPr txBox="1"/>
          <p:nvPr/>
        </p:nvSpPr>
        <p:spPr>
          <a:xfrm>
            <a:off x="4572013" y="4525712"/>
            <a:ext cx="4122000" cy="167700"/>
          </a:xfrm>
          <a:prstGeom prst="rect">
            <a:avLst/>
          </a:prstGeom>
          <a:noFill/>
          <a:ln/>
        </p:spPr>
        <p:txBody>
          <a:bodyPr wrap="square" lIns="0" tIns="0" rIns="0" bIns="0" rtlCol="0" anchor="ctr"/>
          <a:lstStyle/>
          <a:p>
            <a:pPr algn="l" indent="0" marL="0">
              <a:lnSpc>
                <a:spcPct val="115000"/>
              </a:lnSpc>
              <a:buNone/>
            </a:pPr>
            <a:r>
              <a:rPr lang="en-US" sz="700" dirty="0">
                <a:solidFill>
                  <a:srgbClr val="061984"/>
                </a:solidFill>
                <a:latin typeface="Arial" pitchFamily="34" charset="0"/>
                <a:ea typeface="Arial" pitchFamily="34" charset="-122"/>
                <a:cs typeface="Arial" pitchFamily="34" charset="-120"/>
              </a:rPr>
              <a:t>Схематическая модель для учебного объяснения
</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50" y="4324"/>
            <a:ext cx="9144000" cy="22413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8" name="Text 1"/>
          <p:cNvSpPr txBox="1"/>
          <p:nvPr/>
        </p:nvSpPr>
        <p:spPr>
          <a:xfrm>
            <a:off x="455350" y="2700000"/>
            <a:ext cx="8244000" cy="5112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Движущий отбор как ответ на новые условия
</a:t>
            </a:r>
            <a:endParaRPr lang="en-US" sz="2400" dirty="0"/>
          </a:p>
        </p:txBody>
      </p:sp>
      <p:sp>
        <p:nvSpPr>
          <p:cNvPr id="9" name="Text 2"/>
          <p:cNvSpPr txBox="1"/>
          <p:nvPr/>
        </p:nvSpPr>
        <p:spPr>
          <a:xfrm>
            <a:off x="3300604" y="3445850"/>
            <a:ext cx="2542800" cy="1221900"/>
          </a:xfrm>
          <a:prstGeom prst="rect">
            <a:avLst/>
          </a:prstGeom>
          <a:noFill/>
          <a:ln/>
        </p:spPr>
        <p:txBody>
          <a:bodyPr wrap="square" lIns="0" tIns="0" rIns="0" bIns="0" rtlCol="0" anchor="t"/>
          <a:lstStyle/>
          <a:p>
            <a:pPr algn="l" indent="0" marL="0">
              <a:lnSpc>
                <a:spcPct val="115000"/>
              </a:lnSpc>
              <a:buNone/>
            </a:pPr>
            <a:r>
              <a:rPr lang="en-US" sz="1248" b="1" dirty="0">
                <a:solidFill>
                  <a:srgbClr val="FFFFFF"/>
                </a:solidFill>
                <a:latin typeface="Arial" pitchFamily="34" charset="0"/>
                <a:ea typeface="Arial" pitchFamily="34" charset="-122"/>
                <a:cs typeface="Arial" pitchFamily="34" charset="-120"/>
              </a:rPr>
              <a:t>Влияние человека
</a:t>
            </a:r>
            <a:pPr algn="l" indent="0" marL="0">
              <a:lnSpc>
                <a:spcPct val="115000"/>
              </a:lnSpc>
              <a:buNone/>
            </a:pPr>
            <a:r>
              <a:rPr lang="en-US" sz="70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67" dirty="0">
                <a:solidFill>
                  <a:srgbClr val="FFFFFF"/>
                </a:solidFill>
                <a:latin typeface="Arial" pitchFamily="34" charset="0"/>
                <a:ea typeface="Arial" pitchFamily="34" charset="-122"/>
                <a:cs typeface="Arial" pitchFamily="34" charset="-120"/>
              </a:rPr>
              <a:t>Чаще всего этот отбор усиливается под действием лекарств, пестицидов, вырубки лесов, изменения ландшафтов и загрязнения среды. Новые условия отбирают наиболее устойчивые формы.
</a:t>
            </a:r>
            <a:endParaRPr lang="en-US" sz="1248" dirty="0"/>
          </a:p>
        </p:txBody>
      </p:sp>
      <p:sp>
        <p:nvSpPr>
          <p:cNvPr id="10" name="Text 3"/>
          <p:cNvSpPr txBox="1"/>
          <p:nvPr/>
        </p:nvSpPr>
        <p:spPr>
          <a:xfrm>
            <a:off x="6151235" y="3445850"/>
            <a:ext cx="2542800" cy="1221900"/>
          </a:xfrm>
          <a:prstGeom prst="rect">
            <a:avLst/>
          </a:prstGeom>
          <a:noFill/>
          <a:ln/>
        </p:spPr>
        <p:txBody>
          <a:bodyPr wrap="square" lIns="0" tIns="0" rIns="0" bIns="0" rtlCol="0" anchor="t"/>
          <a:lstStyle/>
          <a:p>
            <a:pPr algn="l" indent="0" marL="0">
              <a:lnSpc>
                <a:spcPct val="115000"/>
              </a:lnSpc>
              <a:buNone/>
            </a:pPr>
            <a:r>
              <a:rPr lang="en-US" sz="1248" b="1" dirty="0">
                <a:solidFill>
                  <a:srgbClr val="FFFFFF"/>
                </a:solidFill>
                <a:latin typeface="Arial" pitchFamily="34" charset="0"/>
                <a:ea typeface="Arial" pitchFamily="34" charset="-122"/>
                <a:cs typeface="Arial" pitchFamily="34" charset="-120"/>
              </a:rPr>
              <a:t>Реальные примеры
</a:t>
            </a:r>
            <a:pPr algn="l" indent="0" marL="0">
              <a:lnSpc>
                <a:spcPct val="115000"/>
              </a:lnSpc>
              <a:buNone/>
            </a:pPr>
            <a:r>
              <a:rPr lang="en-US" sz="70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67" dirty="0">
                <a:solidFill>
                  <a:srgbClr val="FFFFFF"/>
                </a:solidFill>
                <a:latin typeface="Arial" pitchFamily="34" charset="0"/>
                <a:ea typeface="Arial" pitchFamily="34" charset="-122"/>
                <a:cs typeface="Arial" pitchFamily="34" charset="-120"/>
              </a:rPr>
              <a:t>Классические примеры — устойчивость бактерий к антибиотикам, изменение размеров клюва у вьюрков и потемнение бабочек в загрязнённых районах, где тёмные особи менее заметны.
</a:t>
            </a:r>
            <a:endParaRPr lang="en-US" sz="1248" dirty="0"/>
          </a:p>
        </p:txBody>
      </p:sp>
      <p:sp>
        <p:nvSpPr>
          <p:cNvPr id="11" name="Text 4"/>
          <p:cNvSpPr txBox="1"/>
          <p:nvPr/>
        </p:nvSpPr>
        <p:spPr>
          <a:xfrm>
            <a:off x="449962" y="3445850"/>
            <a:ext cx="2542800" cy="1221900"/>
          </a:xfrm>
          <a:prstGeom prst="rect">
            <a:avLst/>
          </a:prstGeom>
          <a:noFill/>
          <a:ln/>
        </p:spPr>
        <p:txBody>
          <a:bodyPr wrap="square" lIns="0" tIns="0" rIns="0" bIns="0" rtlCol="0" anchor="t"/>
          <a:lstStyle/>
          <a:p>
            <a:pPr algn="l" indent="0" marL="0">
              <a:lnSpc>
                <a:spcPct val="115000"/>
              </a:lnSpc>
              <a:buNone/>
            </a:pPr>
            <a:r>
              <a:rPr lang="en-US" sz="1248" b="1" dirty="0">
                <a:solidFill>
                  <a:srgbClr val="FFFFFF"/>
                </a:solidFill>
                <a:latin typeface="Arial" pitchFamily="34" charset="0"/>
                <a:ea typeface="Arial" pitchFamily="34" charset="-122"/>
                <a:cs typeface="Arial" pitchFamily="34" charset="-120"/>
              </a:rPr>
              <a:t>Быстрая реакция популяции
</a:t>
            </a:r>
            <a:pPr algn="l" indent="0" marL="0">
              <a:lnSpc>
                <a:spcPct val="115000"/>
              </a:lnSpc>
              <a:buNone/>
            </a:pPr>
            <a:r>
              <a:rPr lang="en-US" sz="70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67" dirty="0">
                <a:solidFill>
                  <a:srgbClr val="FFFFFF"/>
                </a:solidFill>
                <a:latin typeface="Arial" pitchFamily="34" charset="0"/>
                <a:ea typeface="Arial" pitchFamily="34" charset="-122"/>
                <a:cs typeface="Arial" pitchFamily="34" charset="-120"/>
              </a:rPr>
              <a:t>У бактерий, насекомых и многих растений смена условий заметна особенно быстро, потому что поколения сменяются часто, а наследственные варианты уже присутствуют в исходной популяции.
</a:t>
            </a:r>
            <a:endParaRPr lang="en-US" sz="1248"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1198513"/>
            <a:ext cx="8244000" cy="1867024"/>
          </a:xfrm>
          <a:prstGeom prst="rect">
            <a:avLst/>
          </a:prstGeom>
        </p:spPr>
      </p:pic>
      <p:sp>
        <p:nvSpPr>
          <p:cNvPr id="4" name="Text 0"/>
          <p:cNvSpPr txBox="1"/>
          <p:nvPr/>
        </p:nvSpPr>
        <p:spPr>
          <a:xfrm>
            <a:off x="449988" y="450000"/>
            <a:ext cx="8244000" cy="4500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Сравнение стабилизирующего и движущего отбора
</a:t>
            </a:r>
            <a:endParaRPr lang="en-US" sz="2400" dirty="0"/>
          </a:p>
        </p:txBody>
      </p:sp>
      <p:sp>
        <p:nvSpPr>
          <p:cNvPr id="5" name="Text 1"/>
          <p:cNvSpPr txBox="1"/>
          <p:nvPr/>
        </p:nvSpPr>
        <p:spPr>
          <a:xfrm>
            <a:off x="450000" y="4035225"/>
            <a:ext cx="3897000" cy="658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Сопоставление показывает, как один тип отбора сохраняет устойчивость, а другой помогает популяции отвечать на изменение условий.
</a:t>
            </a:r>
            <a:endParaRPr lang="en-US" sz="900"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7" name="Text 3"/>
          <p:cNvSpPr txBox="1"/>
          <p:nvPr/>
        </p:nvSpPr>
        <p:spPr>
          <a:xfrm>
            <a:off x="4797000" y="4035300"/>
            <a:ext cx="3897000" cy="658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Оба типа работают через отбор фенотипов, но их итог различен: один удерживает норму, другой закрепляет новый оптимум.
</a:t>
            </a:r>
            <a:endParaRPr lang="en-US" sz="900" dirty="0"/>
          </a:p>
        </p:txBody>
      </p:sp>
      <p:sp>
        <p:nvSpPr>
          <p:cNvPr id="8" name="Text 4"/>
          <p:cNvSpPr txBox="1"/>
          <p:nvPr/>
        </p:nvSpPr>
        <p:spPr>
          <a:xfrm>
            <a:off x="450000" y="3251288"/>
            <a:ext cx="4122000" cy="167700"/>
          </a:xfrm>
          <a:prstGeom prst="rect">
            <a:avLst/>
          </a:prstGeom>
          <a:noFill/>
          <a:ln/>
        </p:spPr>
        <p:txBody>
          <a:bodyPr wrap="square" lIns="0" tIns="0" rIns="0" bIns="0" rtlCol="0" anchor="ctr"/>
          <a:lstStyle/>
          <a:p>
            <a:pPr algn="l" indent="0" marL="0">
              <a:lnSpc>
                <a:spcPct val="115000"/>
              </a:lnSpc>
              <a:buNone/>
            </a:pPr>
            <a:r>
              <a:rPr lang="en-US" sz="700" dirty="0">
                <a:solidFill>
                  <a:srgbClr val="061984"/>
                </a:solidFill>
                <a:latin typeface="Arial" pitchFamily="34" charset="0"/>
                <a:ea typeface="Arial" pitchFamily="34" charset="-122"/>
                <a:cs typeface="Arial" pitchFamily="34" charset="-120"/>
              </a:rPr>
              <a:t>Материалы школьного курса биологии
</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2073251"/>
            <a:ext cx="8244000" cy="2617898"/>
          </a:xfrm>
          <a:prstGeom prst="rect">
            <a:avLst/>
          </a:prstGeom>
        </p:spPr>
      </p:pic>
      <p:sp>
        <p:nvSpPr>
          <p:cNvPr id="4"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10</a:t>
            </a:r>
            <a:endParaRPr lang="en-US" sz="622" dirty="0"/>
          </a:p>
        </p:txBody>
      </p:sp>
      <p:sp>
        <p:nvSpPr>
          <p:cNvPr id="5" name="Text 1"/>
          <p:cNvSpPr txBox="1"/>
          <p:nvPr/>
        </p:nvSpPr>
        <p:spPr>
          <a:xfrm>
            <a:off x="450000" y="450000"/>
            <a:ext cx="8244000" cy="4647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Разрывающий отбор в неоднородной среде
</a:t>
            </a:r>
            <a:endParaRPr lang="en-US" sz="2400" dirty="0"/>
          </a:p>
        </p:txBody>
      </p:sp>
      <p:sp>
        <p:nvSpPr>
          <p:cNvPr id="6" name="Text 2"/>
          <p:cNvSpPr txBox="1"/>
          <p:nvPr/>
        </p:nvSpPr>
        <p:spPr>
          <a:xfrm>
            <a:off x="450025" y="990000"/>
            <a:ext cx="8244000" cy="179100"/>
          </a:xfrm>
          <a:prstGeom prst="rect">
            <a:avLst/>
          </a:prstGeom>
          <a:noFill/>
          <a:ln/>
        </p:spPr>
        <p:txBody>
          <a:bodyPr wrap="square" lIns="0" tIns="0" rIns="0" bIns="0" rtlCol="0" anchor="t"/>
          <a:lstStyle/>
          <a:p>
            <a:pPr algn="l" indent="0" marL="0">
              <a:lnSpc>
                <a:spcPct val="80000"/>
              </a:lnSpc>
              <a:buNone/>
            </a:pPr>
            <a:r>
              <a:rPr lang="en-US" sz="1000" b="1" dirty="0">
                <a:solidFill>
                  <a:srgbClr val="FFFFFF"/>
                </a:solidFill>
                <a:latin typeface="Arial" pitchFamily="34" charset="0"/>
                <a:ea typeface="Arial" pitchFamily="34" charset="-122"/>
                <a:cs typeface="Arial" pitchFamily="34" charset="-120"/>
              </a:rPr>
              <a:t>Последовательность показывает, как неодинаковые условия внутри одной территории усиливают крайние варианты признака.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50000" y="1085000"/>
            <a:ext cx="8244000" cy="6306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Как разрывающий отбор ведёт к расхождению популяции
</a:t>
            </a:r>
            <a:endParaRPr lang="en-US" sz="2400" dirty="0"/>
          </a:p>
        </p:txBody>
      </p:sp>
      <p:sp>
        <p:nvSpPr>
          <p:cNvPr id="7" name="Text 1"/>
          <p:cNvSpPr txBox="1"/>
          <p:nvPr/>
        </p:nvSpPr>
        <p:spPr>
          <a:xfrm>
            <a:off x="4500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Неоднородная среда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В одной популяции возникают разные условия существования: неодинаковая пища, укрытия или микробиотопы. В таких ситуациях крайние фенотипы получают преимущество, а промежуточные формы оказываются менее успешными.
</a:t>
            </a:r>
            <a:endParaRPr lang="en-US" sz="900" dirty="0"/>
          </a:p>
        </p:txBody>
      </p:sp>
      <p:sp>
        <p:nvSpPr>
          <p:cNvPr id="8" name="Text 2"/>
          <p:cNvSpPr txBox="1"/>
          <p:nvPr/>
        </p:nvSpPr>
        <p:spPr>
          <a:xfrm>
            <a:off x="33644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Снижение скрещивания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По мере закрепления разных приспособлений особи крайних групп всё реже скрещиваются между собой. Это усиливает различия в наборе признаков и уменьшает поток генов внутри исходной популяции.
</a:t>
            </a:r>
            <a:endParaRPr lang="en-US" sz="900" dirty="0"/>
          </a:p>
        </p:txBody>
      </p:sp>
      <p:sp>
        <p:nvSpPr>
          <p:cNvPr id="9" name="Text 3"/>
          <p:cNvSpPr txBox="1"/>
          <p:nvPr/>
        </p:nvSpPr>
        <p:spPr>
          <a:xfrm>
            <a:off x="62788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Разделение линий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Если различия сохраняются достаточно долго, популяция начинает распадаться на две эволюционные линии. При сочетании отбора и частичной изоляции может запуститься экологическое видообразование.
</a:t>
            </a:r>
            <a:endParaRPr lang="en-US" sz="900" dirty="0"/>
          </a:p>
        </p:txBody>
      </p:sp>
      <p:sp>
        <p:nvSpPr>
          <p:cNvPr id="10" name="Text 4"/>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11</a:t>
            </a:r>
            <a:endParaRPr lang="en-US" sz="62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18809" y="0"/>
            <a:ext cx="4329782"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9" name="Text 1"/>
          <p:cNvSpPr txBox="1"/>
          <p:nvPr/>
        </p:nvSpPr>
        <p:spPr>
          <a:xfrm>
            <a:off x="450025" y="449800"/>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Половой отбор как особая форма отбора
</a:t>
            </a:r>
            <a:endParaRPr lang="en-US" sz="2400" dirty="0"/>
          </a:p>
        </p:txBody>
      </p:sp>
      <p:sp>
        <p:nvSpPr>
          <p:cNvPr id="10" name="Text 2"/>
          <p:cNvSpPr txBox="1"/>
          <p:nvPr/>
        </p:nvSpPr>
        <p:spPr>
          <a:xfrm>
            <a:off x="450025" y="1769575"/>
            <a:ext cx="3931800" cy="683700"/>
          </a:xfrm>
          <a:prstGeom prst="rect">
            <a:avLst/>
          </a:prstGeom>
          <a:noFill/>
          <a:ln/>
        </p:spPr>
        <p:txBody>
          <a:bodyPr wrap="square" lIns="0" tIns="0" rIns="0" bIns="0" rtlCol="0" anchor="ctr"/>
          <a:lstStyle/>
          <a:p>
            <a:pPr algn="l" indent="0" marL="0">
              <a:lnSpc>
                <a:spcPct val="115000"/>
              </a:lnSpc>
              <a:buNone/>
            </a:pPr>
            <a:r>
              <a:rPr lang="en-US" sz="898" b="1" dirty="0">
                <a:solidFill>
                  <a:srgbClr val="FFFFFF"/>
                </a:solidFill>
                <a:latin typeface="Arial" pitchFamily="34" charset="0"/>
                <a:ea typeface="Arial" pitchFamily="34" charset="-122"/>
                <a:cs typeface="Arial" pitchFamily="34" charset="-120"/>
              </a:rPr>
              <a:t>Успех в размножении
</a:t>
            </a:r>
            <a:pPr algn="l" indent="0" marL="0">
              <a:lnSpc>
                <a:spcPct val="115000"/>
              </a:lnSpc>
              <a:buNone/>
            </a:pPr>
            <a:r>
              <a:rPr lang="en-US" sz="54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8" dirty="0">
                <a:solidFill>
                  <a:srgbClr val="FFFFFF"/>
                </a:solidFill>
                <a:latin typeface="Arial" pitchFamily="34" charset="0"/>
                <a:ea typeface="Arial" pitchFamily="34" charset="-122"/>
                <a:cs typeface="Arial" pitchFamily="34" charset="-120"/>
              </a:rPr>
              <a:t>Половой отбор повышает не столько выживаемость, сколько вероятность оставить потомство. Поэтому преимущество получают признаки, которые помогают привлечь партнёра или победить соперника.
</a:t>
            </a:r>
            <a:endParaRPr lang="en-US" sz="898" dirty="0"/>
          </a:p>
        </p:txBody>
      </p:sp>
      <p:sp>
        <p:nvSpPr>
          <p:cNvPr id="11" name="Text 3"/>
          <p:cNvSpPr txBox="1"/>
          <p:nvPr/>
        </p:nvSpPr>
        <p:spPr>
          <a:xfrm>
            <a:off x="450025" y="2516358"/>
            <a:ext cx="3931800" cy="683700"/>
          </a:xfrm>
          <a:prstGeom prst="rect">
            <a:avLst/>
          </a:prstGeom>
          <a:noFill/>
          <a:ln/>
        </p:spPr>
        <p:txBody>
          <a:bodyPr wrap="square" lIns="0" tIns="0" rIns="0" bIns="0" rtlCol="0" anchor="ctr"/>
          <a:lstStyle/>
          <a:p>
            <a:pPr algn="l" indent="0" marL="0">
              <a:lnSpc>
                <a:spcPct val="115000"/>
              </a:lnSpc>
              <a:buNone/>
            </a:pPr>
            <a:r>
              <a:rPr lang="en-US" sz="914" b="1" dirty="0">
                <a:solidFill>
                  <a:srgbClr val="FFFFFF"/>
                </a:solidFill>
                <a:latin typeface="Arial" pitchFamily="34" charset="0"/>
                <a:ea typeface="Arial" pitchFamily="34" charset="-122"/>
                <a:cs typeface="Arial" pitchFamily="34" charset="-120"/>
              </a:rPr>
              <a:t>Конкуренция самцов
</a:t>
            </a:r>
            <a:pPr algn="l" indent="0" marL="0">
              <a:lnSpc>
                <a:spcPct val="115000"/>
              </a:lnSpc>
              <a:buNone/>
            </a:pPr>
            <a:r>
              <a:rPr lang="en-US" sz="55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4" dirty="0">
                <a:solidFill>
                  <a:srgbClr val="FFFFFF"/>
                </a:solidFill>
                <a:latin typeface="Arial" pitchFamily="34" charset="0"/>
                <a:ea typeface="Arial" pitchFamily="34" charset="-122"/>
                <a:cs typeface="Arial" pitchFamily="34" charset="-120"/>
              </a:rPr>
              <a:t>У многих видов самцы соперничают за доступ к самкам: демонстрируют силу, защищают территорию или вступают в поединки. Такие поведенческие стратегии напрямую влияют на репродуктивный успех.
</a:t>
            </a:r>
            <a:endParaRPr lang="en-US" sz="914" dirty="0"/>
          </a:p>
        </p:txBody>
      </p:sp>
      <p:sp>
        <p:nvSpPr>
          <p:cNvPr id="12" name="Text 4"/>
          <p:cNvSpPr txBox="1"/>
          <p:nvPr/>
        </p:nvSpPr>
        <p:spPr>
          <a:xfrm>
            <a:off x="450025" y="3263142"/>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Выбор партнёра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Самки часто отдают предпочтение особям с яркими, крупными или сложными брачными признаками. В результате полезные для привлечения партнёра черты закрепляются в популяции.
</a:t>
            </a:r>
            <a:endParaRPr lang="en-US" sz="1014" dirty="0"/>
          </a:p>
        </p:txBody>
      </p:sp>
      <p:sp>
        <p:nvSpPr>
          <p:cNvPr id="13" name="Text 5"/>
          <p:cNvSpPr txBox="1"/>
          <p:nvPr/>
        </p:nvSpPr>
        <p:spPr>
          <a:xfrm>
            <a:off x="450025" y="4009944"/>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Затратные признаки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Хвост павлина, рога оленей, яркая окраска рыб и брачное пение птиц могут повышать риск быть замеченными хищниками. Однако их значение компенсируется ростом числа потомков.
</a:t>
            </a:r>
            <a:endParaRPr lang="en-US" sz="101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0" y="2892484"/>
            <a:ext cx="9144000" cy="225028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9" name="Text 1"/>
          <p:cNvSpPr txBox="1"/>
          <p:nvPr/>
        </p:nvSpPr>
        <p:spPr>
          <a:xfrm>
            <a:off x="450000" y="450000"/>
            <a:ext cx="8244000" cy="6564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Половой диморфизм и эволюционные компромиссы
</a:t>
            </a:r>
            <a:endParaRPr lang="en-US" sz="2400" dirty="0"/>
          </a:p>
        </p:txBody>
      </p:sp>
      <p:sp>
        <p:nvSpPr>
          <p:cNvPr id="10" name="Text 2"/>
          <p:cNvSpPr txBox="1"/>
          <p:nvPr/>
        </p:nvSpPr>
        <p:spPr>
          <a:xfrm>
            <a:off x="586438" y="1353238"/>
            <a:ext cx="1843800" cy="1291800"/>
          </a:xfrm>
          <a:prstGeom prst="rect">
            <a:avLst/>
          </a:prstGeom>
          <a:noFill/>
          <a:ln/>
        </p:spPr>
        <p:txBody>
          <a:bodyPr wrap="square" lIns="0" tIns="0" rIns="0" bIns="0" rtlCol="0" anchor="t"/>
          <a:lstStyle/>
          <a:p>
            <a:pPr algn="l" indent="0" marL="0">
              <a:lnSpc>
                <a:spcPct val="115000"/>
              </a:lnSpc>
              <a:buNone/>
            </a:pPr>
            <a:r>
              <a:rPr lang="en-US" sz="1037" b="1" dirty="0">
                <a:solidFill>
                  <a:srgbClr val="FFFFFF"/>
                </a:solidFill>
                <a:latin typeface="Arial" pitchFamily="34" charset="0"/>
                <a:ea typeface="Arial" pitchFamily="34" charset="-122"/>
                <a:cs typeface="Arial" pitchFamily="34" charset="-120"/>
              </a:rPr>
              <a:t>Различия полов
</a:t>
            </a:r>
            <a:pPr algn="l" indent="0" marL="0">
              <a:lnSpc>
                <a:spcPct val="115000"/>
              </a:lnSpc>
              <a:buNone/>
            </a:pPr>
            <a:r>
              <a:rPr lang="en-US" sz="5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37" dirty="0">
                <a:solidFill>
                  <a:srgbClr val="FFFFFF"/>
                </a:solidFill>
                <a:latin typeface="Arial" pitchFamily="34" charset="0"/>
                <a:ea typeface="Arial" pitchFamily="34" charset="-122"/>
                <a:cs typeface="Arial" pitchFamily="34" charset="-120"/>
              </a:rPr>
              <a:t>Половой отбор часто делает самцов и самок заметно непохожими. Отличаться могут окраска, размеры тела, форма рогов, длина хвоста и особенности поведения, особенно в брачный период.
</a:t>
            </a:r>
            <a:endParaRPr lang="en-US" sz="1037" dirty="0"/>
          </a:p>
        </p:txBody>
      </p:sp>
      <p:sp>
        <p:nvSpPr>
          <p:cNvPr id="11" name="Text 3"/>
          <p:cNvSpPr txBox="1"/>
          <p:nvPr/>
        </p:nvSpPr>
        <p:spPr>
          <a:xfrm>
            <a:off x="2674377" y="1353238"/>
            <a:ext cx="1843800" cy="1291800"/>
          </a:xfrm>
          <a:prstGeom prst="rect">
            <a:avLst/>
          </a:prstGeom>
          <a:noFill/>
          <a:ln/>
        </p:spPr>
        <p:txBody>
          <a:bodyPr wrap="square" lIns="0" tIns="0" rIns="0" bIns="0" rtlCol="0" anchor="t"/>
          <a:lstStyle/>
          <a:p>
            <a:pPr algn="l" indent="0" marL="0">
              <a:lnSpc>
                <a:spcPct val="115000"/>
              </a:lnSpc>
              <a:buNone/>
            </a:pPr>
            <a:r>
              <a:rPr lang="en-US" sz="949" b="1" dirty="0">
                <a:solidFill>
                  <a:srgbClr val="FFFFFF"/>
                </a:solidFill>
                <a:latin typeface="Arial" pitchFamily="34" charset="0"/>
                <a:ea typeface="Arial" pitchFamily="34" charset="-122"/>
                <a:cs typeface="Arial" pitchFamily="34" charset="-120"/>
              </a:rPr>
              <a:t>Преимущество в размножении
</a:t>
            </a:r>
            <a:pPr algn="l" indent="0" marL="0">
              <a:lnSpc>
                <a:spcPct val="115000"/>
              </a:lnSpc>
              <a:buNone/>
            </a:pPr>
            <a:r>
              <a:rPr lang="en-US" sz="50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9" dirty="0">
                <a:solidFill>
                  <a:srgbClr val="FFFFFF"/>
                </a:solidFill>
                <a:latin typeface="Arial" pitchFamily="34" charset="0"/>
                <a:ea typeface="Arial" pitchFamily="34" charset="-122"/>
                <a:cs typeface="Arial" pitchFamily="34" charset="-120"/>
              </a:rPr>
              <a:t>Яркие и крупные признаки помогают привлекать партнёра и выигрывать конкуренцию с соперниками. Благодаря этому их носители чаще получают возможность передать свои гены следующему поколению.
</a:t>
            </a:r>
            <a:endParaRPr lang="en-US" sz="949" dirty="0"/>
          </a:p>
        </p:txBody>
      </p:sp>
      <p:sp>
        <p:nvSpPr>
          <p:cNvPr id="12" name="Text 4"/>
          <p:cNvSpPr txBox="1"/>
          <p:nvPr/>
        </p:nvSpPr>
        <p:spPr>
          <a:xfrm>
            <a:off x="4762319" y="1353238"/>
            <a:ext cx="1843800" cy="1291800"/>
          </a:xfrm>
          <a:prstGeom prst="rect">
            <a:avLst/>
          </a:prstGeom>
          <a:noFill/>
          <a:ln/>
        </p:spPr>
        <p:txBody>
          <a:bodyPr wrap="square" lIns="0" tIns="0" rIns="0" bIns="0" rtlCol="0" anchor="t"/>
          <a:lstStyle/>
          <a:p>
            <a:pPr algn="l" indent="0" marL="0">
              <a:lnSpc>
                <a:spcPct val="115000"/>
              </a:lnSpc>
              <a:buNone/>
            </a:pPr>
            <a:r>
              <a:rPr lang="en-US" sz="927" b="1" dirty="0">
                <a:solidFill>
                  <a:srgbClr val="FFFFFF"/>
                </a:solidFill>
                <a:latin typeface="Arial" pitchFamily="34" charset="0"/>
                <a:ea typeface="Arial" pitchFamily="34" charset="-122"/>
                <a:cs typeface="Arial" pitchFamily="34" charset="-120"/>
              </a:rPr>
              <a:t>Цена признака
</a:t>
            </a:r>
            <a:pPr algn="l" indent="0" marL="0">
              <a:lnSpc>
                <a:spcPct val="115000"/>
              </a:lnSpc>
              <a:buNone/>
            </a:pPr>
            <a:r>
              <a:rPr lang="en-US" sz="49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7" dirty="0">
                <a:solidFill>
                  <a:srgbClr val="FFFFFF"/>
                </a:solidFill>
                <a:latin typeface="Arial" pitchFamily="34" charset="0"/>
                <a:ea typeface="Arial" pitchFamily="34" charset="-122"/>
                <a:cs typeface="Arial" pitchFamily="34" charset="-120"/>
              </a:rPr>
              <a:t>Сильная выразительность требует энергии и может ухудшать маскировку. Чем заметнее признак, тем выше риск привлечь хищника или понести дополнительные затраты на его развитие и поддержание.
</a:t>
            </a:r>
            <a:endParaRPr lang="en-US" sz="927" dirty="0"/>
          </a:p>
        </p:txBody>
      </p:sp>
      <p:sp>
        <p:nvSpPr>
          <p:cNvPr id="13" name="Text 5"/>
          <p:cNvSpPr txBox="1"/>
          <p:nvPr/>
        </p:nvSpPr>
        <p:spPr>
          <a:xfrm>
            <a:off x="6850258" y="1353238"/>
            <a:ext cx="1843800" cy="1291800"/>
          </a:xfrm>
          <a:prstGeom prst="rect">
            <a:avLst/>
          </a:prstGeom>
          <a:noFill/>
          <a:ln/>
        </p:spPr>
        <p:txBody>
          <a:bodyPr wrap="square" lIns="0" tIns="0" rIns="0" bIns="0" rtlCol="0" anchor="t"/>
          <a:lstStyle/>
          <a:p>
            <a:pPr algn="l" indent="0" marL="0">
              <a:lnSpc>
                <a:spcPct val="115000"/>
              </a:lnSpc>
              <a:buNone/>
            </a:pPr>
            <a:r>
              <a:rPr lang="en-US" sz="954" b="1" dirty="0">
                <a:solidFill>
                  <a:srgbClr val="FFFFFF"/>
                </a:solidFill>
                <a:latin typeface="Arial" pitchFamily="34" charset="0"/>
                <a:ea typeface="Arial" pitchFamily="34" charset="-122"/>
                <a:cs typeface="Arial" pitchFamily="34" charset="-120"/>
              </a:rPr>
              <a:t>Эволюционный баланс
</a:t>
            </a:r>
            <a:pPr algn="l" indent="0" marL="0">
              <a:lnSpc>
                <a:spcPct val="115000"/>
              </a:lnSpc>
              <a:buNone/>
            </a:pPr>
            <a:r>
              <a:rPr lang="en-US" sz="50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54" dirty="0">
                <a:solidFill>
                  <a:srgbClr val="FFFFFF"/>
                </a:solidFill>
                <a:latin typeface="Arial" pitchFamily="34" charset="0"/>
                <a:ea typeface="Arial" pitchFamily="34" charset="-122"/>
                <a:cs typeface="Arial" pitchFamily="34" charset="-120"/>
              </a:rPr>
              <a:t>Итогом становится компромисс между пользой для размножения и безопасностью для выживания. Именно поэтому половой отбор не ведёт к «идеальным» признакам, а удерживает их в равновесии.
</a:t>
            </a:r>
            <a:endParaRPr lang="en-US" sz="954"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38" y="1697995"/>
            <a:ext cx="4122000" cy="2025260"/>
          </a:xfrm>
          <a:prstGeom prst="rect">
            <a:avLst/>
          </a:prstGeom>
        </p:spPr>
      </p:pic>
      <p:sp>
        <p:nvSpPr>
          <p:cNvPr id="4" name="Text 0"/>
          <p:cNvSpPr txBox="1"/>
          <p:nvPr/>
        </p:nvSpPr>
        <p:spPr>
          <a:xfrm>
            <a:off x="4572025" y="450000"/>
            <a:ext cx="4122000" cy="852900"/>
          </a:xfrm>
          <a:prstGeom prst="rect">
            <a:avLst/>
          </a:prstGeom>
          <a:noFill/>
          <a:ln/>
        </p:spPr>
        <p:txBody>
          <a:bodyPr wrap="square" lIns="0" tIns="0" rIns="0" bIns="0" rtlCol="0" anchor="t"/>
          <a:lstStyle/>
          <a:p>
            <a:pPr algn="l" indent="0" marL="0">
              <a:lnSpc>
                <a:spcPct val="80000"/>
              </a:lnSpc>
              <a:buNone/>
            </a:pPr>
            <a:r>
              <a:rPr lang="en-US" sz="2000" b="1" dirty="0">
                <a:solidFill>
                  <a:srgbClr val="061984"/>
                </a:solidFill>
                <a:latin typeface="Arial" pitchFamily="34" charset="0"/>
                <a:ea typeface="Arial" pitchFamily="34" charset="-122"/>
                <a:cs typeface="Arial" pitchFamily="34" charset="-120"/>
              </a:rPr>
              <a:t>Условия среды и соответствующие формы отбора
</a:t>
            </a:r>
            <a:endParaRPr lang="en-US" sz="2000" dirty="0"/>
          </a:p>
        </p:txBody>
      </p:sp>
      <p:sp>
        <p:nvSpPr>
          <p:cNvPr id="5" name="Text 1"/>
          <p:cNvSpPr txBox="1"/>
          <p:nvPr/>
        </p:nvSpPr>
        <p:spPr>
          <a:xfrm>
            <a:off x="450002" y="1697350"/>
            <a:ext cx="3153300" cy="9477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Разные формы отбора отражают не «силу» среды, а характер отбора признаков в конкретных условиях существования популяции.
</a:t>
            </a:r>
            <a:endParaRPr lang="en-US" sz="900"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14</a:t>
            </a:r>
            <a:endParaRPr lang="en-US" sz="622" dirty="0"/>
          </a:p>
        </p:txBody>
      </p:sp>
      <p:sp>
        <p:nvSpPr>
          <p:cNvPr id="7" name="Text 3"/>
          <p:cNvSpPr txBox="1"/>
          <p:nvPr/>
        </p:nvSpPr>
        <p:spPr>
          <a:xfrm>
            <a:off x="450000" y="2776197"/>
            <a:ext cx="3153300" cy="9477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Стабильность поддерживает норму, изменение смещает её, неоднородность усиливает крайности, а брачная конкуренция переводит отбор в сферу размножения.
</a:t>
            </a:r>
            <a:endParaRPr lang="en-US" sz="900" dirty="0"/>
          </a:p>
        </p:txBody>
      </p:sp>
      <p:sp>
        <p:nvSpPr>
          <p:cNvPr id="8" name="Text 4"/>
          <p:cNvSpPr txBox="1"/>
          <p:nvPr/>
        </p:nvSpPr>
        <p:spPr>
          <a:xfrm>
            <a:off x="4572013" y="4525712"/>
            <a:ext cx="4122000" cy="167700"/>
          </a:xfrm>
          <a:prstGeom prst="rect">
            <a:avLst/>
          </a:prstGeom>
          <a:noFill/>
          <a:ln/>
        </p:spPr>
        <p:txBody>
          <a:bodyPr wrap="square" lIns="0" tIns="0" rIns="0" bIns="0" rtlCol="0" anchor="ctr"/>
          <a:lstStyle/>
          <a:p>
            <a:pPr algn="l" indent="0" marL="0">
              <a:lnSpc>
                <a:spcPct val="115000"/>
              </a:lnSpc>
              <a:buNone/>
            </a:pPr>
            <a:r>
              <a:rPr lang="en-US" sz="700" dirty="0">
                <a:solidFill>
                  <a:srgbClr val="061984"/>
                </a:solidFill>
                <a:latin typeface="Arial" pitchFamily="34" charset="0"/>
                <a:ea typeface="Arial" pitchFamily="34" charset="-122"/>
                <a:cs typeface="Arial" pitchFamily="34" charset="-120"/>
              </a:rPr>
              <a:t>Обобщение по материалам школьного курса биологии
</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25" y="2128696"/>
            <a:ext cx="4122000" cy="1163859"/>
          </a:xfrm>
          <a:prstGeom prst="rect">
            <a:avLst/>
          </a:prstGeom>
        </p:spPr>
      </p:pic>
      <p:sp>
        <p:nvSpPr>
          <p:cNvPr id="4" name="Text 0"/>
          <p:cNvSpPr txBox="1"/>
          <p:nvPr/>
        </p:nvSpPr>
        <p:spPr>
          <a:xfrm>
            <a:off x="450000" y="450000"/>
            <a:ext cx="4122000" cy="8529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Примеры форм отбора в живой природе
</a:t>
            </a:r>
            <a:endParaRPr lang="en-US" sz="2400" dirty="0"/>
          </a:p>
        </p:txBody>
      </p:sp>
      <p:sp>
        <p:nvSpPr>
          <p:cNvPr id="5" name="Text 1"/>
          <p:cNvSpPr txBox="1"/>
          <p:nvPr/>
        </p:nvSpPr>
        <p:spPr>
          <a:xfrm>
            <a:off x="5540727" y="1697375"/>
            <a:ext cx="3153300" cy="9477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Сопоставление формы отбора, типичного примера и биологического результата помогает быстро увидеть, как один и тот же механизм работает в разных условиях.
</a:t>
            </a:r>
            <a:endParaRPr lang="en-US" sz="900"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7" name="Text 3"/>
          <p:cNvSpPr txBox="1"/>
          <p:nvPr/>
        </p:nvSpPr>
        <p:spPr>
          <a:xfrm>
            <a:off x="5540725" y="2776222"/>
            <a:ext cx="3153300" cy="9477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Примеры показывают, что отбор всегда связан с конкретной задачей: сохранить, сместить, разделить или усилить признаки, повышающие приспособленность.
</a:t>
            </a:r>
            <a:endParaRPr lang="en-US" sz="900" dirty="0"/>
          </a:p>
        </p:txBody>
      </p:sp>
      <p:sp>
        <p:nvSpPr>
          <p:cNvPr id="8" name="Text 4"/>
          <p:cNvSpPr txBox="1"/>
          <p:nvPr/>
        </p:nvSpPr>
        <p:spPr>
          <a:xfrm>
            <a:off x="450000" y="4525712"/>
            <a:ext cx="4122000" cy="167700"/>
          </a:xfrm>
          <a:prstGeom prst="rect">
            <a:avLst/>
          </a:prstGeom>
          <a:noFill/>
          <a:ln/>
        </p:spPr>
        <p:txBody>
          <a:bodyPr wrap="square" lIns="0" tIns="0" rIns="0" bIns="0" rtlCol="0" anchor="ctr"/>
          <a:lstStyle/>
          <a:p>
            <a:pPr algn="l" indent="0" marL="0">
              <a:lnSpc>
                <a:spcPct val="115000"/>
              </a:lnSpc>
              <a:buNone/>
            </a:pPr>
            <a:r>
              <a:rPr lang="en-US" sz="700" dirty="0">
                <a:solidFill>
                  <a:srgbClr val="061984"/>
                </a:solidFill>
                <a:latin typeface="Arial" pitchFamily="34" charset="0"/>
                <a:ea typeface="Arial" pitchFamily="34" charset="-122"/>
                <a:cs typeface="Arial" pitchFamily="34" charset="-120"/>
              </a:rPr>
              <a:t>Обобщение по материалам школьного курса биологии
</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8" name="Text 1"/>
          <p:cNvSpPr txBox="1"/>
          <p:nvPr/>
        </p:nvSpPr>
        <p:spPr>
          <a:xfrm>
            <a:off x="450025" y="449800"/>
            <a:ext cx="3653100" cy="6858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Связь отбора с наследственной изменчивостью
</a:t>
            </a:r>
            <a:endParaRPr lang="en-US" sz="2000" dirty="0"/>
          </a:p>
        </p:txBody>
      </p:sp>
      <p:sp>
        <p:nvSpPr>
          <p:cNvPr id="9" name="Text 2"/>
          <p:cNvSpPr txBox="1"/>
          <p:nvPr/>
        </p:nvSpPr>
        <p:spPr>
          <a:xfrm>
            <a:off x="810775" y="2328046"/>
            <a:ext cx="3292200" cy="685800"/>
          </a:xfrm>
          <a:prstGeom prst="rect">
            <a:avLst/>
          </a:prstGeom>
          <a:noFill/>
          <a:ln/>
        </p:spPr>
        <p:txBody>
          <a:bodyPr wrap="square" lIns="0" tIns="0" rIns="0" bIns="0" rtlCol="0" anchor="t"/>
          <a:lstStyle/>
          <a:p>
            <a:pPr algn="l" indent="0" marL="0">
              <a:lnSpc>
                <a:spcPct val="115000"/>
              </a:lnSpc>
              <a:buNone/>
            </a:pPr>
            <a:r>
              <a:rPr lang="en-US" sz="896" b="1" dirty="0">
                <a:solidFill>
                  <a:srgbClr val="FFFFFF"/>
                </a:solidFill>
                <a:latin typeface="Arial" pitchFamily="34" charset="0"/>
                <a:ea typeface="Arial" pitchFamily="34" charset="-122"/>
                <a:cs typeface="Arial" pitchFamily="34" charset="-120"/>
              </a:rPr>
              <a:t>Роль разнообразия
</a:t>
            </a:r>
            <a:pPr algn="l" indent="0" marL="0">
              <a:lnSpc>
                <a:spcPct val="115000"/>
              </a:lnSpc>
              <a:buNone/>
            </a:pPr>
            <a:r>
              <a:rPr lang="en-US" sz="47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6" dirty="0">
                <a:solidFill>
                  <a:srgbClr val="FFFFFF"/>
                </a:solidFill>
                <a:latin typeface="Arial" pitchFamily="34" charset="0"/>
                <a:ea typeface="Arial" pitchFamily="34" charset="-122"/>
                <a:cs typeface="Arial" pitchFamily="34" charset="-120"/>
              </a:rPr>
              <a:t>Чем богаче генофонд популяции, тем выше шанс, что среди особей найдутся формы, лучше приспособленные к изменившимся условиям среды или новым факторам отбора.
</a:t>
            </a:r>
            <a:endParaRPr lang="en-US" sz="896" dirty="0"/>
          </a:p>
        </p:txBody>
      </p:sp>
      <p:sp>
        <p:nvSpPr>
          <p:cNvPr id="10" name="Text 3"/>
          <p:cNvSpPr txBox="1"/>
          <p:nvPr/>
        </p:nvSpPr>
        <p:spPr>
          <a:xfrm>
            <a:off x="810775" y="3167979"/>
            <a:ext cx="3292200" cy="685800"/>
          </a:xfrm>
          <a:prstGeom prst="rect">
            <a:avLst/>
          </a:prstGeom>
          <a:noFill/>
          <a:ln/>
        </p:spPr>
        <p:txBody>
          <a:bodyPr wrap="square" lIns="0" tIns="0" rIns="0" bIns="0" rtlCol="0" anchor="t"/>
          <a:lstStyle/>
          <a:p>
            <a:pPr algn="l" indent="0" marL="0">
              <a:lnSpc>
                <a:spcPct val="115000"/>
              </a:lnSpc>
              <a:buNone/>
            </a:pPr>
            <a:r>
              <a:rPr lang="en-US" sz="879" b="1" dirty="0">
                <a:solidFill>
                  <a:srgbClr val="FFFFFF"/>
                </a:solidFill>
                <a:latin typeface="Arial" pitchFamily="34" charset="0"/>
                <a:ea typeface="Arial" pitchFamily="34" charset="-122"/>
                <a:cs typeface="Arial" pitchFamily="34" charset="-120"/>
              </a:rPr>
              <a:t>Численность популяции
</a:t>
            </a:r>
            <a:pPr algn="l" indent="0" marL="0">
              <a:lnSpc>
                <a:spcPct val="115000"/>
              </a:lnSpc>
              <a:buNone/>
            </a:pPr>
            <a:r>
              <a:rPr lang="en-US" sz="46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79" dirty="0">
                <a:solidFill>
                  <a:srgbClr val="FFFFFF"/>
                </a:solidFill>
                <a:latin typeface="Arial" pitchFamily="34" charset="0"/>
                <a:ea typeface="Arial" pitchFamily="34" charset="-122"/>
                <a:cs typeface="Arial" pitchFamily="34" charset="-120"/>
              </a:rPr>
              <a:t>В крупных популяциях отбор действует устойчивее, потому что полезные варианты не так легко теряются случайно. В малых популяциях сильнее заметны дрейф генов и случайность.
</a:t>
            </a:r>
            <a:endParaRPr lang="en-US" sz="879" dirty="0"/>
          </a:p>
        </p:txBody>
      </p:sp>
      <p:sp>
        <p:nvSpPr>
          <p:cNvPr id="11" name="Text 4"/>
          <p:cNvSpPr txBox="1"/>
          <p:nvPr/>
        </p:nvSpPr>
        <p:spPr>
          <a:xfrm>
            <a:off x="810775" y="1488100"/>
            <a:ext cx="3292200" cy="685800"/>
          </a:xfrm>
          <a:prstGeom prst="rect">
            <a:avLst/>
          </a:prstGeom>
          <a:noFill/>
          <a:ln/>
        </p:spPr>
        <p:txBody>
          <a:bodyPr wrap="square" lIns="0" tIns="0" rIns="0" bIns="0" rtlCol="0" anchor="t"/>
          <a:lstStyle/>
          <a:p>
            <a:pPr algn="l" indent="0" marL="0">
              <a:lnSpc>
                <a:spcPct val="115000"/>
              </a:lnSpc>
              <a:buNone/>
            </a:pPr>
            <a:r>
              <a:rPr lang="en-US" sz="849" b="1" dirty="0">
                <a:solidFill>
                  <a:srgbClr val="FFFFFF"/>
                </a:solidFill>
                <a:latin typeface="Arial" pitchFamily="34" charset="0"/>
                <a:ea typeface="Arial" pitchFamily="34" charset="-122"/>
                <a:cs typeface="Arial" pitchFamily="34" charset="-120"/>
              </a:rPr>
              <a:t>Материал для отбора
</a:t>
            </a:r>
            <a:pPr algn="l" indent="0" marL="0">
              <a:lnSpc>
                <a:spcPct val="115000"/>
              </a:lnSpc>
              <a:buNone/>
            </a:pPr>
            <a:r>
              <a:rPr lang="en-US" sz="4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9" dirty="0">
                <a:solidFill>
                  <a:srgbClr val="FFFFFF"/>
                </a:solidFill>
                <a:latin typeface="Arial" pitchFamily="34" charset="0"/>
                <a:ea typeface="Arial" pitchFamily="34" charset="-122"/>
                <a:cs typeface="Arial" pitchFamily="34" charset="-120"/>
              </a:rPr>
              <a:t>Естественный отбор не создаёт новые наследственные варианты, а «перебирает» уже существующие. Поэтому без мутаций и рекомбинаций его действие было бы значительно слабее.
</a:t>
            </a:r>
            <a:endParaRPr lang="en-US" sz="849" dirty="0"/>
          </a:p>
        </p:txBody>
      </p:sp>
      <p:sp>
        <p:nvSpPr>
          <p:cNvPr id="12" name="Text 5"/>
          <p:cNvSpPr txBox="1"/>
          <p:nvPr/>
        </p:nvSpPr>
        <p:spPr>
          <a:xfrm>
            <a:off x="810775" y="4007912"/>
            <a:ext cx="3292200" cy="685800"/>
          </a:xfrm>
          <a:prstGeom prst="rect">
            <a:avLst/>
          </a:prstGeom>
          <a:noFill/>
          <a:ln/>
        </p:spPr>
        <p:txBody>
          <a:bodyPr wrap="square" lIns="0" tIns="0" rIns="0" bIns="0" rtlCol="0" anchor="t"/>
          <a:lstStyle/>
          <a:p>
            <a:pPr algn="l" indent="0" marL="0">
              <a:lnSpc>
                <a:spcPct val="115000"/>
              </a:lnSpc>
              <a:buNone/>
            </a:pPr>
            <a:r>
              <a:rPr lang="en-US" sz="849" b="1" dirty="0">
                <a:solidFill>
                  <a:srgbClr val="FFFFFF"/>
                </a:solidFill>
                <a:latin typeface="Arial" pitchFamily="34" charset="0"/>
                <a:ea typeface="Arial" pitchFamily="34" charset="-122"/>
                <a:cs typeface="Arial" pitchFamily="34" charset="-120"/>
              </a:rPr>
              <a:t>Переход к адаптации
</a:t>
            </a:r>
            <a:pPr algn="l" indent="0" marL="0">
              <a:lnSpc>
                <a:spcPct val="115000"/>
              </a:lnSpc>
              <a:buNone/>
            </a:pPr>
            <a:r>
              <a:rPr lang="en-US" sz="4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9" dirty="0">
                <a:solidFill>
                  <a:srgbClr val="FFFFFF"/>
                </a:solidFill>
                <a:latin typeface="Arial" pitchFamily="34" charset="0"/>
                <a:ea typeface="Arial" pitchFamily="34" charset="-122"/>
                <a:cs typeface="Arial" pitchFamily="34" charset="-120"/>
              </a:rPr>
              <a:t>Когда частоты удачных аллелей растут из поколения в поколение, популяция становится лучше приспособленной к среде. Так наследственная изменчивость превращается в эволюционный результат.
</a:t>
            </a:r>
            <a:endParaRPr lang="en-US" sz="849"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2073251"/>
            <a:ext cx="8244000" cy="2617898"/>
          </a:xfrm>
          <a:prstGeom prst="rect">
            <a:avLst/>
          </a:prstGeom>
        </p:spPr>
      </p:pic>
      <p:sp>
        <p:nvSpPr>
          <p:cNvPr id="4"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17</a:t>
            </a:r>
            <a:endParaRPr lang="en-US" sz="622" dirty="0"/>
          </a:p>
        </p:txBody>
      </p:sp>
      <p:sp>
        <p:nvSpPr>
          <p:cNvPr id="5" name="Text 1"/>
          <p:cNvSpPr txBox="1"/>
          <p:nvPr/>
        </p:nvSpPr>
        <p:spPr>
          <a:xfrm>
            <a:off x="450000" y="450000"/>
            <a:ext cx="8244000" cy="4647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Путь от наследственной изменчивости к адаптации
</a:t>
            </a:r>
            <a:endParaRPr lang="en-US" sz="2400" dirty="0"/>
          </a:p>
        </p:txBody>
      </p:sp>
      <p:sp>
        <p:nvSpPr>
          <p:cNvPr id="6" name="Text 2"/>
          <p:cNvSpPr txBox="1"/>
          <p:nvPr/>
        </p:nvSpPr>
        <p:spPr>
          <a:xfrm>
            <a:off x="450025" y="990000"/>
            <a:ext cx="8244000" cy="179100"/>
          </a:xfrm>
          <a:prstGeom prst="rect">
            <a:avLst/>
          </a:prstGeom>
          <a:noFill/>
          <a:ln/>
        </p:spPr>
        <p:txBody>
          <a:bodyPr wrap="square" lIns="0" tIns="0" rIns="0" bIns="0" rtlCol="0" anchor="t"/>
          <a:lstStyle/>
          <a:p>
            <a:pPr algn="l" indent="0" marL="0">
              <a:lnSpc>
                <a:spcPct val="80000"/>
              </a:lnSpc>
              <a:buNone/>
            </a:pPr>
            <a:r>
              <a:rPr lang="en-US" sz="894" b="1" dirty="0">
                <a:solidFill>
                  <a:srgbClr val="FFFFFF"/>
                </a:solidFill>
                <a:latin typeface="Arial" pitchFamily="34" charset="0"/>
                <a:ea typeface="Arial" pitchFamily="34" charset="-122"/>
                <a:cs typeface="Arial" pitchFamily="34" charset="-120"/>
              </a:rPr>
              <a:t>Последовательность этапов, показывающая, как наследственные различия под действием среды преобразуются в приспособления популяции
</a:t>
            </a:r>
            <a:endParaRPr lang="en-US" sz="89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
        <p:nvSpPr>
          <p:cNvPr id="7" name="Text 1"/>
          <p:cNvSpPr txBox="1"/>
          <p:nvPr/>
        </p:nvSpPr>
        <p:spPr>
          <a:xfrm>
            <a:off x="450013" y="449800"/>
            <a:ext cx="8244000" cy="5112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Распространённые ошибки в понимании отбора
</a:t>
            </a:r>
            <a:endParaRPr lang="en-US" sz="2400" dirty="0"/>
          </a:p>
        </p:txBody>
      </p:sp>
      <p:sp>
        <p:nvSpPr>
          <p:cNvPr id="8" name="Text 2"/>
          <p:cNvSpPr txBox="1"/>
          <p:nvPr/>
        </p:nvSpPr>
        <p:spPr>
          <a:xfrm>
            <a:off x="3300667" y="2120700"/>
            <a:ext cx="2542800" cy="1221900"/>
          </a:xfrm>
          <a:prstGeom prst="rect">
            <a:avLst/>
          </a:prstGeom>
          <a:noFill/>
          <a:ln/>
        </p:spPr>
        <p:txBody>
          <a:bodyPr wrap="square" lIns="0" tIns="0" rIns="0" bIns="0" rtlCol="0" anchor="t"/>
          <a:lstStyle/>
          <a:p>
            <a:pPr algn="l" indent="0" marL="0">
              <a:lnSpc>
                <a:spcPct val="115000"/>
              </a:lnSpc>
              <a:buNone/>
            </a:pPr>
            <a:r>
              <a:rPr lang="en-US" sz="1291" b="1" dirty="0">
                <a:solidFill>
                  <a:srgbClr val="FFFFFF"/>
                </a:solidFill>
                <a:latin typeface="Arial" pitchFamily="34" charset="0"/>
                <a:ea typeface="Arial" pitchFamily="34" charset="-122"/>
                <a:cs typeface="Arial" pitchFamily="34" charset="-120"/>
              </a:rPr>
              <a:t>Полезно не всегда
</a:t>
            </a:r>
            <a:pPr algn="l" indent="0" marL="0">
              <a:lnSpc>
                <a:spcPct val="115000"/>
              </a:lnSpc>
              <a:buNone/>
            </a:pPr>
            <a:r>
              <a:rPr lang="en-US" sz="73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5" dirty="0">
                <a:solidFill>
                  <a:srgbClr val="FFFFFF"/>
                </a:solidFill>
                <a:latin typeface="Arial" pitchFamily="34" charset="0"/>
                <a:ea typeface="Arial" pitchFamily="34" charset="-122"/>
                <a:cs typeface="Arial" pitchFamily="34" charset="-120"/>
              </a:rPr>
              <a:t>Один и тот же признак может быть выгодным в одних условиях и вредным в других. Яркая окраска помогает в брачный период, но делает организм заметнее для хищников.
</a:t>
            </a:r>
            <a:endParaRPr lang="en-US" sz="1291" dirty="0"/>
          </a:p>
        </p:txBody>
      </p:sp>
      <p:sp>
        <p:nvSpPr>
          <p:cNvPr id="9" name="Text 3"/>
          <p:cNvSpPr txBox="1"/>
          <p:nvPr/>
        </p:nvSpPr>
        <p:spPr>
          <a:xfrm>
            <a:off x="6151298" y="2120700"/>
            <a:ext cx="2542800" cy="1221900"/>
          </a:xfrm>
          <a:prstGeom prst="rect">
            <a:avLst/>
          </a:prstGeom>
          <a:noFill/>
          <a:ln/>
        </p:spPr>
        <p:txBody>
          <a:bodyPr wrap="square" lIns="0" tIns="0" rIns="0" bIns="0" rtlCol="0" anchor="t"/>
          <a:lstStyle/>
          <a:p>
            <a:pPr algn="l" indent="0" marL="0">
              <a:lnSpc>
                <a:spcPct val="115000"/>
              </a:lnSpc>
              <a:buNone/>
            </a:pPr>
            <a:r>
              <a:rPr lang="en-US" sz="1215" b="1" dirty="0">
                <a:solidFill>
                  <a:srgbClr val="FFFFFF"/>
                </a:solidFill>
                <a:latin typeface="Arial" pitchFamily="34" charset="0"/>
                <a:ea typeface="Arial" pitchFamily="34" charset="-122"/>
                <a:cs typeface="Arial" pitchFamily="34" charset="-120"/>
              </a:rPr>
              <a:t>Всегда есть компромисс
</a:t>
            </a:r>
            <a:pPr algn="l" indent="0" marL="0">
              <a:lnSpc>
                <a:spcPct val="115000"/>
              </a:lnSpc>
              <a:buNone/>
            </a:pPr>
            <a:r>
              <a:rPr lang="en-US" sz="68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0" dirty="0">
                <a:solidFill>
                  <a:srgbClr val="FFFFFF"/>
                </a:solidFill>
                <a:latin typeface="Arial" pitchFamily="34" charset="0"/>
                <a:ea typeface="Arial" pitchFamily="34" charset="-122"/>
                <a:cs typeface="Arial" pitchFamily="34" charset="-120"/>
              </a:rPr>
              <a:t>Любая адаптация связана с обменом выгод и потерь. Организм не может одновременно быть максимально заметным, экономичным и защищённым, поэтому отбор поддерживает лишь относительное равновесие.
</a:t>
            </a:r>
            <a:endParaRPr lang="en-US" sz="1215" dirty="0"/>
          </a:p>
        </p:txBody>
      </p:sp>
      <p:sp>
        <p:nvSpPr>
          <p:cNvPr id="10" name="Text 4"/>
          <p:cNvSpPr txBox="1"/>
          <p:nvPr/>
        </p:nvSpPr>
        <p:spPr>
          <a:xfrm>
            <a:off x="450025" y="2120700"/>
            <a:ext cx="2542800" cy="1221900"/>
          </a:xfrm>
          <a:prstGeom prst="rect">
            <a:avLst/>
          </a:prstGeom>
          <a:noFill/>
          <a:ln/>
        </p:spPr>
        <p:txBody>
          <a:bodyPr wrap="square" lIns="0" tIns="0" rIns="0" bIns="0" rtlCol="0" anchor="t"/>
          <a:lstStyle/>
          <a:p>
            <a:pPr algn="l" indent="0" marL="0">
              <a:lnSpc>
                <a:spcPct val="115000"/>
              </a:lnSpc>
              <a:buNone/>
            </a:pPr>
            <a:r>
              <a:rPr lang="en-US" sz="1330" b="1" dirty="0">
                <a:solidFill>
                  <a:srgbClr val="FFFFFF"/>
                </a:solidFill>
                <a:latin typeface="Arial" pitchFamily="34" charset="0"/>
                <a:ea typeface="Arial" pitchFamily="34" charset="-122"/>
                <a:cs typeface="Arial" pitchFamily="34" charset="-120"/>
              </a:rPr>
              <a:t>Нет заранее заданной цели
</a:t>
            </a:r>
            <a:pPr algn="l" indent="0" marL="0">
              <a:lnSpc>
                <a:spcPct val="115000"/>
              </a:lnSpc>
              <a:buNone/>
            </a:pPr>
            <a:r>
              <a:rPr lang="en-US" sz="75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8" dirty="0">
                <a:solidFill>
                  <a:srgbClr val="FFFFFF"/>
                </a:solidFill>
                <a:latin typeface="Arial" pitchFamily="34" charset="0"/>
                <a:ea typeface="Arial" pitchFamily="34" charset="-122"/>
                <a:cs typeface="Arial" pitchFamily="34" charset="-120"/>
              </a:rPr>
              <a:t>Естественный отбор не стремится к совершенству и не «планирует» эволюцию. Он просто сохраняет те варианты, которые лучше работают в конкретной среде в данный момент.
</a:t>
            </a:r>
            <a:endParaRPr lang="en-US" sz="133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0000" y="2701245"/>
            <a:ext cx="2747700" cy="1991009"/>
          </a:xfrm>
          <a:prstGeom prst="rect">
            <a:avLst/>
          </a:prstGeom>
        </p:spPr>
      </p:pic>
      <p:pic>
        <p:nvPicPr>
          <p:cNvPr id="6" name="Image 4" descr="preencoded.png">    </p:cNvPr>
          <p:cNvPicPr>
            <a:picLocks noChangeAspect="1"/>
          </p:cNvPicPr>
          <p:nvPr/>
        </p:nvPicPr>
        <p:blipFill>
          <a:blip r:embed="rId5"/>
          <a:stretch>
            <a:fillRect/>
          </a:stretch>
        </p:blipFill>
        <p:spPr>
          <a:xfrm>
            <a:off x="3197793" y="2701137"/>
            <a:ext cx="2748000" cy="1991227"/>
          </a:xfrm>
          <a:prstGeom prst="rect">
            <a:avLst/>
          </a:prstGeom>
        </p:spPr>
      </p:pic>
      <p:pic>
        <p:nvPicPr>
          <p:cNvPr id="7" name="Image 5" descr="preencoded.png">    </p:cNvPr>
          <p:cNvPicPr>
            <a:picLocks noChangeAspect="1"/>
          </p:cNvPicPr>
          <p:nvPr/>
        </p:nvPicPr>
        <p:blipFill>
          <a:blip r:embed="rId6"/>
          <a:stretch>
            <a:fillRect/>
          </a:stretch>
        </p:blipFill>
        <p:spPr>
          <a:xfrm>
            <a:off x="5945896" y="2701137"/>
            <a:ext cx="2748000" cy="1991227"/>
          </a:xfrm>
          <a:prstGeom prst="rect">
            <a:avLst/>
          </a:prstGeom>
        </p:spPr>
      </p:pic>
      <p:sp>
        <p:nvSpPr>
          <p:cNvPr id="8" name="Text 0"/>
          <p:cNvSpPr txBox="1"/>
          <p:nvPr/>
        </p:nvSpPr>
        <p:spPr>
          <a:xfrm>
            <a:off x="450000" y="450000"/>
            <a:ext cx="8244000" cy="450000"/>
          </a:xfrm>
          <a:prstGeom prst="rect">
            <a:avLst/>
          </a:prstGeom>
          <a:noFill/>
          <a:ln/>
        </p:spPr>
        <p:txBody>
          <a:bodyPr wrap="square" lIns="0" tIns="0" rIns="0" bIns="0" rtlCol="0" anchor="t"/>
          <a:lstStyle/>
          <a:p>
            <a:pPr algn="l" indent="0" marL="0">
              <a:lnSpc>
                <a:spcPct val="80000"/>
              </a:lnSpc>
              <a:buNone/>
            </a:pPr>
            <a:r>
              <a:rPr lang="en-US" sz="2200" b="1" dirty="0">
                <a:solidFill>
                  <a:srgbClr val="FFFFFF"/>
                </a:solidFill>
                <a:latin typeface="Arial" pitchFamily="34" charset="0"/>
                <a:ea typeface="Arial" pitchFamily="34" charset="-122"/>
                <a:cs typeface="Arial" pitchFamily="34" charset="-120"/>
              </a:rPr>
              <a:t>Значение форм естественного отбора для эволюции
</a:t>
            </a:r>
            <a:endParaRPr lang="en-US" sz="2200"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19</a:t>
            </a:r>
            <a:endParaRPr lang="en-US" sz="622" dirty="0"/>
          </a:p>
        </p:txBody>
      </p:sp>
      <p:sp>
        <p:nvSpPr>
          <p:cNvPr id="10" name="Text 2"/>
          <p:cNvSpPr txBox="1"/>
          <p:nvPr/>
        </p:nvSpPr>
        <p:spPr>
          <a:xfrm>
            <a:off x="596200" y="1350000"/>
            <a:ext cx="2455500" cy="900000"/>
          </a:xfrm>
          <a:prstGeom prst="rect">
            <a:avLst/>
          </a:prstGeom>
          <a:noFill/>
          <a:ln/>
        </p:spPr>
        <p:txBody>
          <a:bodyPr wrap="square" lIns="0" tIns="0" rIns="0" bIns="0" rtlCol="0" anchor="ctr"/>
          <a:lstStyle/>
          <a:p>
            <a:pPr algn="l" indent="0" marL="0">
              <a:lnSpc>
                <a:spcPct val="115000"/>
              </a:lnSpc>
              <a:buNone/>
            </a:pPr>
            <a:r>
              <a:rPr lang="en-US" sz="836" b="1" dirty="0">
                <a:solidFill>
                  <a:srgbClr val="FFFFFF"/>
                </a:solidFill>
                <a:latin typeface="Arial" pitchFamily="34" charset="0"/>
                <a:ea typeface="Arial" pitchFamily="34" charset="-122"/>
                <a:cs typeface="Arial" pitchFamily="34" charset="-120"/>
              </a:rPr>
              <a:t>Когда лекарство перестаёт работать
</a:t>
            </a:r>
            <a:pPr algn="l" indent="0" marL="0">
              <a:lnSpc>
                <a:spcPct val="115000"/>
              </a:lnSpc>
              <a:buNone/>
            </a:pPr>
            <a:r>
              <a:rPr lang="en-US" sz="27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6" dirty="0">
                <a:solidFill>
                  <a:srgbClr val="FFFFFF"/>
                </a:solidFill>
                <a:latin typeface="Arial" pitchFamily="34" charset="0"/>
                <a:ea typeface="Arial" pitchFamily="34" charset="-122"/>
                <a:cs typeface="Arial" pitchFamily="34" charset="-120"/>
              </a:rPr>
              <a:t>В популяции бактерий могут уже существовать редкие устойчивые варианты. После применения антибиотика именно они выживают и быстро размножаются, поэтому доля устойчивых клеток растёт. Так движущий отбор меняет популяцию и осложняет лечение инфекций.
</a:t>
            </a:r>
            <a:endParaRPr lang="en-US" sz="836" dirty="0"/>
          </a:p>
        </p:txBody>
      </p:sp>
      <p:sp>
        <p:nvSpPr>
          <p:cNvPr id="11" name="Text 3"/>
          <p:cNvSpPr txBox="1"/>
          <p:nvPr/>
        </p:nvSpPr>
        <p:spPr>
          <a:xfrm>
            <a:off x="3344393" y="1350000"/>
            <a:ext cx="2455500" cy="900000"/>
          </a:xfrm>
          <a:prstGeom prst="rect">
            <a:avLst/>
          </a:prstGeom>
          <a:noFill/>
          <a:ln/>
        </p:spPr>
        <p:txBody>
          <a:bodyPr wrap="square" lIns="0" tIns="0" rIns="0" bIns="0" rtlCol="0" anchor="ctr"/>
          <a:lstStyle/>
          <a:p>
            <a:pPr algn="l" indent="0" marL="0">
              <a:lnSpc>
                <a:spcPct val="115000"/>
              </a:lnSpc>
              <a:buNone/>
            </a:pPr>
            <a:r>
              <a:rPr lang="en-US" sz="824" b="1" dirty="0">
                <a:solidFill>
                  <a:srgbClr val="FFFFFF"/>
                </a:solidFill>
                <a:latin typeface="Arial" pitchFamily="34" charset="0"/>
                <a:ea typeface="Arial" pitchFamily="34" charset="-122"/>
                <a:cs typeface="Arial" pitchFamily="34" charset="-120"/>
              </a:rPr>
              <a:t>Как среда разделяет один вид
</a:t>
            </a:r>
            <a:pPr algn="l" indent="0" marL="0">
              <a:lnSpc>
                <a:spcPct val="115000"/>
              </a:lnSpc>
              <a:buNone/>
            </a:pPr>
            <a:r>
              <a:rPr lang="en-US" sz="275"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24" dirty="0">
                <a:solidFill>
                  <a:srgbClr val="FFFFFF"/>
                </a:solidFill>
                <a:latin typeface="Arial" pitchFamily="34" charset="0"/>
                <a:ea typeface="Arial" pitchFamily="34" charset="-122"/>
                <a:cs typeface="Arial" pitchFamily="34" charset="-120"/>
              </a:rPr>
              <a:t>Если на одной территории есть разные пищевые ресурсы или укрытия, крайние варианты признаков получают преимущество. Постепенно популяция может расщепляться на группы, лучше использующие разные условия. Это создаёт почву для экологического видообразования.
</a:t>
            </a:r>
            <a:endParaRPr lang="en-US" sz="824" dirty="0"/>
          </a:p>
        </p:txBody>
      </p:sp>
      <p:sp>
        <p:nvSpPr>
          <p:cNvPr id="12" name="Text 4"/>
          <p:cNvSpPr txBox="1"/>
          <p:nvPr/>
        </p:nvSpPr>
        <p:spPr>
          <a:xfrm>
            <a:off x="6092496" y="1350000"/>
            <a:ext cx="2455500" cy="900000"/>
          </a:xfrm>
          <a:prstGeom prst="rect">
            <a:avLst/>
          </a:prstGeom>
          <a:noFill/>
          <a:ln/>
        </p:spPr>
        <p:txBody>
          <a:bodyPr wrap="square" lIns="0" tIns="0" rIns="0" bIns="0" rtlCol="0" anchor="ctr"/>
          <a:lstStyle/>
          <a:p>
            <a:pPr algn="l" indent="0" marL="0">
              <a:lnSpc>
                <a:spcPct val="115000"/>
              </a:lnSpc>
              <a:buNone/>
            </a:pPr>
            <a:r>
              <a:rPr lang="en-US" sz="774" b="1" dirty="0">
                <a:solidFill>
                  <a:srgbClr val="FFFFFF"/>
                </a:solidFill>
                <a:latin typeface="Arial" pitchFamily="34" charset="0"/>
                <a:ea typeface="Arial" pitchFamily="34" charset="-122"/>
                <a:cs typeface="Arial" pitchFamily="34" charset="-120"/>
              </a:rPr>
              <a:t>Почему одни признаки сохраняются, а другие исчезают
</a:t>
            </a:r>
            <a:pPr algn="l" indent="0" marL="0">
              <a:lnSpc>
                <a:spcPct val="115000"/>
              </a:lnSpc>
              <a:buNone/>
            </a:pPr>
            <a:r>
              <a:rPr lang="en-US" sz="258"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74" dirty="0">
                <a:solidFill>
                  <a:srgbClr val="FFFFFF"/>
                </a:solidFill>
                <a:latin typeface="Arial" pitchFamily="34" charset="0"/>
                <a:ea typeface="Arial" pitchFamily="34" charset="-122"/>
                <a:cs typeface="Arial" pitchFamily="34" charset="-120"/>
              </a:rPr>
              <a:t>В устойчивой среде сохраняются признаки, дающие наилучший баланс выживания и размножения. В меняющихся условиях отбор быстро сдвигает частоты признаков, а в брачной конкуренции усиливает качества, повышающие успех спаривания.
</a:t>
            </a:r>
            <a:endParaRPr lang="en-US" sz="774"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50000" y="450000"/>
            <a:ext cx="8244000" cy="2330700"/>
          </a:xfrm>
          <a:prstGeom prst="rect">
            <a:avLst/>
          </a:prstGeom>
          <a:noFill/>
          <a:ln/>
        </p:spPr>
        <p:txBody>
          <a:bodyPr wrap="square" lIns="0" tIns="0" rIns="0" bIns="0" rtlCol="0" anchor="ctr"/>
          <a:lstStyle/>
          <a:p>
            <a:pPr algn="l" indent="0" marL="0">
              <a:lnSpc>
                <a:spcPct val="80000"/>
              </a:lnSpc>
              <a:buNone/>
            </a:pPr>
            <a:r>
              <a:rPr lang="en-US" sz="4312" b="1" dirty="0">
                <a:solidFill>
                  <a:srgbClr val="FFFFFF"/>
                </a:solidFill>
                <a:latin typeface="Arial" pitchFamily="34" charset="0"/>
                <a:ea typeface="Arial" pitchFamily="34" charset="-122"/>
                <a:cs typeface="Arial" pitchFamily="34" charset="-120"/>
              </a:rPr>
              <a:t>Естественный отбор: один механизм — разные результаты
</a:t>
            </a:r>
            <a:endParaRPr lang="en-US" sz="4312" dirty="0"/>
          </a:p>
        </p:txBody>
      </p:sp>
      <p:sp>
        <p:nvSpPr>
          <p:cNvPr id="4" name="Text 1"/>
          <p:cNvSpPr txBox="1"/>
          <p:nvPr/>
        </p:nvSpPr>
        <p:spPr>
          <a:xfrm>
            <a:off x="450000" y="3707950"/>
            <a:ext cx="4122000" cy="985500"/>
          </a:xfrm>
          <a:prstGeom prst="rect">
            <a:avLst/>
          </a:prstGeom>
          <a:noFill/>
          <a:ln/>
        </p:spPr>
        <p:txBody>
          <a:bodyPr wrap="square" lIns="0" tIns="0" rIns="0" bIns="0" rtlCol="0" anchor="ctr"/>
          <a:lstStyle/>
          <a:p>
            <a:pPr algn="l" indent="0" marL="0">
              <a:lnSpc>
                <a:spcPct val="115000"/>
              </a:lnSpc>
              <a:buNone/>
            </a:pPr>
            <a:r>
              <a:rPr lang="en-US" sz="986" dirty="0">
                <a:solidFill>
                  <a:srgbClr val="434343"/>
                </a:solidFill>
                <a:latin typeface="Arial" pitchFamily="34" charset="0"/>
                <a:ea typeface="Arial" pitchFamily="34" charset="-122"/>
                <a:cs typeface="Arial" pitchFamily="34" charset="-120"/>
              </a:rPr>
              <a:t>Формы естественного отбора по-разному действуют на признаки, но все они изменяют генофонд популяций. Именно поэтому эволюция идёт не случайно, а в зависимости от условий среды и успеха размножения.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2026-06-02T00:14:09Z</dcterms:created>
  <dcterms:modified xsi:type="dcterms:W3CDTF">2026-06-02T00:14:09Z</dcterms:modified>
</cp:coreProperties>
</file>