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jpe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30375" y="2331350"/>
            <a:ext cx="121998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— составная часть живой природы: основные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— важная часть биосферы, влияющая на природу и человека
</a:t>
            </a:r>
            <a:endParaRPr lang="en-US" sz="4600" dirty="0"/>
          </a:p>
        </p:txBody>
      </p:sp>
      <p:sp>
        <p:nvSpPr>
          <p:cNvPr id="4" name="Text 1"/>
          <p:cNvSpPr txBox="1"/>
          <p:nvPr/>
        </p:nvSpPr>
        <p:spPr>
          <a:xfrm>
            <a:off x="1530375" y="8050825"/>
            <a:ext cx="78024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появились более 540 млн лет назад и важны для биосферы. Они служили человеку в питании, транспорте и ремёслах. Их изучение раскрывает законы природы и влияние человека на неё.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значение животных в природе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2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животных: главные группы и их особенности
</a:t>
            </a:r>
            <a:endParaRPr lang="en-US" sz="4524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примерно 1,5 млн известных видов около 97% — беспозвоночные, преобладающие по численности и разнообразию.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делятся на позвоночных и беспозвоночных, отличающихся строением тела и организацией функций.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позвоночных включают рыбы, амфибии, рептилий, птиц и млекопитающих с разными адаптациями.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978" y="2024325"/>
            <a:ext cx="3733393" cy="399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1978" y="2024325"/>
            <a:ext cx="3733393" cy="3990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72978" y="2024325"/>
            <a:ext cx="3733393" cy="3990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663978" y="2024325"/>
            <a:ext cx="3733393" cy="39906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1089275" y="7326425"/>
            <a:ext cx="37368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океанах обитают киты и дельфины, приспособленные к плаванию и глубинам с холодной водой. Они играют значимую роль в морских экосистемах.
</a:t>
            </a:r>
            <a:endParaRPr lang="en-US" sz="2211" dirty="0"/>
          </a:p>
        </p:txBody>
      </p:sp>
      <p:sp>
        <p:nvSpPr>
          <p:cNvPr id="14" name="Text 2"/>
          <p:cNvSpPr txBox="1"/>
          <p:nvPr/>
        </p:nvSpPr>
        <p:spPr>
          <a:xfrm>
            <a:off x="1089277" y="6289730"/>
            <a:ext cx="37368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океанов
</a:t>
            </a:r>
            <a:endParaRPr lang="en-US" sz="2800" dirty="0"/>
          </a:p>
        </p:txBody>
      </p:sp>
      <p:sp>
        <p:nvSpPr>
          <p:cNvPr id="15" name="Text 3"/>
          <p:cNvSpPr txBox="1"/>
          <p:nvPr/>
        </p:nvSpPr>
        <p:spPr>
          <a:xfrm>
            <a:off x="5280275" y="7326425"/>
            <a:ext cx="37368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пустынях встречаются верблюды и змеи, умеющие экономно расходовать воду и выживать при высоких температурах и ограниченной пище.
</a:t>
            </a:r>
            <a:endParaRPr lang="en-US" sz="2238" dirty="0"/>
          </a:p>
        </p:txBody>
      </p:sp>
      <p:sp>
        <p:nvSpPr>
          <p:cNvPr id="16" name="Text 4"/>
          <p:cNvSpPr txBox="1"/>
          <p:nvPr/>
        </p:nvSpPr>
        <p:spPr>
          <a:xfrm>
            <a:off x="5280277" y="6289730"/>
            <a:ext cx="37368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пустынь
</a:t>
            </a:r>
            <a:endParaRPr lang="en-US" sz="2800" dirty="0"/>
          </a:p>
        </p:txBody>
      </p:sp>
      <p:sp>
        <p:nvSpPr>
          <p:cNvPr id="17" name="Text 5"/>
          <p:cNvSpPr txBox="1"/>
          <p:nvPr/>
        </p:nvSpPr>
        <p:spPr>
          <a:xfrm>
            <a:off x="9471275" y="7326425"/>
            <a:ext cx="37368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лесах живут волки и белки, использующие деревья для укрытия и питания, поддерживая структуру лесных сообществ.
</a:t>
            </a:r>
            <a:endParaRPr lang="en-US" sz="2322" dirty="0"/>
          </a:p>
        </p:txBody>
      </p:sp>
      <p:sp>
        <p:nvSpPr>
          <p:cNvPr id="18" name="Text 6"/>
          <p:cNvSpPr txBox="1"/>
          <p:nvPr/>
        </p:nvSpPr>
        <p:spPr>
          <a:xfrm>
            <a:off x="9471277" y="6289730"/>
            <a:ext cx="37368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лесов
</a:t>
            </a:r>
            <a:endParaRPr lang="en-US" sz="2800" dirty="0"/>
          </a:p>
        </p:txBody>
      </p:sp>
      <p:sp>
        <p:nvSpPr>
          <p:cNvPr id="19" name="Text 7"/>
          <p:cNvSpPr txBox="1"/>
          <p:nvPr/>
        </p:nvSpPr>
        <p:spPr>
          <a:xfrm>
            <a:off x="13662275" y="7326425"/>
            <a:ext cx="37368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и тундре обитают снежные барсы, козероги и полярные совы, адаптированные к холодному климату и суровым условиям.
</a:t>
            </a:r>
            <a:endParaRPr lang="en-US" sz="2322" dirty="0"/>
          </a:p>
        </p:txBody>
      </p:sp>
      <p:sp>
        <p:nvSpPr>
          <p:cNvPr id="20" name="Text 8"/>
          <p:cNvSpPr txBox="1"/>
          <p:nvPr/>
        </p:nvSpPr>
        <p:spPr>
          <a:xfrm>
            <a:off x="13662277" y="6289730"/>
            <a:ext cx="37368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гор и тундр
</a:t>
            </a:r>
            <a:endParaRPr lang="en-US" sz="2644" dirty="0"/>
          </a:p>
        </p:txBody>
      </p:sp>
      <p:sp>
        <p:nvSpPr>
          <p:cNvPr id="21" name="Text 9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местообитаний животных
</a:t>
            </a:r>
            <a:endParaRPr lang="en-US" sz="4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питания животных: травоядные, плотоядные, всеядные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Травоядные, как коровы и кролики, питаются растениями и имеют специализированные зубы для обработки жесткой пищи.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Плотоядные, например волки и тигры, охотятся на других животных, обладая острыми клыками и развитыми охотничьими инстинктами.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Всеядные, как медведи и ежи, могут использовать разнообразную пищу, адаптируя поведение к условиям среды и наличию ресурсов.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исследования, 2023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пищевой цепи: распределение видов по трофическим уровням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первого порядка составляют основную часть разнообразия животных, формируя основу пищевой сети.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видов уменьшается на каждом следующем трофическом уровне, отражая сложность и устойчивость экосистем.
</a:t>
            </a:r>
            <a:endParaRPr lang="en-US" sz="4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39" y="5704910"/>
            <a:ext cx="5092945" cy="2780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94964" y="5704910"/>
            <a:ext cx="5092945" cy="2780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3802" y="5704910"/>
            <a:ext cx="5092945" cy="27802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животных к условиям среды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32639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Хамелеоны способны менять цвет кожи для маскировки, а белый мех зайца зимой помогает сливаться со снегом и избегать хищников.
</a:t>
            </a:r>
            <a:endParaRPr lang="en-US" sz="2300" dirty="0"/>
          </a:p>
        </p:txBody>
      </p:sp>
      <p:sp>
        <p:nvSpPr>
          <p:cNvPr id="11" name="Text 3"/>
          <p:cNvSpPr txBox="1"/>
          <p:nvPr/>
        </p:nvSpPr>
        <p:spPr>
          <a:xfrm>
            <a:off x="832624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окраска и маскировка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12394964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Рыбы-клоуны используют яркую окраску для общения в рифах, а осьминоги меняют форму и текстуру тела, чтобы скрываться от опасности.
</a:t>
            </a:r>
            <a:endParaRPr lang="en-US" sz="2271" dirty="0"/>
          </a:p>
        </p:txBody>
      </p:sp>
      <p:sp>
        <p:nvSpPr>
          <p:cNvPr id="13" name="Text 5"/>
          <p:cNvSpPr txBox="1"/>
          <p:nvPr/>
        </p:nvSpPr>
        <p:spPr>
          <a:xfrm>
            <a:off x="12394949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разнообразным средам
</a:t>
            </a:r>
            <a:endParaRPr lang="en-US" sz="2800" dirty="0"/>
          </a:p>
        </p:txBody>
      </p:sp>
      <p:sp>
        <p:nvSpPr>
          <p:cNvPr id="14" name="Text 6"/>
          <p:cNvSpPr txBox="1"/>
          <p:nvPr/>
        </p:nvSpPr>
        <p:spPr>
          <a:xfrm>
            <a:off x="6613802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 строят паутину для ловли добычи, а ёж защищается с помощью острых шипов, отпугивая врагов и повышая шансы на выживание.
</a:t>
            </a:r>
            <a:endParaRPr lang="en-US" sz="2266" dirty="0"/>
          </a:p>
        </p:txBody>
      </p:sp>
      <p:sp>
        <p:nvSpPr>
          <p:cNvPr id="15" name="Text 7"/>
          <p:cNvSpPr txBox="1"/>
          <p:nvPr/>
        </p:nvSpPr>
        <p:spPr>
          <a:xfrm>
            <a:off x="6613786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ловушки и оборона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77900" y="391975"/>
            <a:ext cx="151587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как участники круговорота веществ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56357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разлагают органику, возвращая полезные вещества в почву и воду, способствуя плодородию экосистем.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938100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Опылители, такие как пчёлы и бабочки, обеспечивают размножение многих растений через перенос пыльцы на цветках.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1231262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копытные при ходьбе разрыхляют почву, улучшая её аэрирование и способствуя распространению растительных семян.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животных и растений: примеры и значение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и птицы разносят семена кедров и других растений, способствуя обновлению лесов и поддержанию биоразнообразия.
</a:t>
            </a:r>
            <a:endParaRPr lang="en-US" sz="2322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семян
</a:t>
            </a:r>
            <a:endParaRPr lang="en-US" sz="2800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 шмели опыляют цветы, обеспечивая образование плодов и поддержание циклов жизни растений в экосистемах.
</a:t>
            </a:r>
            <a:endParaRPr lang="en-US" sz="2322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цветов
</a:t>
            </a:r>
            <a:endParaRPr lang="en-US" sz="2800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Панда питается преимущественно бамбуком, а некоторые орхидеи опыляются только отдельными насекомыми, демонстрируя сложные экологические связи.
</a:t>
            </a:r>
            <a:endParaRPr lang="en-US" sz="2322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Взаимозависимость видов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3707737"/>
            <a:ext cx="9042900" cy="307192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МСОП, 2022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животных на континентах: сравнение численности видов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основные группы животных и их разнообразие на разных материках, отражая влияние климата и истории региона.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 геологические условия формируют уникальные фауны континентов с различным видовым составом.
</a:t>
            </a:r>
            <a:endParaRPr lang="en-US" sz="4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как индикаторы состояния окружающей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численности животных часто сигнализируют о нарушениях экосистем. Например, снижение популяций амфибий указывает на загрязнение водоемов и ухудшение качества среды обитания.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и моллюски чутко реагируют на загрязнение воздуха и воды, служат природными биоиндикаторами здоровья экосистем и помогают выявлять территории с неблагоприятными экологическими условиями.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связи: взаимодействие хищников и жертв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баланса между хищниками и жертвами может привести к снижению биоразнообразия и ухудшению здоровья природных экосистем.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регулируют численность популяций травоядных, сохраняя баланс экосистем. Например, волки контролируют количество зайцев, предотвращая их чрезмерное размножение.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числа хищников приводит к быстрому росту популяций жертв, что вызывает истощение растительных ресурсов и нарушает структуру сообщества.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взаимодействий между хищниками и добычей важно для устойчивости и саморегуляции природных сообществ в различных биомах.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МСОП и ФАО, 2022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численности животных под влиянием человека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 же время численность домашних коров увеличивается до 1,5 миллиарда, отражая рост сельскохозяйственного производства и изменение ландшафтов.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сокращение диких животных и рост домашних видов свидетельствуют об антропогенном воздействии на биоразнообразие и изменение природных экосистем.
</a:t>
            </a:r>
            <a:endParaRPr lang="en-US" sz="4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25" y="647875"/>
            <a:ext cx="15790800" cy="14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для животных: современные экологические проблемы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5870674" y="7147838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 влияют на миграционные маршруты и сезонные циклы, изменяя доступность ресурсов и усложняя адаптацию многих животных.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6155574" y="5628212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Браконьерство и нелегальная охота нарушают популяции, особенно у крупных хищников и редких эндемиков, уменьшая их численность и генетическое разнообразие.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456324" y="4203088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воздуха, воды и почвы приводит к ухудшению здоровья животных и накоплению токсинов, что снижает выживаемость многих видов.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6736799" y="2777963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Уничтожение естественных местообитаний, таких как вырубка лесов и осушение болот, значительно сокращает площадь проживания видов и пересекает экосистемные связи.
</a:t>
            </a:r>
            <a:endParaRPr lang="en-US" sz="2500" dirty="0"/>
          </a:p>
        </p:txBody>
      </p:sp>
      <p:sp>
        <p:nvSpPr>
          <p:cNvPr id="9" name="Text 5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39" y="5704910"/>
            <a:ext cx="5092945" cy="2780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94964" y="5704910"/>
            <a:ext cx="5092945" cy="2780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3802" y="5704910"/>
            <a:ext cx="5092945" cy="27802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животных и восстановление редких видов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32639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ведутся масштабные программы по сохранению амурского тигра, включающие охрану природных территорий и научные исследования. Специалисты контролируют численность и изучают поведение для эффективной защиты вида.
</a:t>
            </a:r>
            <a:endParaRPr lang="en-US" sz="1889" dirty="0"/>
          </a:p>
        </p:txBody>
      </p:sp>
      <p:sp>
        <p:nvSpPr>
          <p:cNvPr id="11" name="Text 3"/>
          <p:cNvSpPr txBox="1"/>
          <p:nvPr/>
        </p:nvSpPr>
        <p:spPr>
          <a:xfrm>
            <a:off x="832624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тигр: спасение символа Дальнего Востока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12394964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Ведутся проекты по разведению и возвращению в дикую природу исчезающих зверей, например зубров и белых медведей. Совместные усилия учёных и государственных организаций позволяют улучшать состояние популяций.
</a:t>
            </a:r>
            <a:endParaRPr lang="en-US" sz="1889" dirty="0"/>
          </a:p>
        </p:txBody>
      </p:sp>
      <p:sp>
        <p:nvSpPr>
          <p:cNvPr id="13" name="Text 5"/>
          <p:cNvSpPr txBox="1"/>
          <p:nvPr/>
        </p:nvSpPr>
        <p:spPr>
          <a:xfrm>
            <a:off x="12394949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восстановления исчезающих видов
</a:t>
            </a:r>
            <a:endParaRPr lang="en-US" sz="2800" dirty="0"/>
          </a:p>
        </p:txBody>
      </p:sp>
      <p:sp>
        <p:nvSpPr>
          <p:cNvPr id="14" name="Text 6"/>
          <p:cNvSpPr txBox="1"/>
          <p:nvPr/>
        </p:nvSpPr>
        <p:spPr>
          <a:xfrm>
            <a:off x="6613802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100 государственных заповедников создают условия для сохранения природных экосистем и редких животных. Эти территории служат естественными лабораториями для изучения природы и защиты биоразнообразия.
</a:t>
            </a:r>
            <a:endParaRPr lang="en-US" sz="1889" dirty="0"/>
          </a:p>
        </p:txBody>
      </p:sp>
      <p:sp>
        <p:nvSpPr>
          <p:cNvPr id="15" name="Text 7"/>
          <p:cNvSpPr txBox="1"/>
          <p:nvPr/>
        </p:nvSpPr>
        <p:spPr>
          <a:xfrm>
            <a:off x="6613786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как оплот природы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4199829"/>
            <a:ext cx="8493000" cy="286014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и их значение для человека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функции и пользу популярных домашних животных, демонстрируя их разнообразное влияние на жизнь человека и сельское хозяйство.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способствуют улучшению качества жизни, обеспечивая безопасность, трудовую помощь и эмоциональное благополучие человека.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2020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7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 культуре и мифологии разных народов
</a:t>
            </a:r>
            <a:endParaRPr lang="en-US" sz="4578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индуизме корова почитается как священное животное, символизирующее изобилие и материнство, что имеет большое культурное и религиозное значение.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русских сказках медведь символизирует силу и мужество, а лиса — хитрость и изворотливость, отражая черты характера и уроки общества.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китайской мифологии дракон ассоциируется с властью и благополучием, часто изображается в искусстве как знак защиты и удачи.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рекорды и необычные свойства животных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Голубой кит достигает более 30 метров в длину и весит свыше 150 тонн, что делает его крупнейшим животным на планете. Его размер поражает ученых и любителей природы.
</a:t>
            </a:r>
            <a:endParaRPr lang="en-US" sz="2322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Голубой кит — гигант морей
</a:t>
            </a:r>
            <a:endParaRPr lang="en-US" sz="2800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хищник способен разгоняться до 120 км/ч, делая его самым быстрым наземным животным благодаря уникальному строению тела и мышечной системе.
</a:t>
            </a:r>
            <a:endParaRPr lang="en-US" sz="2322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Гепард — чемпион скорости
</a:t>
            </a:r>
            <a:endParaRPr lang="en-US" sz="2800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Медоносные пчёлы используют сложный «танец», чтобы сообщать сородичам о нахождении источников нектара, демонстрируя высокий уровень коллективного интеллекта.
</a:t>
            </a:r>
            <a:endParaRPr lang="en-US" sz="2322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пчёл — удивительный способ общения
</a:t>
            </a:r>
            <a:endParaRPr lang="en-US" sz="264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современные технологии: примеры биомиметики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Дизайн самолётов вдохновлён формой крыльев птиц, что обеспечивает эффективное аэродинамическое движение и энергетическую экономичность полётов.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Эхолокация летучих мышей стала основой для создания радарных систем и ультразвуковых датчиков, широко используемых в науке и технике.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Роботы, имитирующие движения пауков и гибкие щупальца осьминогов, позволяют разрабатывать новые виды техники для работы в сложных условиях.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784"/>
            <a:ext cx="10423200" cy="103112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65450" y="3393500"/>
            <a:ext cx="10207500" cy="20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мир: основа природного баланса и наше будущее
</a:t>
            </a:r>
            <a:pPr algn="l" indent="0" marL="0">
              <a:lnSpc>
                <a:spcPct val="100000"/>
              </a:lnSpc>
              <a:buNone/>
            </a:pPr>
            <a:r>
              <a:rPr lang="en-US" sz="40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76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играют ключевую роль в экосистемах, поддерживая природное равновесие. Их сохранение требует совместных действий и уважения к природе для устойчивого будущего планеты.
</a:t>
            </a:r>
            <a:endParaRPr lang="en-US" sz="311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2026-05-08T01:13:44Z</dcterms:created>
  <dcterms:modified xsi:type="dcterms:W3CDTF">2026-05-08T01:13:44Z</dcterms:modified>
</cp:coreProperties>
</file>