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image" Target="../media/image-4-9.png"/><Relationship Id="rId10" Type="http://schemas.openxmlformats.org/officeDocument/2006/relationships/image" Target="../media/image-4-10.png"/><Relationship Id="rId11" Type="http://schemas.openxmlformats.org/officeDocument/2006/relationships/image" Target="../media/image-4-11.png"/><Relationship Id="rId12" Type="http://schemas.openxmlformats.org/officeDocument/2006/relationships/image" Target="../media/image-4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image" Target="../media/image-16-8.jpe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31200" y="3187"/>
            <a:ext cx="7265700" cy="513707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02250" y="2077350"/>
            <a:ext cx="29394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Природопользование в глобально связанной экономике
</a:t>
            </a:r>
            <a:endParaRPr lang="en-US" sz="1340" dirty="0"/>
          </a:p>
        </p:txBody>
      </p:sp>
      <p:sp>
        <p:nvSpPr>
          <p:cNvPr id="6" name="Text 1"/>
          <p:cNvSpPr txBox="1"/>
          <p:nvPr/>
        </p:nvSpPr>
        <p:spPr>
          <a:xfrm>
            <a:off x="3333662" y="1744325"/>
            <a:ext cx="24768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3261525" y="2719400"/>
            <a:ext cx="26208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Мировые связи делают ресурсы общими и взаимозависимыми.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5287" y="440187"/>
            <a:ext cx="4082550" cy="4261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00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природопользования: взгляд на ресурсы и территории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3860975"/>
            <a:ext cx="3628200" cy="8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природопользования рассматривает, как общество использует ресурсы и преобразует территории. В глобальной экономике добыча, переработка, транспорт и потребление всё чаще распределены между разными странами.
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468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вопрос: как мировые связи меняют природопользование?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468" dirty="0"/>
          </a:p>
        </p:txBody>
      </p:sp>
      <p:sp>
        <p:nvSpPr>
          <p:cNvPr id="9" name="Text 2"/>
          <p:cNvSpPr txBox="1"/>
          <p:nvPr/>
        </p:nvSpPr>
        <p:spPr>
          <a:xfrm>
            <a:off x="722850" y="1311375"/>
            <a:ext cx="4448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2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преимущества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63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4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условия, запасы сырья, транспортное положение и технологии создают разные возможности для стран и регионов. Именно они определяют, кто добывает, кто перерабатывает и кто получает основную выгоду.
</a:t>
            </a:r>
            <a:endParaRPr lang="en-US" sz="1327" dirty="0"/>
          </a:p>
        </p:txBody>
      </p:sp>
      <p:sp>
        <p:nvSpPr>
          <p:cNvPr id="10" name="Text 3"/>
          <p:cNvSpPr txBox="1"/>
          <p:nvPr/>
        </p:nvSpPr>
        <p:spPr>
          <a:xfrm>
            <a:off x="722850" y="2484168"/>
            <a:ext cx="4448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и разделение труда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Международный обмен связывает отдельные звенья хозяйства в единую цепочку. Сырьё, энергия и продовольствие перемещаются далеко от места добычи или производства, меняя специализацию территорий.
</a:t>
            </a:r>
            <a:endParaRPr lang="en-US" sz="1343" dirty="0"/>
          </a:p>
        </p:txBody>
      </p:sp>
      <p:sp>
        <p:nvSpPr>
          <p:cNvPr id="11" name="Text 4"/>
          <p:cNvSpPr txBox="1"/>
          <p:nvPr/>
        </p:nvSpPr>
        <p:spPr>
          <a:xfrm>
            <a:off x="722850" y="3656963"/>
            <a:ext cx="4448100" cy="105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эффект и риски
</a:t>
            </a:r>
            <a:pPr algn="l" indent="0" marL="0">
              <a:lnSpc>
                <a:spcPct val="115000"/>
              </a:lnSpc>
              <a:buNone/>
            </a:pPr>
            <a:r>
              <a:rPr lang="en-US" sz="6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вопрос темы — как эти связи одновременно повышают эффективность хозяйства и усиливают экологические риски. Ответ важен для оценки будущего устойчивого развития.
</a:t>
            </a:r>
            <a:endParaRPr lang="en-US" sz="1343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59217" y="1377911"/>
            <a:ext cx="350400" cy="350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9217" y="2324389"/>
            <a:ext cx="350400" cy="2803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959217" y="3200787"/>
            <a:ext cx="350400" cy="350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959217" y="4112373"/>
            <a:ext cx="350400" cy="3504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понятия: специализация, интеграция, ресурсная база
</a:t>
            </a:r>
            <a:endParaRPr lang="en-US" sz="1812" dirty="0"/>
          </a:p>
        </p:txBody>
      </p:sp>
      <p:sp>
        <p:nvSpPr>
          <p:cNvPr id="15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468" dirty="0"/>
          </a:p>
        </p:txBody>
      </p:sp>
      <p:sp>
        <p:nvSpPr>
          <p:cNvPr id="16" name="Text 2"/>
          <p:cNvSpPr txBox="1"/>
          <p:nvPr/>
        </p:nvSpPr>
        <p:spPr>
          <a:xfrm>
            <a:off x="360000" y="1142500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специализация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Страна или регион сосредотачиваются на тех товарах и услугах, где их природные и экономические преимущества наиболее выражены.
</a:t>
            </a:r>
            <a:endParaRPr lang="en-US" sz="982" dirty="0"/>
          </a:p>
        </p:txBody>
      </p:sp>
      <p:sp>
        <p:nvSpPr>
          <p:cNvPr id="17" name="Text 3"/>
          <p:cNvSpPr txBox="1"/>
          <p:nvPr/>
        </p:nvSpPr>
        <p:spPr>
          <a:xfrm>
            <a:off x="360000" y="2053935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Связи между территориями усиливаются через торговлю, инвестиции, транспорт, общие нормы и инфраструктуру, что делает хозяйство более взаимозависимым.
</a:t>
            </a:r>
            <a:endParaRPr lang="en-US" sz="982" dirty="0"/>
          </a:p>
        </p:txBody>
      </p:sp>
      <p:sp>
        <p:nvSpPr>
          <p:cNvPr id="18" name="Text 4"/>
          <p:cNvSpPr txBox="1"/>
          <p:nvPr/>
        </p:nvSpPr>
        <p:spPr>
          <a:xfrm>
            <a:off x="360000" y="2965370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Ресурсная база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ней относятся полезные ископаемые, вода, земля, леса, биологические ресурсы и энергия — основа любой хозяйственной деятельности.
</a:t>
            </a:r>
            <a:endParaRPr lang="en-US" sz="982" dirty="0"/>
          </a:p>
        </p:txBody>
      </p:sp>
      <p:sp>
        <p:nvSpPr>
          <p:cNvPr id="19" name="Text 5"/>
          <p:cNvSpPr txBox="1"/>
          <p:nvPr/>
        </p:nvSpPr>
        <p:spPr>
          <a:xfrm>
            <a:off x="360000" y="3876953"/>
            <a:ext cx="45069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территории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сочетание ресурсов и технологий определяет, насколько территория включена в мировые потоки и как она использует природу.
</a:t>
            </a:r>
            <a:endParaRPr lang="en-US" sz="98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территории специализируются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468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2352550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предпосылки
</a:t>
            </a:r>
            <a:pPr algn="l" indent="0" marL="0">
              <a:lnSpc>
                <a:spcPct val="115000"/>
              </a:lnSpc>
              <a:buNone/>
            </a:pPr>
            <a:r>
              <a:rPr lang="en-US" sz="5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 запасах сырья, плодородии почв, обеспеченности водой и энергией заранее задают, какие виды деятельности становятся для территории наиболее выгодными.
</a:t>
            </a:r>
            <a:endParaRPr lang="en-US" sz="1143" dirty="0"/>
          </a:p>
        </p:txBody>
      </p:sp>
      <p:sp>
        <p:nvSpPr>
          <p:cNvPr id="11" name="Text 3"/>
          <p:cNvSpPr txBox="1"/>
          <p:nvPr/>
        </p:nvSpPr>
        <p:spPr>
          <a:xfrm>
            <a:off x="2490849" y="2352563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Положение и логистика
</a:t>
            </a:r>
            <a:pPr algn="l" indent="0" marL="0">
              <a:lnSpc>
                <a:spcPct val="115000"/>
              </a:lnSpc>
              <a:buNone/>
            </a:pPr>
            <a:r>
              <a:rPr lang="en-US" sz="5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Климат, наличие выходов к морю, транзитные коридоры и близость к рынкам снижают издержки и делают специализацию устойчивой в долгосрочной перспективе.
</a:t>
            </a:r>
            <a:endParaRPr lang="en-US" sz="1143" dirty="0"/>
          </a:p>
        </p:txBody>
      </p:sp>
      <p:sp>
        <p:nvSpPr>
          <p:cNvPr id="12" name="Text 4"/>
          <p:cNvSpPr txBox="1"/>
          <p:nvPr/>
        </p:nvSpPr>
        <p:spPr>
          <a:xfrm>
            <a:off x="4621699" y="2352575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возможности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Квалификация работников, технологии, капиталы и промышленная база закрепляют выбранный профиль, позволяя производить больше и с меньшими издержками.
</a:t>
            </a:r>
            <a:endParaRPr lang="en-US" sz="1143" dirty="0"/>
          </a:p>
        </p:txBody>
      </p:sp>
      <p:sp>
        <p:nvSpPr>
          <p:cNvPr id="13" name="Text 5"/>
          <p:cNvSpPr txBox="1"/>
          <p:nvPr/>
        </p:nvSpPr>
        <p:spPr>
          <a:xfrm>
            <a:off x="6752548" y="2352550"/>
            <a:ext cx="2026500" cy="1472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инерция
</a:t>
            </a:r>
            <a:pPr algn="l" indent="0" marL="0">
              <a:lnSpc>
                <a:spcPct val="115000"/>
              </a:lnSpc>
              <a:buNone/>
            </a:pPr>
            <a:r>
              <a:rPr lang="en-US" sz="54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 сложившаяся структура хозяйства часто сохраняется десятилетиями: накопленные предприятия, инфраструктура и связи с рынками поддерживают прежнюю специализацию.
</a:t>
            </a:r>
            <a:endParaRPr lang="en-US" sz="114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Каналы международной интеграции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468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5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основные каналы, через которые страны и регионы вовлекаются в общую систему природопользования.
</a:t>
            </a:r>
            <a:endParaRPr lang="en-US" sz="85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Глобальные цепочки: от руды до готового товара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468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Цепочка отражает движение сырья и добавленной стоимости от месторождения к рынку.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313" y="1281268"/>
            <a:ext cx="4084500" cy="33027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специализация формирует структуру территории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468" dirty="0"/>
          </a:p>
        </p:txBody>
      </p:sp>
      <p:sp>
        <p:nvSpPr>
          <p:cNvPr id="12" name="Text 2"/>
          <p:cNvSpPr txBox="1"/>
          <p:nvPr/>
        </p:nvSpPr>
        <p:spPr>
          <a:xfrm>
            <a:off x="657775" y="1311375"/>
            <a:ext cx="3650400" cy="10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Районы добычи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добывающих районах преобладают шахты, карьеры, вахтовые посёлки и подъездные пути. Пространство здесь подчинено извлечению ресурсов, а население и инфраструктура часто размещаются неравномерно.
</a:t>
            </a:r>
            <a:endParaRPr lang="en-US" sz="1102" dirty="0"/>
          </a:p>
        </p:txBody>
      </p:sp>
      <p:sp>
        <p:nvSpPr>
          <p:cNvPr id="13" name="Text 3"/>
          <p:cNvSpPr txBox="1"/>
          <p:nvPr/>
        </p:nvSpPr>
        <p:spPr>
          <a:xfrm>
            <a:off x="657775" y="2494054"/>
            <a:ext cx="3650400" cy="10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Районы переработки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Перерабатывающие центры концентрируют заводы, электростанции, склады и инженерные сети. Им нужны энергия, вода, кадры и стабильные поставки сырья из удалённых мест.
</a:t>
            </a:r>
            <a:endParaRPr lang="en-US" sz="1102" dirty="0"/>
          </a:p>
        </p:txBody>
      </p:sp>
      <p:sp>
        <p:nvSpPr>
          <p:cNvPr id="14" name="Text 4"/>
          <p:cNvSpPr txBox="1"/>
          <p:nvPr/>
        </p:nvSpPr>
        <p:spPr>
          <a:xfrm>
            <a:off x="657775" y="3676746"/>
            <a:ext cx="3650400" cy="103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Районы потребления
</a:t>
            </a:r>
            <a:pPr algn="l" indent="0" marL="0">
              <a:lnSpc>
                <a:spcPct val="115000"/>
              </a:lnSpc>
              <a:buNone/>
            </a:pPr>
            <a:r>
              <a:rPr lang="en-US" sz="6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Потребляющие территории отличаются высокой плотностью городов, рынков, транспорта и сферы услуг. Здесь сосредоточен спрос на топливо, продовольствие и готовую продукцию.
</a:t>
            </a:r>
            <a:endParaRPr lang="en-US" sz="110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92050" y="2442539"/>
            <a:ext cx="4491900" cy="91819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потоки ресурсов в мировой экономике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360000" y="1762938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Ресурсы движутся по разным маршрутам, и способ доставки зависит от их физического состояния, стоимости перевозки и требований переработки.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468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2974513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стоимость и чувствительнее ресурс к срокам, тем важнее инфраструктура и логистика.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4143450"/>
            <a:ext cx="3681900" cy="1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школьной географии и географии мирового хозяйства
</a:t>
            </a:r>
            <a:endParaRPr lang="en-US" sz="753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468" dirty="0"/>
          </a:p>
        </p:txBody>
      </p:sp>
      <p:sp>
        <p:nvSpPr>
          <p:cNvPr id="6" name="Text 1"/>
          <p:cNvSpPr txBox="1"/>
          <p:nvPr/>
        </p:nvSpPr>
        <p:spPr>
          <a:xfrm>
            <a:off x="639475" y="1537350"/>
            <a:ext cx="31092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11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263
</a:t>
            </a:r>
            <a:endParaRPr lang="en-US" sz="8112" dirty="0"/>
          </a:p>
        </p:txBody>
      </p:sp>
      <p:sp>
        <p:nvSpPr>
          <p:cNvPr id="7" name="Text 2"/>
          <p:cNvSpPr txBox="1"/>
          <p:nvPr/>
        </p:nvSpPr>
        <p:spPr>
          <a:xfrm>
            <a:off x="4068150" y="1537350"/>
            <a:ext cx="4415400" cy="137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75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международных речных бассейна требуют согласованных правил использования воды.
</a:t>
            </a:r>
            <a:endParaRPr lang="en-US" sz="2575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790250"/>
            <a:ext cx="4212000" cy="91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показывает, почему управление водой невозможно без согласования между странами одного бассейна.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781100" y="4103925"/>
            <a:ext cx="4002900" cy="28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UN-Water / UNESCO, данные о международных речных бассейнах
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82100" y="420113"/>
            <a:ext cx="4451400" cy="434272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44514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Инфраструктура и преобразование ландшафтов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468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1463753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Порты, автомагистрали и железные дороги связывают добывающие районы с заводами и рынками, ускоряя движение сырья и товаров. Вокруг узлов растут склады, терминалы и сервисные зоны, меняя привычную планировку территории.
</a:t>
            </a:r>
            <a:endParaRPr lang="en-US" sz="840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1199022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Транспортные узлы
</a:t>
            </a:r>
            <a:endParaRPr lang="en-US" sz="93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2359895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Трубопроводы и ЛЭП создают протяжённые коридоры хозяйственного освоения. Они соединяют удалённые месторождения с центрами потребления, но одновременно требуют полос отвода, охраны и постоянного контроля за состоянием среды.
</a:t>
            </a:r>
            <a:endParaRPr lang="en-US" sz="84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2095164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Линейная инфраструктура
</a:t>
            </a:r>
            <a:endParaRPr lang="en-US" sz="932" dirty="0"/>
          </a:p>
        </p:txBody>
      </p:sp>
      <p:sp>
        <p:nvSpPr>
          <p:cNvPr id="13" name="Text 6"/>
          <p:cNvSpPr txBox="1"/>
          <p:nvPr/>
        </p:nvSpPr>
        <p:spPr>
          <a:xfrm>
            <a:off x="360000" y="3256025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территории особенно быстро перестраиваются: здесь формируются агломерации, портовые кластеры и промышленные зоны. Морской транспорт делает такие участки узлами международных потоков ресурсов и энергии.
</a:t>
            </a:r>
            <a:endParaRPr lang="en-US" sz="840" dirty="0"/>
          </a:p>
        </p:txBody>
      </p:sp>
      <p:sp>
        <p:nvSpPr>
          <p:cNvPr id="14" name="Text 7"/>
          <p:cNvSpPr txBox="1"/>
          <p:nvPr/>
        </p:nvSpPr>
        <p:spPr>
          <a:xfrm>
            <a:off x="360000" y="2991295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Прибрежные кластеры
</a:t>
            </a:r>
            <a:endParaRPr lang="en-US" sz="932" dirty="0"/>
          </a:p>
        </p:txBody>
      </p:sp>
      <p:sp>
        <p:nvSpPr>
          <p:cNvPr id="15" name="Text 8"/>
          <p:cNvSpPr txBox="1"/>
          <p:nvPr/>
        </p:nvSpPr>
        <p:spPr>
          <a:xfrm>
            <a:off x="360000" y="4152156"/>
            <a:ext cx="3576029" cy="56174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Расширение инфраструктуры сокращает площади естественных ландшафтов и усиливает их дробление. Это ухудшает условия для миграции животных, повышает нагрузку на почвы и усложняет сохранение целостных экосистем.
</a:t>
            </a:r>
            <a:endParaRPr lang="en-US" sz="840" dirty="0"/>
          </a:p>
        </p:txBody>
      </p:sp>
      <p:sp>
        <p:nvSpPr>
          <p:cNvPr id="16" name="Text 9"/>
          <p:cNvSpPr txBox="1"/>
          <p:nvPr/>
        </p:nvSpPr>
        <p:spPr>
          <a:xfrm>
            <a:off x="360000" y="3887425"/>
            <a:ext cx="3576029" cy="18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Утрата природных участков
</a:t>
            </a:r>
            <a:endParaRPr lang="en-US" sz="93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3045205"/>
            <a:ext cx="8424000" cy="16535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440700"/>
            <a:ext cx="7401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специализации
</a:t>
            </a:r>
            <a:endParaRPr lang="en-US" sz="1812" dirty="0"/>
          </a:p>
        </p:txBody>
      </p:sp>
      <p:sp>
        <p:nvSpPr>
          <p:cNvPr id="11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468" dirty="0"/>
          </a:p>
        </p:txBody>
      </p:sp>
      <p:sp>
        <p:nvSpPr>
          <p:cNvPr id="12" name="Text 2"/>
          <p:cNvSpPr txBox="1"/>
          <p:nvPr/>
        </p:nvSpPr>
        <p:spPr>
          <a:xfrm>
            <a:off x="35997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
</a:t>
            </a:r>
            <a:pPr algn="l" indent="0" marL="0">
              <a:lnSpc>
                <a:spcPct val="115000"/>
              </a:lnSpc>
              <a:buNone/>
            </a:pPr>
            <a:r>
              <a:rPr lang="en-US" sz="53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добычи полезных ископаемых усиливает выбросы пыли, газов и взвешенных частиц, особенно в районах карьеров, шахт и перерабатывающих предприятий. Качество воздуха здесь зависит от глубины переработки и применяемых фильтров.
</a:t>
            </a:r>
            <a:endParaRPr lang="en-US" sz="978" dirty="0"/>
          </a:p>
        </p:txBody>
      </p:sp>
      <p:sp>
        <p:nvSpPr>
          <p:cNvPr id="13" name="Text 3"/>
          <p:cNvSpPr txBox="1"/>
          <p:nvPr/>
        </p:nvSpPr>
        <p:spPr>
          <a:xfrm>
            <a:off x="248969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Угроза водам
</a:t>
            </a:r>
            <a:pPr algn="l" indent="0" marL="0">
              <a:lnSpc>
                <a:spcPct val="115000"/>
              </a:lnSpc>
              <a:buNone/>
            </a:pPr>
            <a:r>
              <a:rPr lang="en-US" sz="53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Сточные воды, реагенты и нефтепродукты нередко попадают в реки, озёра и прибрежные зоны. Это ухудшает состояние водных экосистем, повышает риск для питьевого водоснабжения и снижает качество природных ресурсов.
</a:t>
            </a:r>
            <a:endParaRPr lang="en-US" sz="978" dirty="0"/>
          </a:p>
        </p:txBody>
      </p:sp>
      <p:sp>
        <p:nvSpPr>
          <p:cNvPr id="14" name="Text 4"/>
          <p:cNvSpPr txBox="1"/>
          <p:nvPr/>
        </p:nvSpPr>
        <p:spPr>
          <a:xfrm>
            <a:off x="4619415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Деградация территорий
</a:t>
            </a:r>
            <a:pPr algn="l" indent="0" marL="0">
              <a:lnSpc>
                <a:spcPct val="115000"/>
              </a:lnSpc>
              <a:buNone/>
            </a:pPr>
            <a:r>
              <a:rPr lang="en-US" sz="55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освоение земель приводит к истощению почв, эрозии, нарушению рельефа и накоплению отходов. После вырубки лесов и вскрышных работ территории восстанавливаются медленно и часто требуют рекультивации.
</a:t>
            </a:r>
            <a:endParaRPr lang="en-US" sz="1014" dirty="0"/>
          </a:p>
        </p:txBody>
      </p:sp>
      <p:sp>
        <p:nvSpPr>
          <p:cNvPr id="15" name="Text 5"/>
          <p:cNvSpPr txBox="1"/>
          <p:nvPr/>
        </p:nvSpPr>
        <p:spPr>
          <a:xfrm>
            <a:off x="6749129" y="1312075"/>
            <a:ext cx="2034900" cy="12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Потеря биоресурсов
</a:t>
            </a:r>
            <a:pPr algn="l" indent="0" marL="0">
              <a:lnSpc>
                <a:spcPct val="115000"/>
              </a:lnSpc>
              <a:buNone/>
            </a:pPr>
            <a:r>
              <a:rPr lang="en-US" sz="55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крупнее производство, тем заметнее его след для биоресурсов: сокращаются места обитания, нарушаются кормовые цепи, уменьшается численность видов. Сильнее всего страдают экосистемы с низкой устойчивостью.
</a:t>
            </a:r>
            <a:endParaRPr lang="en-US" sz="1013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3119335"/>
            <a:ext cx="8424000" cy="15877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Трансграничное воздействие и общие риски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468" dirty="0"/>
          </a:p>
        </p:txBody>
      </p:sp>
      <p:sp>
        <p:nvSpPr>
          <p:cNvPr id="11" name="Text 2"/>
          <p:cNvSpPr txBox="1"/>
          <p:nvPr/>
        </p:nvSpPr>
        <p:spPr>
          <a:xfrm>
            <a:off x="360000" y="1522870"/>
            <a:ext cx="2728500" cy="12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Атмосферный перенос
</a:t>
            </a:r>
            <a:pPr algn="l" indent="0" marL="0">
              <a:lnSpc>
                <a:spcPct val="115000"/>
              </a:lnSpc>
              <a:buNone/>
            </a:pPr>
            <a:r>
              <a:rPr lang="en-US" sz="61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Выбросы в атмосфере не задерживаются на границе: загрязняющие вещества переносятся ветром на большие расстояния и ухудшают качество воздуха в соседних странах. Поэтому меры против смога требуют согласованных правил.
</a:t>
            </a:r>
            <a:endParaRPr lang="en-US" sz="1181" dirty="0"/>
          </a:p>
        </p:txBody>
      </p:sp>
      <p:sp>
        <p:nvSpPr>
          <p:cNvPr id="12" name="Text 3"/>
          <p:cNvSpPr txBox="1"/>
          <p:nvPr/>
        </p:nvSpPr>
        <p:spPr>
          <a:xfrm>
            <a:off x="3207750" y="1522881"/>
            <a:ext cx="2728500" cy="12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37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Водные риски
</a:t>
            </a:r>
            <a:pPr algn="l" indent="0" marL="0">
              <a:lnSpc>
                <a:spcPct val="115000"/>
              </a:lnSpc>
              <a:buNone/>
            </a:pPr>
            <a:r>
              <a:rPr lang="en-US" sz="64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13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Реки и моря переносят сточные воды, нефть и пластиковый мусор дальше территории источника загрязнения. Ущерб может проявиться ниже по течению или в прибрежных районах другой страны.
</a:t>
            </a:r>
            <a:endParaRPr lang="en-US" sz="1237" dirty="0"/>
          </a:p>
        </p:txBody>
      </p:sp>
      <p:sp>
        <p:nvSpPr>
          <p:cNvPr id="13" name="Text 4"/>
          <p:cNvSpPr txBox="1"/>
          <p:nvPr/>
        </p:nvSpPr>
        <p:spPr>
          <a:xfrm>
            <a:off x="6055500" y="1522881"/>
            <a:ext cx="2728500" cy="12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Межгосударственное сотрудничество
</a:t>
            </a:r>
            <a:pPr algn="l" indent="0" marL="0">
              <a:lnSpc>
                <a:spcPct val="115000"/>
              </a:lnSpc>
              <a:buNone/>
            </a:pPr>
            <a:r>
              <a:rPr lang="en-US" sz="590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общего природного пространства невозможна усилиями одной страны. Нужны совместный мониторинг, обмен данными и договорённости по выбросам, судоходству, отходам и охране мигрирующих видов.
</a:t>
            </a:r>
            <a:endParaRPr lang="en-US" sz="113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02405"/>
            <a:ext cx="4491900" cy="28104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цепочек и уязвимость поставок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5102100" y="1768875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уязвимыми оказываются узлы, где сосредоточены поставщики одного типа сырья или комплектующих. Альтернативные маршруты и диверсификация источников снижают риск остановки производства.
</a:t>
            </a:r>
            <a:endParaRPr lang="en-US" sz="13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468" dirty="0"/>
          </a:p>
        </p:txBody>
      </p:sp>
      <p:sp>
        <p:nvSpPr>
          <p:cNvPr id="10" name="Text 3"/>
          <p:cNvSpPr txBox="1"/>
          <p:nvPr/>
        </p:nvSpPr>
        <p:spPr>
          <a:xfrm>
            <a:off x="5102100" y="2980450"/>
            <a:ext cx="3681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концентрация и длиннее цепочка, тем сильнее последствия сбоя для цен, занятости и выпуска продукции.
</a:t>
            </a:r>
            <a:endParaRPr lang="en-US" sz="1302" dirty="0"/>
          </a:p>
        </p:txBody>
      </p:sp>
      <p:sp>
        <p:nvSpPr>
          <p:cNvPr id="11" name="Text 4"/>
          <p:cNvSpPr txBox="1"/>
          <p:nvPr/>
        </p:nvSpPr>
        <p:spPr>
          <a:xfrm>
            <a:off x="5102100" y="414142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оценка по теме презентации, 2025
</a:t>
            </a:r>
            <a:endParaRPr lang="en-US" sz="80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4683" y="1792602"/>
            <a:ext cx="357600" cy="35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13008" y="1787915"/>
            <a:ext cx="357600" cy="3576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51333" y="1823675"/>
            <a:ext cx="357600" cy="28608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889658" y="1787915"/>
            <a:ext cx="357600" cy="3576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формы взаимодействия
</a:t>
            </a:r>
            <a:endParaRPr lang="en-US" sz="1812" dirty="0"/>
          </a:p>
        </p:txBody>
      </p:sp>
      <p:sp>
        <p:nvSpPr>
          <p:cNvPr id="14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468" dirty="0"/>
          </a:p>
        </p:txBody>
      </p:sp>
      <p:sp>
        <p:nvSpPr>
          <p:cNvPr id="15" name="Text 2"/>
          <p:cNvSpPr txBox="1"/>
          <p:nvPr/>
        </p:nvSpPr>
        <p:spPr>
          <a:xfrm>
            <a:off x="360000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Единые стандарты
</a:t>
            </a:r>
            <a:pPr algn="l" indent="0" marL="0">
              <a:lnSpc>
                <a:spcPct val="115000"/>
              </a:lnSpc>
              <a:buNone/>
            </a:pPr>
            <a:r>
              <a:rPr lang="en-US" sz="42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нормы задают единые требования к выбросам, очистке воды и обращению с отходами. Это помогает избегать ситуации, когда более мягкие правила в одной стране создают угрозы для соседей.
</a:t>
            </a:r>
            <a:endParaRPr lang="en-US" sz="1066" dirty="0"/>
          </a:p>
        </p:txBody>
      </p:sp>
      <p:sp>
        <p:nvSpPr>
          <p:cNvPr id="16" name="Text 3"/>
          <p:cNvSpPr txBox="1"/>
          <p:nvPr/>
        </p:nvSpPr>
        <p:spPr>
          <a:xfrm>
            <a:off x="2498341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6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Мониторинг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424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66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системы наблюдения позволяют сравнивать данные о качестве воздуха, воды и состоянии экосистем. Регулярный обмен информацией делает реагирование на загрязнение быстрее и точнее.
</a:t>
            </a:r>
            <a:endParaRPr lang="en-US" sz="1066" dirty="0"/>
          </a:p>
        </p:txBody>
      </p:sp>
      <p:sp>
        <p:nvSpPr>
          <p:cNvPr id="17" name="Text 4"/>
          <p:cNvSpPr txBox="1"/>
          <p:nvPr/>
        </p:nvSpPr>
        <p:spPr>
          <a:xfrm>
            <a:off x="4636682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1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договорённости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6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2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Соглашения по трансграничным рекам, морям и атмосфере помогают согласовать использование общих ресурсов. Особенно важны они там, где хозяйственная деятельность в одной стране влияет на другую.
</a:t>
            </a:r>
            <a:endParaRPr lang="en-US" sz="1021" dirty="0"/>
          </a:p>
        </p:txBody>
      </p:sp>
      <p:sp>
        <p:nvSpPr>
          <p:cNvPr id="18" name="Text 5"/>
          <p:cNvSpPr txBox="1"/>
          <p:nvPr/>
        </p:nvSpPr>
        <p:spPr>
          <a:xfrm>
            <a:off x="6775024" y="2495450"/>
            <a:ext cx="2009100" cy="147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проекты
</a:t>
            </a:r>
            <a:pPr algn="l" indent="0" marL="0">
              <a:lnSpc>
                <a:spcPct val="115000"/>
              </a:lnSpc>
              <a:buNone/>
            </a:pPr>
            <a:r>
              <a:rPr lang="en-US" sz="385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проекты по восстановлению лесов, очистке бассейнов и рекультивации земель показывают практический эффект интеграции. Они соединяют экономические интересы и долгосрочную охрану природы.
</a:t>
            </a:r>
            <a:endParaRPr lang="en-US" sz="96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45450" y="1255289"/>
            <a:ext cx="4238400" cy="98095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439800" y="2453026"/>
            <a:ext cx="4238400" cy="98095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545450" y="3650659"/>
            <a:ext cx="4238400" cy="980958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440700"/>
            <a:ext cx="58431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Наблюдаемые элементы европейского пространства
</a:t>
            </a:r>
            <a:endParaRPr lang="en-US" sz="1812" dirty="0"/>
          </a:p>
        </p:txBody>
      </p:sp>
      <p:sp>
        <p:nvSpPr>
          <p:cNvPr id="12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468" dirty="0"/>
          </a:p>
        </p:txBody>
      </p:sp>
      <p:sp>
        <p:nvSpPr>
          <p:cNvPr id="13" name="Text 2"/>
          <p:cNvSpPr txBox="1"/>
          <p:nvPr/>
        </p:nvSpPr>
        <p:spPr>
          <a:xfrm>
            <a:off x="360000" y="1254668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 как входные ворота
</a:t>
            </a:r>
            <a:pPr algn="l" indent="0" marL="0">
              <a:lnSpc>
                <a:spcPct val="115000"/>
              </a:lnSpc>
              <a:buNone/>
            </a:pPr>
            <a:r>
              <a:rPr lang="en-US" sz="7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карте Европы особенно заметны порты Северного и Балтийского морей. Через них проходят потоки топлива, металлов и продовольствия, а затем грузы расходятся по внутренним коридорам к промышленным центрам.
</a:t>
            </a:r>
            <a:endParaRPr lang="en-US" sz="1088" dirty="0"/>
          </a:p>
        </p:txBody>
      </p:sp>
      <p:sp>
        <p:nvSpPr>
          <p:cNvPr id="14" name="Text 3"/>
          <p:cNvSpPr txBox="1"/>
          <p:nvPr/>
        </p:nvSpPr>
        <p:spPr>
          <a:xfrm>
            <a:off x="360000" y="2452355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энергетическая сеть
</a:t>
            </a:r>
            <a:pPr algn="l" indent="0" marL="0">
              <a:lnSpc>
                <a:spcPct val="115000"/>
              </a:lnSpc>
              <a:buNone/>
            </a:pPr>
            <a:r>
              <a:rPr lang="en-US" sz="7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Трубопроводы и энергетические сети связывают районы добычи, переработки и потребления. Благодаря этому сырьё и энергия перемещаются быстро, а страны сильнее зависят друг от друга в снабжении.
</a:t>
            </a:r>
            <a:endParaRPr lang="en-US" sz="1088" dirty="0"/>
          </a:p>
        </p:txBody>
      </p:sp>
      <p:sp>
        <p:nvSpPr>
          <p:cNvPr id="15" name="Text 4"/>
          <p:cNvSpPr txBox="1"/>
          <p:nvPr/>
        </p:nvSpPr>
        <p:spPr>
          <a:xfrm>
            <a:off x="360000" y="3650038"/>
            <a:ext cx="3932100" cy="95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8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Города как центры спроса
</a:t>
            </a:r>
            <a:pPr algn="l" indent="0" marL="0">
              <a:lnSpc>
                <a:spcPct val="115000"/>
              </a:lnSpc>
              <a:buNone/>
            </a:pPr>
            <a:r>
              <a:rPr lang="en-US" sz="733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города Европы выступают узлами потребления, переработки и распределения. Здесь особенно заметно, как транспорт, торговля и экологические нормы формируют единое пространство природопользования.
</a:t>
            </a:r>
            <a:endParaRPr lang="en-US" sz="108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4028" y="1311376"/>
            <a:ext cx="8415944" cy="31893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6328200" cy="37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ресурса через мировую цепочку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468" dirty="0"/>
          </a:p>
        </p:txBody>
      </p:sp>
      <p:sp>
        <p:nvSpPr>
          <p:cNvPr id="9" name="Text 2"/>
          <p:cNvSpPr txBox="1"/>
          <p:nvPr/>
        </p:nvSpPr>
        <p:spPr>
          <a:xfrm>
            <a:off x="360000" y="868485"/>
            <a:ext cx="6328200" cy="23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сырьё проходит через разные территории до конечного спроса.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3070" y="1311375"/>
            <a:ext cx="7857859" cy="2137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440700"/>
            <a:ext cx="75912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агропродовольственных цепочек
</a:t>
            </a:r>
            <a:endParaRPr lang="en-US" sz="1812" dirty="0"/>
          </a:p>
        </p:txBody>
      </p:sp>
      <p:sp>
        <p:nvSpPr>
          <p:cNvPr id="8" name="Text 1"/>
          <p:cNvSpPr txBox="1"/>
          <p:nvPr/>
        </p:nvSpPr>
        <p:spPr>
          <a:xfrm>
            <a:off x="4702075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Высокий водный след не всегда означает запрет на торговлю, но требует бережного водопользования и устойчивой логистики.
</a:t>
            </a:r>
            <a:endParaRPr lang="en-US" sz="1202" dirty="0"/>
          </a:p>
        </p:txBody>
      </p:sp>
      <p:sp>
        <p:nvSpPr>
          <p:cNvPr id="9" name="Text 2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468" dirty="0"/>
          </a:p>
        </p:txBody>
      </p:sp>
      <p:sp>
        <p:nvSpPr>
          <p:cNvPr id="10" name="Text 3"/>
          <p:cNvSpPr txBox="1"/>
          <p:nvPr/>
        </p:nvSpPr>
        <p:spPr>
          <a:xfrm>
            <a:off x="360000" y="3609800"/>
            <a:ext cx="4081800" cy="99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что разные продукты по-разному зависят от воды и внешней торговли. Особенно уязвимы цепочки, где производство сосредоточено в отдельных регионах и сильно зависит от климата.
</a:t>
            </a:r>
            <a:endParaRPr lang="en-US" sz="1202" dirty="0"/>
          </a:p>
        </p:txBody>
      </p:sp>
      <p:sp>
        <p:nvSpPr>
          <p:cNvPr id="11" name="Text 4"/>
          <p:cNvSpPr txBox="1"/>
          <p:nvPr/>
        </p:nvSpPr>
        <p:spPr>
          <a:xfrm>
            <a:off x="360000" y="1091575"/>
            <a:ext cx="3681900" cy="1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учебная схема по теме презентации, 2025
</a:t>
            </a:r>
            <a:endParaRPr lang="en-US" sz="80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4313" y="1281268"/>
            <a:ext cx="4084500" cy="330270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440700"/>
            <a:ext cx="8418900" cy="57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шаги к устойчивости
</a:t>
            </a:r>
            <a:endParaRPr lang="en-US" sz="1812" dirty="0"/>
          </a:p>
        </p:txBody>
      </p:sp>
      <p:sp>
        <p:nvSpPr>
          <p:cNvPr id="12" name="Text 1"/>
          <p:cNvSpPr txBox="1"/>
          <p:nvPr/>
        </p:nvSpPr>
        <p:spPr>
          <a:xfrm>
            <a:off x="8863808" y="4930166"/>
            <a:ext cx="196500" cy="7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468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468" dirty="0"/>
          </a:p>
        </p:txBody>
      </p:sp>
      <p:sp>
        <p:nvSpPr>
          <p:cNvPr id="13" name="Text 2"/>
          <p:cNvSpPr txBox="1"/>
          <p:nvPr/>
        </p:nvSpPr>
        <p:spPr>
          <a:xfrm>
            <a:off x="657775" y="1311375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Рациональные лимиты
</a:t>
            </a:r>
            <a:pPr algn="l" indent="0" marL="0">
              <a:lnSpc>
                <a:spcPct val="115000"/>
              </a:lnSpc>
              <a:buNone/>
            </a:pPr>
            <a:r>
              <a:rPr lang="en-US" sz="49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соотносить объёмы добычи и обновляемость ресурсов. Для невозобновляемых запасов важны лимиты, для возобновляемых — сохранение способности экосистем к восстановлению.
</a:t>
            </a:r>
            <a:endParaRPr lang="en-US" sz="982" dirty="0"/>
          </a:p>
        </p:txBody>
      </p:sp>
      <p:sp>
        <p:nvSpPr>
          <p:cNvPr id="14" name="Text 3"/>
          <p:cNvSpPr txBox="1"/>
          <p:nvPr/>
        </p:nvSpPr>
        <p:spPr>
          <a:xfrm>
            <a:off x="657775" y="2194572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Снижение ущерба
</a:t>
            </a:r>
            <a:pPr algn="l" indent="0" marL="0">
              <a:lnSpc>
                <a:spcPct val="115000"/>
              </a:lnSpc>
              <a:buNone/>
            </a:pPr>
            <a:r>
              <a:rPr lang="en-US" sz="49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следует снижать ущерб через очистные сооружения, переработку отходов, рекультивацию нарушенных земель и восстановление лесов. Такие меры уменьшают накопленный экологический долг.
</a:t>
            </a:r>
            <a:endParaRPr lang="en-US" sz="982" dirty="0"/>
          </a:p>
        </p:txBody>
      </p:sp>
      <p:sp>
        <p:nvSpPr>
          <p:cNvPr id="15" name="Text 4"/>
          <p:cNvSpPr txBox="1"/>
          <p:nvPr/>
        </p:nvSpPr>
        <p:spPr>
          <a:xfrm>
            <a:off x="657775" y="3077792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Предварительная оценка
</a:t>
            </a:r>
            <a:pPr algn="l" indent="0" marL="0">
              <a:lnSpc>
                <a:spcPct val="115000"/>
              </a:lnSpc>
              <a:buNone/>
            </a:pPr>
            <a:r>
              <a:rPr lang="en-US" sz="49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менее важно оценивать последствия до начала проекта. Экологическая экспертиза помогает учесть интересы местных жителей, состояние водосборов и риск трансграничного воздействия.
</a:t>
            </a:r>
            <a:endParaRPr lang="en-US" sz="982" dirty="0"/>
          </a:p>
        </p:txBody>
      </p:sp>
      <p:sp>
        <p:nvSpPr>
          <p:cNvPr id="16" name="Text 5"/>
          <p:cNvSpPr txBox="1"/>
          <p:nvPr/>
        </p:nvSpPr>
        <p:spPr>
          <a:xfrm>
            <a:off x="657775" y="3961015"/>
            <a:ext cx="3650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50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Устойчивость невозможна без участия общества и международного обмена опытом. Совместные нормы и контроль делают природопользование более справедливым и долгосрочным.
</a:t>
            </a:r>
            <a:endParaRPr lang="en-US" sz="10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1150" y="2815605"/>
            <a:ext cx="8422800" cy="18918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701252" y="1113813"/>
            <a:ext cx="5732100" cy="50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Связанный мир — общая ответственность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2312643" y="1823135"/>
            <a:ext cx="4509300" cy="67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E4E21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Международная специализация связывает территории в единую систему обмена ресурсами, товарами и знаниями. Но именно поэтому будущее природопользования зависит от согласованных правил, ответственности и готовности снижать экологические риски.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2026-07-27T03:30:42Z</dcterms:created>
  <dcterms:modified xsi:type="dcterms:W3CDTF">2026-07-27T03:30:42Z</dcterms:modified>
</cp:coreProperties>
</file>