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jpe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43200" y="2679"/>
            <a:ext cx="6400800" cy="513814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677925" y="501450"/>
            <a:ext cx="1887000" cy="339900"/>
          </a:xfrm>
          <a:prstGeom prst="rect">
            <a:avLst/>
          </a:prstGeom>
          <a:noFill/>
          <a:ln/>
        </p:spPr>
        <p:txBody>
          <a:bodyPr wrap="square" lIns="0" tIns="0" rIns="0" bIns="0" rtlCol="0" anchor="ctr"/>
          <a:lstStyle/>
          <a:p>
            <a:pPr algn="ctr" indent="0" marL="0">
              <a:lnSpc>
                <a:spcPct val="100000"/>
              </a:lnSpc>
              <a:buNone/>
            </a:pPr>
            <a:r>
              <a:rPr lang="en-US" sz="1200" dirty="0">
                <a:solidFill>
                  <a:srgbClr val="3030D0"/>
                </a:solidFill>
                <a:latin typeface="Arial" pitchFamily="34" charset="0"/>
                <a:ea typeface="Arial" pitchFamily="34" charset="-122"/>
                <a:cs typeface="Arial" pitchFamily="34" charset="-120"/>
              </a:rPr>
              <a:t>
</a:t>
            </a:r>
            <a:endParaRPr lang="en-US" sz="1200" dirty="0"/>
          </a:p>
        </p:txBody>
      </p:sp>
      <p:sp>
        <p:nvSpPr>
          <p:cNvPr id="6" name="Text 1"/>
          <p:cNvSpPr txBox="1"/>
          <p:nvPr/>
        </p:nvSpPr>
        <p:spPr>
          <a:xfrm>
            <a:off x="426025" y="2735768"/>
            <a:ext cx="5035200" cy="1102500"/>
          </a:xfrm>
          <a:prstGeom prst="rect">
            <a:avLst/>
          </a:prstGeom>
          <a:noFill/>
          <a:ln/>
        </p:spPr>
        <p:txBody>
          <a:bodyPr wrap="square" lIns="0" tIns="0" rIns="0" bIns="0" rtlCol="0" anchor="b"/>
          <a:lstStyle/>
          <a:p>
            <a:pPr algn="l" indent="0" marL="0">
              <a:lnSpc>
                <a:spcPct val="100000"/>
              </a:lnSpc>
              <a:buNone/>
            </a:pPr>
            <a:r>
              <a:rPr lang="en-US" sz="2852" b="1" dirty="0">
                <a:solidFill>
                  <a:srgbClr val="3030D0"/>
                </a:solidFill>
                <a:latin typeface="Arial" pitchFamily="34" charset="0"/>
                <a:ea typeface="Arial" pitchFamily="34" charset="-122"/>
                <a:cs typeface="Arial" pitchFamily="34" charset="-120"/>
              </a:rPr>
              <a:t>UNIT 8. From Australia to Belarus: сравнение стран на уроке английского языка
</a:t>
            </a:r>
            <a:endParaRPr lang="en-US" sz="2852" dirty="0"/>
          </a:p>
        </p:txBody>
      </p:sp>
      <p:sp>
        <p:nvSpPr>
          <p:cNvPr id="7" name="Text 2"/>
          <p:cNvSpPr txBox="1"/>
          <p:nvPr/>
        </p:nvSpPr>
        <p:spPr>
          <a:xfrm>
            <a:off x="436500" y="3982150"/>
            <a:ext cx="5035200" cy="728100"/>
          </a:xfrm>
          <a:prstGeom prst="rect">
            <a:avLst/>
          </a:prstGeom>
          <a:noFill/>
          <a:ln/>
        </p:spPr>
        <p:txBody>
          <a:bodyPr wrap="square" lIns="0" tIns="0" rIns="0" bIns="0" rtlCol="0" anchor="t"/>
          <a:lstStyle/>
          <a:p>
            <a:pPr algn="l" indent="0" marL="0">
              <a:lnSpc>
                <a:spcPct val="100000"/>
              </a:lnSpc>
              <a:buNone/>
            </a:pPr>
            <a:r>
              <a:rPr lang="en-US" sz="1600" dirty="0">
                <a:solidFill>
                  <a:srgbClr val="3030D0"/>
                </a:solidFill>
                <a:latin typeface="Arial" pitchFamily="34" charset="0"/>
                <a:ea typeface="Arial" pitchFamily="34" charset="-122"/>
                <a:cs typeface="Arial" pitchFamily="34" charset="-120"/>
              </a:rPr>
              <a:t>Сравниваем страны, учимся описывать факты и делать простые выводы на английском.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00635" y="1350000"/>
            <a:ext cx="2686430" cy="2645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097650" y="2613675"/>
            <a:ext cx="3928800" cy="10131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Этот раздел соединяет географию и язык: семиклассники описывают реальные страны, сравнивают климат, города, природу и школу, а затем используют английский для чтения, говорения и коротких сравнений.
</a:t>
            </a:r>
            <a:endParaRPr lang="en-US" sz="1400" dirty="0"/>
          </a:p>
        </p:txBody>
      </p:sp>
      <p:sp>
        <p:nvSpPr>
          <p:cNvPr id="6"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2</a:t>
            </a:r>
            <a:endParaRPr lang="en-US" sz="2000" dirty="0"/>
          </a:p>
        </p:txBody>
      </p:sp>
      <p:sp>
        <p:nvSpPr>
          <p:cNvPr id="7" name="Text 2"/>
          <p:cNvSpPr txBox="1"/>
          <p:nvPr/>
        </p:nvSpPr>
        <p:spPr>
          <a:xfrm>
            <a:off x="1097650" y="1411675"/>
            <a:ext cx="3928800" cy="1013100"/>
          </a:xfrm>
          <a:prstGeom prst="rect">
            <a:avLst/>
          </a:prstGeom>
          <a:noFill/>
          <a:ln/>
        </p:spPr>
        <p:txBody>
          <a:bodyPr wrap="square" lIns="0" tIns="0" rIns="0" bIns="0" rtlCol="0" anchor="b"/>
          <a:lstStyle/>
          <a:p>
            <a:pPr algn="l" indent="0" marL="0">
              <a:lnSpc>
                <a:spcPct val="100000"/>
              </a:lnSpc>
              <a:buNone/>
            </a:pPr>
            <a:r>
              <a:rPr lang="en-US" sz="2321" b="1" dirty="0">
                <a:solidFill>
                  <a:srgbClr val="3030D0"/>
                </a:solidFill>
                <a:latin typeface="Arial" pitchFamily="34" charset="0"/>
                <a:ea typeface="Arial" pitchFamily="34" charset="-122"/>
                <a:cs typeface="Arial" pitchFamily="34" charset="-120"/>
              </a:rPr>
              <a:t>Почему тема «From Australia to Belarus» важна для изучения английского
</a:t>
            </a:r>
            <a:endParaRPr lang="en-US" sz="232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91925" y="1310700"/>
            <a:ext cx="296100" cy="2961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50694" y="1310700"/>
            <a:ext cx="333113" cy="2961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91925" y="3227677"/>
            <a:ext cx="296100" cy="2961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569200" y="3227677"/>
            <a:ext cx="296100" cy="2961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6320075" y="3236167"/>
            <a:ext cx="348900" cy="279120"/>
          </a:xfrm>
          <a:prstGeom prst="rect">
            <a:avLst/>
          </a:prstGeom>
        </p:spPr>
      </p:pic>
      <p:sp>
        <p:nvSpPr>
          <p:cNvPr id="13"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3</a:t>
            </a:r>
            <a:endParaRPr lang="en-US" sz="2000" dirty="0"/>
          </a:p>
        </p:txBody>
      </p:sp>
      <p:sp>
        <p:nvSpPr>
          <p:cNvPr id="14" name="Text 1"/>
          <p:cNvSpPr txBox="1"/>
          <p:nvPr/>
        </p:nvSpPr>
        <p:spPr>
          <a:xfrm>
            <a:off x="436500" y="464800"/>
            <a:ext cx="5202000" cy="511800"/>
          </a:xfrm>
          <a:prstGeom prst="rect">
            <a:avLst/>
          </a:prstGeom>
          <a:noFill/>
          <a:ln/>
        </p:spPr>
        <p:txBody>
          <a:bodyPr wrap="square" lIns="0" tIns="0" rIns="0" bIns="0" rtlCol="0" anchor="t"/>
          <a:lstStyle/>
          <a:p>
            <a:pPr algn="l" indent="0" marL="0">
              <a:lnSpc>
                <a:spcPct val="100000"/>
              </a:lnSpc>
              <a:buNone/>
            </a:pPr>
            <a:r>
              <a:rPr lang="en-US" sz="2013" b="1" dirty="0">
                <a:solidFill>
                  <a:srgbClr val="3030D0"/>
                </a:solidFill>
                <a:latin typeface="Arial" pitchFamily="34" charset="0"/>
                <a:ea typeface="Arial" pitchFamily="34" charset="-122"/>
                <a:cs typeface="Arial" pitchFamily="34" charset="-120"/>
              </a:rPr>
              <a:t>Ключевая лексика раздела: страны, места и природа
</a:t>
            </a:r>
            <a:endParaRPr lang="en-US" sz="2013" dirty="0"/>
          </a:p>
        </p:txBody>
      </p:sp>
      <p:sp>
        <p:nvSpPr>
          <p:cNvPr id="15" name="Text 2"/>
          <p:cNvSpPr txBox="1"/>
          <p:nvPr/>
        </p:nvSpPr>
        <p:spPr>
          <a:xfrm>
            <a:off x="436500" y="1907075"/>
            <a:ext cx="2363400" cy="877500"/>
          </a:xfrm>
          <a:prstGeom prst="rect">
            <a:avLst/>
          </a:prstGeom>
          <a:noFill/>
          <a:ln/>
        </p:spPr>
        <p:txBody>
          <a:bodyPr wrap="square" lIns="0" tIns="0" rIns="0" bIns="0" rtlCol="0" anchor="t"/>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Страна и континент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Слова country, continent, capital и city помогают назвать страну, её столицу и крупные города. Они нужны для коротких и точных описаний Австралии и Беларуси.
</a:t>
            </a:r>
            <a:endParaRPr lang="en-US" sz="1100" dirty="0"/>
          </a:p>
        </p:txBody>
      </p:sp>
      <p:sp>
        <p:nvSpPr>
          <p:cNvPr id="16" name="Text 3"/>
          <p:cNvSpPr txBox="1"/>
          <p:nvPr/>
        </p:nvSpPr>
        <p:spPr>
          <a:xfrm>
            <a:off x="3213775" y="1907075"/>
            <a:ext cx="2363400" cy="877500"/>
          </a:xfrm>
          <a:prstGeom prst="rect">
            <a:avLst/>
          </a:prstGeom>
          <a:noFill/>
          <a:ln/>
        </p:spPr>
        <p:txBody>
          <a:bodyPr wrap="square" lIns="0" tIns="0" rIns="0" bIns="0" rtlCol="0" anchor="t"/>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Места и ландшафт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Лексика coast, ocean, desert, forest, river, lake, park and nature помогает говорить о том, что окружает людей. С ней легко описывать карту и природные зоны.
</a:t>
            </a:r>
            <a:endParaRPr lang="en-US" sz="1100" dirty="0"/>
          </a:p>
        </p:txBody>
      </p:sp>
      <p:sp>
        <p:nvSpPr>
          <p:cNvPr id="17" name="Text 4"/>
          <p:cNvSpPr txBox="1"/>
          <p:nvPr/>
        </p:nvSpPr>
        <p:spPr>
          <a:xfrm>
            <a:off x="436500" y="3832800"/>
            <a:ext cx="2363400" cy="877500"/>
          </a:xfrm>
          <a:prstGeom prst="rect">
            <a:avLst/>
          </a:prstGeom>
          <a:noFill/>
          <a:ln/>
        </p:spPr>
        <p:txBody>
          <a:bodyPr wrap="square" lIns="0" tIns="0" rIns="0" bIns="0" rtlCol="0" anchor="t"/>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Признаки природы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Прилагательные huge, dry, green, wild, beautiful, famous делают описание живее. Они позволяют сказать, какая природа в стране, и сравнить её с другой.
</a:t>
            </a:r>
            <a:endParaRPr lang="en-US" sz="1100" dirty="0"/>
          </a:p>
        </p:txBody>
      </p:sp>
      <p:sp>
        <p:nvSpPr>
          <p:cNvPr id="18" name="Text 5"/>
          <p:cNvSpPr txBox="1"/>
          <p:nvPr/>
        </p:nvSpPr>
        <p:spPr>
          <a:xfrm>
            <a:off x="3213775" y="3832800"/>
            <a:ext cx="2363400" cy="877500"/>
          </a:xfrm>
          <a:prstGeom prst="rect">
            <a:avLst/>
          </a:prstGeom>
          <a:noFill/>
          <a:ln/>
        </p:spPr>
        <p:txBody>
          <a:bodyPr wrap="square" lIns="0" tIns="0" rIns="0" bIns="0" rtlCol="0" anchor="t"/>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Положение на карте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Выражения in the south, in the north, near the sea и far from помогают точно указывать место. Это полезно, когда нужно сравнить расположение стран и городов.
</a:t>
            </a:r>
            <a:endParaRPr lang="en-US" sz="1100" dirty="0"/>
          </a:p>
        </p:txBody>
      </p:sp>
      <p:sp>
        <p:nvSpPr>
          <p:cNvPr id="19" name="Text 6"/>
          <p:cNvSpPr txBox="1"/>
          <p:nvPr/>
        </p:nvSpPr>
        <p:spPr>
          <a:xfrm>
            <a:off x="5991050" y="3832800"/>
            <a:ext cx="2363400" cy="877500"/>
          </a:xfrm>
          <a:prstGeom prst="rect">
            <a:avLst/>
          </a:prstGeom>
          <a:noFill/>
          <a:ln/>
        </p:spPr>
        <p:txBody>
          <a:bodyPr wrap="square" lIns="0" tIns="0" rIns="0" bIns="0" rtlCol="0" anchor="t"/>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Сравнение по-английски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Конструкции the biggest, the longest и the most famous нужны для простых сравнений. Они помогают строить короткие предложения о размерах, известных местах и природных объектах.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7700" y="3008097"/>
            <a:ext cx="8363700" cy="180505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36500" y="464800"/>
            <a:ext cx="7387500" cy="521700"/>
          </a:xfrm>
          <a:prstGeom prst="rect">
            <a:avLst/>
          </a:prstGeom>
          <a:noFill/>
          <a:ln/>
        </p:spPr>
        <p:txBody>
          <a:bodyPr wrap="square" lIns="0" tIns="0" rIns="0" bIns="0" rtlCol="0" anchor="t"/>
          <a:lstStyle/>
          <a:p>
            <a:pPr algn="l" indent="0" marL="0">
              <a:lnSpc>
                <a:spcPct val="100000"/>
              </a:lnSpc>
              <a:buNone/>
            </a:pPr>
            <a:r>
              <a:rPr lang="en-US" sz="2054" b="1" dirty="0">
                <a:solidFill>
                  <a:srgbClr val="3030D0"/>
                </a:solidFill>
                <a:latin typeface="Arial" pitchFamily="34" charset="0"/>
                <a:ea typeface="Arial" pitchFamily="34" charset="-122"/>
                <a:cs typeface="Arial" pitchFamily="34" charset="-120"/>
              </a:rPr>
              <a:t>Австралия на английском языке: основные факты и слова
</a:t>
            </a:r>
            <a:endParaRPr lang="en-US" sz="2054" dirty="0"/>
          </a:p>
        </p:txBody>
      </p:sp>
      <p:sp>
        <p:nvSpPr>
          <p:cNvPr id="11"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4</a:t>
            </a:r>
            <a:endParaRPr lang="en-US" sz="2000" dirty="0"/>
          </a:p>
        </p:txBody>
      </p:sp>
      <p:sp>
        <p:nvSpPr>
          <p:cNvPr id="12" name="Text 2"/>
          <p:cNvSpPr txBox="1"/>
          <p:nvPr/>
        </p:nvSpPr>
        <p:spPr>
          <a:xfrm>
            <a:off x="537750" y="1805600"/>
            <a:ext cx="1374300" cy="10137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Australia is both a country and a continent, so it is easy to describe it as very large and unique. This fact makes the topic memorable for school comparisons.
</a:t>
            </a:r>
            <a:endParaRPr lang="en-US" sz="700" dirty="0"/>
          </a:p>
        </p:txBody>
      </p:sp>
      <p:sp>
        <p:nvSpPr>
          <p:cNvPr id="13" name="Text 3"/>
          <p:cNvSpPr txBox="1"/>
          <p:nvPr/>
        </p:nvSpPr>
        <p:spPr>
          <a:xfrm>
            <a:off x="537750" y="1471270"/>
            <a:ext cx="1374300" cy="291000"/>
          </a:xfrm>
          <a:prstGeom prst="rect">
            <a:avLst/>
          </a:prstGeom>
          <a:noFill/>
          <a:ln/>
        </p:spPr>
        <p:txBody>
          <a:bodyPr wrap="square" lIns="0" tIns="0" rIns="0" bIns="0" rtlCol="0" anchor="t"/>
          <a:lstStyle/>
          <a:p>
            <a:pPr algn="l" indent="0" marL="0">
              <a:lnSpc>
                <a:spcPct val="100000"/>
              </a:lnSpc>
              <a:buNone/>
            </a:pPr>
            <a:r>
              <a:rPr lang="en-US" sz="900" b="1" dirty="0">
                <a:solidFill>
                  <a:srgbClr val="3030D0"/>
                </a:solidFill>
                <a:latin typeface="Arial" pitchFamily="34" charset="0"/>
                <a:ea typeface="Arial" pitchFamily="34" charset="-122"/>
                <a:cs typeface="Arial" pitchFamily="34" charset="-120"/>
              </a:rPr>
              <a:t>Страна и континент
</a:t>
            </a:r>
            <a:endParaRPr lang="en-US" sz="900" dirty="0"/>
          </a:p>
        </p:txBody>
      </p:sp>
      <p:sp>
        <p:nvSpPr>
          <p:cNvPr id="14" name="Text 4"/>
          <p:cNvSpPr txBox="1"/>
          <p:nvPr/>
        </p:nvSpPr>
        <p:spPr>
          <a:xfrm>
            <a:off x="2211891" y="1805600"/>
            <a:ext cx="1374300" cy="10137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The capital is Canberra, while Sydney and Melbourne are the best-known cities. They are important for transport, culture and everyday life, and they often appear in school texts.
</a:t>
            </a:r>
            <a:endParaRPr lang="en-US" sz="700" dirty="0"/>
          </a:p>
        </p:txBody>
      </p:sp>
      <p:sp>
        <p:nvSpPr>
          <p:cNvPr id="15" name="Text 5"/>
          <p:cNvSpPr txBox="1"/>
          <p:nvPr/>
        </p:nvSpPr>
        <p:spPr>
          <a:xfrm>
            <a:off x="2211891" y="1471270"/>
            <a:ext cx="1374300" cy="291000"/>
          </a:xfrm>
          <a:prstGeom prst="rect">
            <a:avLst/>
          </a:prstGeom>
          <a:noFill/>
          <a:ln/>
        </p:spPr>
        <p:txBody>
          <a:bodyPr wrap="square" lIns="0" tIns="0" rIns="0" bIns="0" rtlCol="0" anchor="t"/>
          <a:lstStyle/>
          <a:p>
            <a:pPr algn="l" indent="0" marL="0">
              <a:lnSpc>
                <a:spcPct val="100000"/>
              </a:lnSpc>
              <a:buNone/>
            </a:pPr>
            <a:r>
              <a:rPr lang="en-US" sz="900" b="1" dirty="0">
                <a:solidFill>
                  <a:srgbClr val="3030D0"/>
                </a:solidFill>
                <a:latin typeface="Arial" pitchFamily="34" charset="0"/>
                <a:ea typeface="Arial" pitchFamily="34" charset="-122"/>
                <a:cs typeface="Arial" pitchFamily="34" charset="-120"/>
              </a:rPr>
              <a:t>Столица и города
</a:t>
            </a:r>
            <a:endParaRPr lang="en-US" sz="900" dirty="0"/>
          </a:p>
        </p:txBody>
      </p:sp>
      <p:sp>
        <p:nvSpPr>
          <p:cNvPr id="16" name="Text 6"/>
          <p:cNvSpPr txBox="1"/>
          <p:nvPr/>
        </p:nvSpPr>
        <p:spPr>
          <a:xfrm>
            <a:off x="3886040" y="1805600"/>
            <a:ext cx="1374300" cy="10137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Australia has more than 26 million people, and many of them live near the coast. That is why coastal cities play a special role in the country’s life and economy.
</a:t>
            </a:r>
            <a:endParaRPr lang="en-US" sz="700" dirty="0"/>
          </a:p>
        </p:txBody>
      </p:sp>
      <p:sp>
        <p:nvSpPr>
          <p:cNvPr id="17" name="Text 7"/>
          <p:cNvSpPr txBox="1"/>
          <p:nvPr/>
        </p:nvSpPr>
        <p:spPr>
          <a:xfrm>
            <a:off x="3886040" y="1471270"/>
            <a:ext cx="1374300" cy="291000"/>
          </a:xfrm>
          <a:prstGeom prst="rect">
            <a:avLst/>
          </a:prstGeom>
          <a:noFill/>
          <a:ln/>
        </p:spPr>
        <p:txBody>
          <a:bodyPr wrap="square" lIns="0" tIns="0" rIns="0" bIns="0" rtlCol="0" anchor="t"/>
          <a:lstStyle/>
          <a:p>
            <a:pPr algn="l" indent="0" marL="0">
              <a:lnSpc>
                <a:spcPct val="100000"/>
              </a:lnSpc>
              <a:buNone/>
            </a:pPr>
            <a:r>
              <a:rPr lang="en-US" sz="900" b="1" dirty="0">
                <a:solidFill>
                  <a:srgbClr val="3030D0"/>
                </a:solidFill>
                <a:latin typeface="Arial" pitchFamily="34" charset="0"/>
                <a:ea typeface="Arial" pitchFamily="34" charset="-122"/>
                <a:cs typeface="Arial" pitchFamily="34" charset="-120"/>
              </a:rPr>
              <a:t>Население и расселение
</a:t>
            </a:r>
            <a:endParaRPr lang="en-US" sz="900" dirty="0"/>
          </a:p>
        </p:txBody>
      </p:sp>
      <p:sp>
        <p:nvSpPr>
          <p:cNvPr id="18" name="Text 8"/>
          <p:cNvSpPr txBox="1"/>
          <p:nvPr/>
        </p:nvSpPr>
        <p:spPr>
          <a:xfrm>
            <a:off x="5560181" y="1805600"/>
            <a:ext cx="1374300" cy="10137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Useful vocabulary includes beach, island, desert, koala, kangaroo, reef and wildlife. These words help students describe nature, animals and famous places in a simple way.
</a:t>
            </a:r>
            <a:endParaRPr lang="en-US" sz="700" dirty="0"/>
          </a:p>
        </p:txBody>
      </p:sp>
      <p:sp>
        <p:nvSpPr>
          <p:cNvPr id="19" name="Text 9"/>
          <p:cNvSpPr txBox="1"/>
          <p:nvPr/>
        </p:nvSpPr>
        <p:spPr>
          <a:xfrm>
            <a:off x="5560181" y="1471270"/>
            <a:ext cx="1374300" cy="291000"/>
          </a:xfrm>
          <a:prstGeom prst="rect">
            <a:avLst/>
          </a:prstGeom>
          <a:noFill/>
          <a:ln/>
        </p:spPr>
        <p:txBody>
          <a:bodyPr wrap="square" lIns="0" tIns="0" rIns="0" bIns="0" rtlCol="0" anchor="t"/>
          <a:lstStyle/>
          <a:p>
            <a:pPr algn="l" indent="0" marL="0">
              <a:lnSpc>
                <a:spcPct val="100000"/>
              </a:lnSpc>
              <a:buNone/>
            </a:pPr>
            <a:r>
              <a:rPr lang="en-US" sz="900" b="1" dirty="0">
                <a:solidFill>
                  <a:srgbClr val="3030D0"/>
                </a:solidFill>
                <a:latin typeface="Arial" pitchFamily="34" charset="0"/>
                <a:ea typeface="Arial" pitchFamily="34" charset="-122"/>
                <a:cs typeface="Arial" pitchFamily="34" charset="-120"/>
              </a:rPr>
              <a:t>Слова по теме
</a:t>
            </a:r>
            <a:endParaRPr lang="en-US" sz="900" dirty="0"/>
          </a:p>
        </p:txBody>
      </p:sp>
      <p:sp>
        <p:nvSpPr>
          <p:cNvPr id="20" name="Text 10"/>
          <p:cNvSpPr txBox="1"/>
          <p:nvPr/>
        </p:nvSpPr>
        <p:spPr>
          <a:xfrm>
            <a:off x="7234329" y="1805600"/>
            <a:ext cx="1374300" cy="10137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Australia is often described as hot, sunny and very large. Such adjectives make it easy to compare it with Belarus and build short, clear sentences in English.
</a:t>
            </a:r>
            <a:endParaRPr lang="en-US" sz="700" dirty="0"/>
          </a:p>
        </p:txBody>
      </p:sp>
      <p:sp>
        <p:nvSpPr>
          <p:cNvPr id="21" name="Text 11"/>
          <p:cNvSpPr txBox="1"/>
          <p:nvPr/>
        </p:nvSpPr>
        <p:spPr>
          <a:xfrm>
            <a:off x="7234329" y="1471270"/>
            <a:ext cx="1374300" cy="291000"/>
          </a:xfrm>
          <a:prstGeom prst="rect">
            <a:avLst/>
          </a:prstGeom>
          <a:noFill/>
          <a:ln/>
        </p:spPr>
        <p:txBody>
          <a:bodyPr wrap="square" lIns="0" tIns="0" rIns="0" bIns="0" rtlCol="0" anchor="t"/>
          <a:lstStyle/>
          <a:p>
            <a:pPr algn="l" indent="0" marL="0">
              <a:lnSpc>
                <a:spcPct val="100000"/>
              </a:lnSpc>
              <a:buNone/>
            </a:pPr>
            <a:r>
              <a:rPr lang="en-US" sz="900" b="1" dirty="0">
                <a:solidFill>
                  <a:srgbClr val="3030D0"/>
                </a:solidFill>
                <a:latin typeface="Arial" pitchFamily="34" charset="0"/>
                <a:ea typeface="Arial" pitchFamily="34" charset="-122"/>
                <a:cs typeface="Arial" pitchFamily="34" charset="-120"/>
              </a:rPr>
              <a:t>Общее впечатление
</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14375" y="2914555"/>
            <a:ext cx="2752500" cy="180364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5</a:t>
            </a:r>
            <a:endParaRPr lang="en-US" sz="2000" dirty="0"/>
          </a:p>
        </p:txBody>
      </p:sp>
      <p:sp>
        <p:nvSpPr>
          <p:cNvPr id="12" name="Text 1"/>
          <p:cNvSpPr txBox="1"/>
          <p:nvPr/>
        </p:nvSpPr>
        <p:spPr>
          <a:xfrm>
            <a:off x="436500" y="240274"/>
            <a:ext cx="8352900" cy="751500"/>
          </a:xfrm>
          <a:prstGeom prst="rect">
            <a:avLst/>
          </a:prstGeom>
          <a:noFill/>
          <a:ln/>
        </p:spPr>
        <p:txBody>
          <a:bodyPr wrap="square" lIns="0" tIns="0" rIns="0" bIns="0" rtlCol="0" anchor="t"/>
          <a:lstStyle/>
          <a:p>
            <a:pPr algn="l" indent="0" marL="0">
              <a:lnSpc>
                <a:spcPct val="100000"/>
              </a:lnSpc>
              <a:buNone/>
            </a:pPr>
            <a:r>
              <a:rPr lang="en-US" sz="2956" b="1" dirty="0">
                <a:solidFill>
                  <a:srgbClr val="3030D0"/>
                </a:solidFill>
                <a:latin typeface="Arial" pitchFamily="34" charset="0"/>
                <a:ea typeface="Arial" pitchFamily="34" charset="-122"/>
                <a:cs typeface="Arial" pitchFamily="34" charset="-120"/>
              </a:rPr>
              <a:t>Беларусь на английском языке: основные факты и слова
</a:t>
            </a:r>
            <a:endParaRPr lang="en-US" sz="2956" dirty="0"/>
          </a:p>
        </p:txBody>
      </p:sp>
      <p:sp>
        <p:nvSpPr>
          <p:cNvPr id="13" name="Text 2"/>
          <p:cNvSpPr txBox="1"/>
          <p:nvPr/>
        </p:nvSpPr>
        <p:spPr>
          <a:xfrm>
            <a:off x="107407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Страна в Европе
</a:t>
            </a:r>
            <a:endParaRPr lang="en-US" sz="1100" dirty="0"/>
          </a:p>
        </p:txBody>
      </p:sp>
      <p:sp>
        <p:nvSpPr>
          <p:cNvPr id="14" name="Text 3"/>
          <p:cNvSpPr txBox="1"/>
          <p:nvPr/>
        </p:nvSpPr>
        <p:spPr>
          <a:xfrm>
            <a:off x="58707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Belarus is a country in Eastern Europe, so it is usually introduced as a European state with a calm and balanced natural background. This helps students place it on the map.
</a:t>
            </a:r>
            <a:endParaRPr lang="en-US" sz="900" dirty="0"/>
          </a:p>
        </p:txBody>
      </p:sp>
      <p:sp>
        <p:nvSpPr>
          <p:cNvPr id="15" name="Text 4"/>
          <p:cNvSpPr txBox="1"/>
          <p:nvPr/>
        </p:nvSpPr>
        <p:spPr>
          <a:xfrm>
            <a:off x="672697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Население страны
</a:t>
            </a:r>
            <a:endParaRPr lang="en-US" sz="1100" dirty="0"/>
          </a:p>
        </p:txBody>
      </p:sp>
      <p:sp>
        <p:nvSpPr>
          <p:cNvPr id="16" name="Text 5"/>
          <p:cNvSpPr txBox="1"/>
          <p:nvPr/>
        </p:nvSpPr>
        <p:spPr>
          <a:xfrm>
            <a:off x="623997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Belarus has about 9.2 million people. This number is much smaller than Australia’s, so it gives a clear example of how countries can differ in size and population.
</a:t>
            </a:r>
            <a:endParaRPr lang="en-US" sz="900" dirty="0"/>
          </a:p>
        </p:txBody>
      </p:sp>
      <p:sp>
        <p:nvSpPr>
          <p:cNvPr id="17" name="Text 6"/>
          <p:cNvSpPr txBox="1"/>
          <p:nvPr/>
        </p:nvSpPr>
        <p:spPr>
          <a:xfrm>
            <a:off x="390052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Столица и города
</a:t>
            </a:r>
            <a:endParaRPr lang="en-US" sz="1100" dirty="0"/>
          </a:p>
        </p:txBody>
      </p:sp>
      <p:sp>
        <p:nvSpPr>
          <p:cNvPr id="18" name="Text 7"/>
          <p:cNvSpPr txBox="1"/>
          <p:nvPr/>
        </p:nvSpPr>
        <p:spPr>
          <a:xfrm>
            <a:off x="341352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The capital is Minsk, and other important cities are Brest, Grodno, Vitebsk and Gomel. They show that the country has several significant regional centres, not only one large city.
</a:t>
            </a:r>
            <a:endParaRPr lang="en-US" sz="900" dirty="0"/>
          </a:p>
        </p:txBody>
      </p:sp>
      <p:sp>
        <p:nvSpPr>
          <p:cNvPr id="19" name="Text 8"/>
          <p:cNvSpPr txBox="1"/>
          <p:nvPr/>
        </p:nvSpPr>
        <p:spPr>
          <a:xfrm>
            <a:off x="6726975" y="3101625"/>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Общее впечатление
</a:t>
            </a:r>
            <a:endParaRPr lang="en-US" sz="1100" dirty="0"/>
          </a:p>
        </p:txBody>
      </p:sp>
      <p:sp>
        <p:nvSpPr>
          <p:cNvPr id="20" name="Text 9"/>
          <p:cNvSpPr txBox="1"/>
          <p:nvPr/>
        </p:nvSpPr>
        <p:spPr>
          <a:xfrm>
            <a:off x="6239975" y="3637275"/>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Belarus is often described as green, peaceful and moderate in climate. These words fit the country’s image and help students compare it with hotter and drier Australia.
</a:t>
            </a:r>
            <a:endParaRPr lang="en-US" sz="900" dirty="0"/>
          </a:p>
        </p:txBody>
      </p:sp>
      <p:sp>
        <p:nvSpPr>
          <p:cNvPr id="21" name="Text 10"/>
          <p:cNvSpPr txBox="1"/>
          <p:nvPr/>
        </p:nvSpPr>
        <p:spPr>
          <a:xfrm>
            <a:off x="3900525" y="3101625"/>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Слова по теме
</a:t>
            </a:r>
            <a:endParaRPr lang="en-US" sz="1100" dirty="0"/>
          </a:p>
        </p:txBody>
      </p:sp>
      <p:sp>
        <p:nvSpPr>
          <p:cNvPr id="22" name="Text 11"/>
          <p:cNvSpPr txBox="1"/>
          <p:nvPr/>
        </p:nvSpPr>
        <p:spPr>
          <a:xfrm>
            <a:off x="3413525" y="3637275"/>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Useful words include forest, lake, river, marsh, park, field and town. They are enough to describe landscapes, settlements and everyday surroundings in simple English.
</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Austrаlia has a much larger territory, but Belarus remains an important European country with a strong capital and regional cities.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The gap in area is especially large, while the population difference is smaller. Geography also shapes settlement patterns in both countries.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Географические справочные данные и школьные материалы; значения округлены.
</a:t>
            </a:r>
            <a:endParaRPr lang="en-US" sz="1000"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6</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Australia and Belarus: size, population and location
</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CB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67650" y="1202425"/>
            <a:ext cx="3805200" cy="1902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64934" y="1202425"/>
            <a:ext cx="3805200" cy="1902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684575" y="3240750"/>
            <a:ext cx="3595800" cy="846600"/>
          </a:xfrm>
          <a:prstGeom prst="rect">
            <a:avLst/>
          </a:prstGeom>
          <a:noFill/>
          <a:ln/>
        </p:spPr>
        <p:txBody>
          <a:bodyPr wrap="square" lIns="0" tIns="0" rIns="0" bIns="0" rtlCol="0" anchor="t"/>
          <a:lstStyle/>
          <a:p>
            <a:pPr algn="l" indent="0" marL="0">
              <a:lnSpc>
                <a:spcPct val="100000"/>
              </a:lnSpc>
              <a:buNone/>
            </a:pPr>
            <a:r>
              <a:rPr lang="en-US" sz="1261" b="1" dirty="0">
                <a:solidFill>
                  <a:srgbClr val="3030D0"/>
                </a:solidFill>
                <a:latin typeface="Arial" pitchFamily="34" charset="0"/>
                <a:ea typeface="Arial" pitchFamily="34" charset="-122"/>
                <a:cs typeface="Arial" pitchFamily="34" charset="-120"/>
              </a:rPr>
              <a:t>От пустыни к океану
</a:t>
            </a:r>
            <a:pPr algn="l" indent="0" marL="0">
              <a:lnSpc>
                <a:spcPct val="100000"/>
              </a:lnSpc>
              <a:buNone/>
            </a:pPr>
            <a:r>
              <a:rPr lang="en-US" sz="108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80" dirty="0">
                <a:solidFill>
                  <a:srgbClr val="3030D0"/>
                </a:solidFill>
                <a:latin typeface="Arial" pitchFamily="34" charset="0"/>
                <a:ea typeface="Arial" pitchFamily="34" charset="-122"/>
                <a:cs typeface="Arial" pitchFamily="34" charset="-120"/>
              </a:rPr>
              <a:t>Australia has one of the most striking landscapes in the world. In one country, students can see red desert, long beaches and a bright coastline. This contrast helps explain why the country is often described as large, dry and sunny.
</a:t>
            </a:r>
            <a:endParaRPr lang="en-US" sz="1261" dirty="0"/>
          </a:p>
        </p:txBody>
      </p:sp>
      <p:sp>
        <p:nvSpPr>
          <p:cNvPr id="8" name="Text 1"/>
          <p:cNvSpPr txBox="1"/>
          <p:nvPr/>
        </p:nvSpPr>
        <p:spPr>
          <a:xfrm>
            <a:off x="4881859" y="3240750"/>
            <a:ext cx="3595800" cy="846600"/>
          </a:xfrm>
          <a:prstGeom prst="rect">
            <a:avLst/>
          </a:prstGeom>
          <a:noFill/>
          <a:ln/>
        </p:spPr>
        <p:txBody>
          <a:bodyPr wrap="square" lIns="0" tIns="0" rIns="0" bIns="0" rtlCol="0" anchor="t"/>
          <a:lstStyle/>
          <a:p>
            <a:pPr algn="l" indent="0" marL="0">
              <a:lnSpc>
                <a:spcPct val="100000"/>
              </a:lnSpc>
              <a:buNone/>
            </a:pPr>
            <a:r>
              <a:rPr lang="en-US" sz="1235" b="1" dirty="0">
                <a:solidFill>
                  <a:srgbClr val="3030D0"/>
                </a:solidFill>
                <a:latin typeface="Arial" pitchFamily="34" charset="0"/>
                <a:ea typeface="Arial" pitchFamily="34" charset="-122"/>
                <a:cs typeface="Arial" pitchFamily="34" charset="-120"/>
              </a:rPr>
              <a:t>Места, которые запоминаются
</a:t>
            </a:r>
            <a:pPr algn="l" indent="0" marL="0">
              <a:lnSpc>
                <a:spcPct val="100000"/>
              </a:lnSpc>
              <a:buNone/>
            </a:pPr>
            <a:r>
              <a:rPr lang="en-US" sz="1058"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58" dirty="0">
                <a:solidFill>
                  <a:srgbClr val="3030D0"/>
                </a:solidFill>
                <a:latin typeface="Arial" pitchFamily="34" charset="0"/>
                <a:ea typeface="Arial" pitchFamily="34" charset="-122"/>
                <a:cs typeface="Arial" pitchFamily="34" charset="-120"/>
              </a:rPr>
              <a:t>Uluru and the Great Barrier Reef are among the best-known natural places in Australia. They show two very different sides of the country: dry inland areas and colourful ocean life. Such examples make the vocabulary easy to remember.
</a:t>
            </a:r>
            <a:endParaRPr lang="en-US" sz="1235" dirty="0"/>
          </a:p>
        </p:txBody>
      </p:sp>
      <p:sp>
        <p:nvSpPr>
          <p:cNvPr id="9" name="Text 2"/>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7</a:t>
            </a:r>
            <a:endParaRPr lang="en-US" sz="2000" dirty="0"/>
          </a:p>
        </p:txBody>
      </p:sp>
      <p:sp>
        <p:nvSpPr>
          <p:cNvPr id="10" name="Text 3"/>
          <p:cNvSpPr txBox="1"/>
          <p:nvPr/>
        </p:nvSpPr>
        <p:spPr>
          <a:xfrm>
            <a:off x="436500" y="276250"/>
            <a:ext cx="6735900" cy="702600"/>
          </a:xfrm>
          <a:prstGeom prst="rect">
            <a:avLst/>
          </a:prstGeom>
          <a:noFill/>
          <a:ln/>
        </p:spPr>
        <p:txBody>
          <a:bodyPr wrap="square" lIns="0" tIns="0" rIns="0" bIns="0" rtlCol="0" anchor="t"/>
          <a:lstStyle/>
          <a:p>
            <a:pPr algn="l" indent="0" marL="0">
              <a:lnSpc>
                <a:spcPct val="100000"/>
              </a:lnSpc>
              <a:buNone/>
            </a:pPr>
            <a:r>
              <a:rPr lang="en-US" sz="2766" b="1" dirty="0">
                <a:solidFill>
                  <a:srgbClr val="3030D0"/>
                </a:solidFill>
                <a:latin typeface="Arial" pitchFamily="34" charset="0"/>
                <a:ea typeface="Arial" pitchFamily="34" charset="-122"/>
                <a:cs typeface="Arial" pitchFamily="34" charset="-120"/>
              </a:rPr>
              <a:t>Australia: landscapes, coast and famous natural places
</a:t>
            </a:r>
            <a:endParaRPr lang="en-US" sz="2766"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42750" y="1488521"/>
            <a:ext cx="3529800" cy="280246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85950" y="664950"/>
            <a:ext cx="7411200" cy="791400"/>
          </a:xfrm>
          <a:prstGeom prst="rect">
            <a:avLst/>
          </a:prstGeom>
          <a:noFill/>
          <a:ln/>
        </p:spPr>
        <p:txBody>
          <a:bodyPr wrap="square" lIns="0" tIns="0" rIns="0" bIns="0" rtlCol="0" anchor="ctr"/>
          <a:lstStyle/>
          <a:p>
            <a:pPr algn="l" indent="0" marL="0">
              <a:lnSpc>
                <a:spcPct val="100000"/>
              </a:lnSpc>
              <a:buNone/>
            </a:pPr>
            <a:r>
              <a:rPr lang="en-US" sz="2800" b="1" dirty="0">
                <a:solidFill>
                  <a:srgbClr val="3030D0"/>
                </a:solidFill>
                <a:latin typeface="Arial" pitchFamily="34" charset="0"/>
                <a:ea typeface="Arial" pitchFamily="34" charset="-122"/>
                <a:cs typeface="Arial" pitchFamily="34" charset="-120"/>
              </a:rPr>
              <a:t>Беларусь: forests, lakes and national parks
</a:t>
            </a:r>
            <a:endParaRPr lang="en-US" sz="2800" dirty="0"/>
          </a:p>
        </p:txBody>
      </p:sp>
      <p:sp>
        <p:nvSpPr>
          <p:cNvPr id="11"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8</a:t>
            </a:r>
            <a:endParaRPr lang="en-US" sz="2000" dirty="0"/>
          </a:p>
        </p:txBody>
      </p:sp>
      <p:sp>
        <p:nvSpPr>
          <p:cNvPr id="12" name="Text 2"/>
          <p:cNvSpPr txBox="1"/>
          <p:nvPr/>
        </p:nvSpPr>
        <p:spPr>
          <a:xfrm>
            <a:off x="1140804" y="1984763"/>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Belarus is known for its large forest areas, which make the landscape look green and calm. Forests, meadows and open fields are common and are easy to describe in simple English.
</a:t>
            </a:r>
            <a:endParaRPr lang="en-US" sz="700" dirty="0"/>
          </a:p>
        </p:txBody>
      </p:sp>
      <p:sp>
        <p:nvSpPr>
          <p:cNvPr id="13" name="Text 3"/>
          <p:cNvSpPr txBox="1"/>
          <p:nvPr/>
        </p:nvSpPr>
        <p:spPr>
          <a:xfrm>
            <a:off x="1140800" y="1785413"/>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Лесная страна
</a:t>
            </a:r>
            <a:endParaRPr lang="en-US" sz="1000" dirty="0"/>
          </a:p>
        </p:txBody>
      </p:sp>
      <p:sp>
        <p:nvSpPr>
          <p:cNvPr id="14" name="Text 4"/>
          <p:cNvSpPr txBox="1"/>
          <p:nvPr/>
        </p:nvSpPr>
        <p:spPr>
          <a:xfrm>
            <a:off x="1140804" y="4097875"/>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Belarus is often called peaceful, green and humid. These adjectives help students compare it with Australia and talk about different kinds of climate and scenery.
</a:t>
            </a:r>
            <a:endParaRPr lang="en-US" sz="700" dirty="0"/>
          </a:p>
        </p:txBody>
      </p:sp>
      <p:sp>
        <p:nvSpPr>
          <p:cNvPr id="15" name="Text 5"/>
          <p:cNvSpPr txBox="1"/>
          <p:nvPr/>
        </p:nvSpPr>
        <p:spPr>
          <a:xfrm>
            <a:off x="1140800" y="3898525"/>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Впечатление от природы
</a:t>
            </a:r>
            <a:endParaRPr lang="en-US" sz="1000" dirty="0"/>
          </a:p>
        </p:txBody>
      </p:sp>
      <p:sp>
        <p:nvSpPr>
          <p:cNvPr id="16" name="Text 6"/>
          <p:cNvSpPr txBox="1"/>
          <p:nvPr/>
        </p:nvSpPr>
        <p:spPr>
          <a:xfrm>
            <a:off x="1140804" y="3393504"/>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Belovezhskaya Pushcha and the Naroch lakes are famous examples of protected nature. They show that Belarus has valuable natural areas where wildlife is preserved and studied.
</a:t>
            </a:r>
            <a:endParaRPr lang="en-US" sz="700" dirty="0"/>
          </a:p>
        </p:txBody>
      </p:sp>
      <p:sp>
        <p:nvSpPr>
          <p:cNvPr id="17" name="Text 7"/>
          <p:cNvSpPr txBox="1"/>
          <p:nvPr/>
        </p:nvSpPr>
        <p:spPr>
          <a:xfrm>
            <a:off x="1140800" y="3194154"/>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Заповедные места
</a:t>
            </a:r>
            <a:endParaRPr lang="en-US" sz="1000" dirty="0"/>
          </a:p>
        </p:txBody>
      </p:sp>
      <p:sp>
        <p:nvSpPr>
          <p:cNvPr id="18" name="Text 8"/>
          <p:cNvSpPr txBox="1"/>
          <p:nvPr/>
        </p:nvSpPr>
        <p:spPr>
          <a:xfrm>
            <a:off x="1140804" y="2689134"/>
            <a:ext cx="3747000" cy="342900"/>
          </a:xfrm>
          <a:prstGeom prst="rect">
            <a:avLst/>
          </a:prstGeom>
          <a:noFill/>
          <a:ln/>
        </p:spPr>
        <p:txBody>
          <a:bodyPr wrap="square" lIns="0" tIns="0" rIns="0" bIns="0" rtlCol="0" anchor="t"/>
          <a:lstStyle/>
          <a:p>
            <a:pPr algn="l" indent="0" marL="0">
              <a:lnSpc>
                <a:spcPct val="100000"/>
              </a:lnSpc>
              <a:buNone/>
            </a:pPr>
            <a:r>
              <a:rPr lang="en-US" sz="700" dirty="0">
                <a:solidFill>
                  <a:srgbClr val="3030D0"/>
                </a:solidFill>
                <a:latin typeface="Arial" pitchFamily="34" charset="0"/>
                <a:ea typeface="Arial" pitchFamily="34" charset="-122"/>
                <a:cs typeface="Arial" pitchFamily="34" charset="-120"/>
              </a:rPr>
              <a:t>The country has many lakes and rivers, so water is an important part of its natural environment. Words like lake, river and marsh are useful for describing Belarusian nature.
</a:t>
            </a:r>
            <a:endParaRPr lang="en-US" sz="700" dirty="0"/>
          </a:p>
        </p:txBody>
      </p:sp>
      <p:sp>
        <p:nvSpPr>
          <p:cNvPr id="19" name="Text 9"/>
          <p:cNvSpPr txBox="1"/>
          <p:nvPr/>
        </p:nvSpPr>
        <p:spPr>
          <a:xfrm>
            <a:off x="1140800" y="2489784"/>
            <a:ext cx="3747000" cy="1746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Озёра и реки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A0D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80169" y="2477750"/>
            <a:ext cx="4436763" cy="1402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900000" y="1647575"/>
            <a:ext cx="3602100" cy="677400"/>
          </a:xfrm>
          <a:prstGeom prst="rect">
            <a:avLst/>
          </a:prstGeom>
          <a:noFill/>
          <a:ln/>
        </p:spPr>
        <p:txBody>
          <a:bodyPr wrap="square" lIns="0" tIns="0" rIns="0" bIns="0" rtlCol="0" anchor="t"/>
          <a:lstStyle/>
          <a:p>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A short comparison of climate, seasons and typical weather in both countries.
</a:t>
            </a:r>
            <a:endParaRPr lang="en-US" sz="1100" dirty="0"/>
          </a:p>
        </p:txBody>
      </p:sp>
      <p:sp>
        <p:nvSpPr>
          <p:cNvPr id="6" name="Text 1"/>
          <p:cNvSpPr txBox="1"/>
          <p:nvPr/>
        </p:nvSpPr>
        <p:spPr>
          <a:xfrm>
            <a:off x="4768511" y="1647575"/>
            <a:ext cx="3542700" cy="677400"/>
          </a:xfrm>
          <a:prstGeom prst="rect">
            <a:avLst/>
          </a:prstGeom>
          <a:noFill/>
          <a:ln/>
        </p:spPr>
        <p:txBody>
          <a:bodyPr wrap="square" lIns="0" tIns="0" rIns="0" bIns="0" rtlCol="0" anchor="t"/>
          <a:lstStyle/>
          <a:p>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Australia and Belarus have contrasting weather patterns, and the seasons occur at different times of the year.
</a:t>
            </a:r>
            <a:endParaRPr lang="en-US" sz="1100" dirty="0"/>
          </a:p>
        </p:txBody>
      </p:sp>
      <p:sp>
        <p:nvSpPr>
          <p:cNvPr id="7" name="Text 2"/>
          <p:cNvSpPr txBox="1"/>
          <p:nvPr/>
        </p:nvSpPr>
        <p:spPr>
          <a:xfrm>
            <a:off x="1211575" y="4168425"/>
            <a:ext cx="7085700" cy="153900"/>
          </a:xfrm>
          <a:prstGeom prst="rect">
            <a:avLst/>
          </a:prstGeom>
          <a:noFill/>
          <a:ln/>
        </p:spPr>
        <p:txBody>
          <a:bodyPr wrap="square" lIns="0" tIns="0" rIns="0" bIns="0" rtlCol="0" anchor="ctr"/>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Общие географические сведения и школьные справочные материалы.
</a:t>
            </a:r>
            <a:endParaRPr lang="en-US" sz="1000" dirty="0"/>
          </a:p>
        </p:txBody>
      </p:sp>
      <p:sp>
        <p:nvSpPr>
          <p:cNvPr id="8"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9</a:t>
            </a:r>
            <a:endParaRPr lang="en-US" sz="2000" dirty="0"/>
          </a:p>
        </p:txBody>
      </p:sp>
      <p:sp>
        <p:nvSpPr>
          <p:cNvPr id="9" name="Text 4"/>
          <p:cNvSpPr txBox="1"/>
          <p:nvPr/>
        </p:nvSpPr>
        <p:spPr>
          <a:xfrm>
            <a:off x="885950" y="785900"/>
            <a:ext cx="7411200" cy="646200"/>
          </a:xfrm>
          <a:prstGeom prst="rect">
            <a:avLst/>
          </a:prstGeom>
          <a:noFill/>
          <a:ln/>
        </p:spPr>
        <p:txBody>
          <a:bodyPr wrap="square" lIns="0" tIns="0" rIns="0" bIns="0" rtlCol="0" anchor="t"/>
          <a:lstStyle/>
          <a:p>
            <a:pPr algn="l" indent="0" marL="0">
              <a:lnSpc>
                <a:spcPct val="100000"/>
              </a:lnSpc>
              <a:buNone/>
            </a:pPr>
            <a:r>
              <a:rPr lang="en-US" sz="2542" b="1" dirty="0">
                <a:solidFill>
                  <a:srgbClr val="3030D0"/>
                </a:solidFill>
                <a:latin typeface="Arial" pitchFamily="34" charset="0"/>
                <a:ea typeface="Arial" pitchFamily="34" charset="-122"/>
                <a:cs typeface="Arial" pitchFamily="34" charset="-120"/>
              </a:rPr>
              <a:t>Climate in Australia and Belarus: a direct comparison
</a:t>
            </a:r>
            <a:endParaRPr lang="en-US" sz="254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0825" y="1452342"/>
            <a:ext cx="7902300" cy="311331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18411" y="4563200"/>
            <a:ext cx="543000" cy="451800"/>
          </a:xfrm>
          <a:prstGeom prst="rect">
            <a:avLst/>
          </a:prstGeom>
          <a:noFill/>
          <a:ln/>
        </p:spPr>
        <p:txBody>
          <a:bodyPr wrap="square" lIns="0" tIns="0" rIns="0" bIns="0" rtlCol="0" anchor="t"/>
          <a:lstStyle/>
          <a:p>
            <a:pPr algn="l" indent="0" marL="0">
              <a:lnSpc>
                <a:spcPct val="100000"/>
              </a:lnSpc>
              <a:buNone/>
            </a:pPr>
            <a:r>
              <a:rPr lang="en-US" sz="2000" b="1" dirty="0">
                <a:solidFill>
                  <a:srgbClr val="3030D0"/>
                </a:solidFill>
                <a:latin typeface="Arial" pitchFamily="34" charset="0"/>
                <a:ea typeface="Arial" pitchFamily="34" charset="-122"/>
                <a:cs typeface="Arial" pitchFamily="34" charset="-120"/>
              </a:rPr>
              <a:t>10</a:t>
            </a:r>
            <a:endParaRPr lang="en-US" sz="2000" dirty="0"/>
          </a:p>
        </p:txBody>
      </p:sp>
      <p:sp>
        <p:nvSpPr>
          <p:cNvPr id="6" name="Text 1"/>
          <p:cNvSpPr txBox="1"/>
          <p:nvPr/>
        </p:nvSpPr>
        <p:spPr>
          <a:xfrm>
            <a:off x="370025" y="216900"/>
            <a:ext cx="7296000" cy="451800"/>
          </a:xfrm>
          <a:prstGeom prst="rect">
            <a:avLst/>
          </a:prstGeom>
          <a:noFill/>
          <a:ln/>
        </p:spPr>
        <p:txBody>
          <a:bodyPr wrap="square" lIns="0" tIns="0" rIns="0" bIns="0" rtlCol="0" anchor="t"/>
          <a:lstStyle/>
          <a:p>
            <a:pPr algn="l" indent="0" marL="0">
              <a:lnSpc>
                <a:spcPct val="100000"/>
              </a:lnSpc>
              <a:buNone/>
            </a:pPr>
            <a:r>
              <a:rPr lang="en-US" sz="2346" b="1" dirty="0">
                <a:solidFill>
                  <a:srgbClr val="3030D0"/>
                </a:solidFill>
                <a:latin typeface="Arial" pitchFamily="34" charset="0"/>
                <a:ea typeface="Arial" pitchFamily="34" charset="-122"/>
                <a:cs typeface="Arial" pitchFamily="34" charset="-120"/>
              </a:rPr>
              <a:t>How climate changes everyday life in two countries
</a:t>
            </a:r>
            <a:endParaRPr lang="en-US" sz="2346" dirty="0"/>
          </a:p>
        </p:txBody>
      </p:sp>
      <p:sp>
        <p:nvSpPr>
          <p:cNvPr id="7" name="Text 2"/>
          <p:cNvSpPr txBox="1"/>
          <p:nvPr/>
        </p:nvSpPr>
        <p:spPr>
          <a:xfrm>
            <a:off x="370025" y="748175"/>
            <a:ext cx="7296000" cy="4518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Схема основана на связи между географическим положением, погодой и повседневными привычками.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7700" y="3008097"/>
            <a:ext cx="8363700" cy="180505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36500" y="464800"/>
            <a:ext cx="7387500" cy="521700"/>
          </a:xfrm>
          <a:prstGeom prst="rect">
            <a:avLst/>
          </a:prstGeom>
          <a:noFill/>
          <a:ln/>
        </p:spPr>
        <p:txBody>
          <a:bodyPr wrap="square" lIns="0" tIns="0" rIns="0" bIns="0" rtlCol="0" anchor="t"/>
          <a:lstStyle/>
          <a:p>
            <a:pPr algn="l" indent="0" marL="0">
              <a:lnSpc>
                <a:spcPct val="100000"/>
              </a:lnSpc>
              <a:buNone/>
            </a:pPr>
            <a:r>
              <a:rPr lang="en-US" sz="2335" b="1" dirty="0">
                <a:solidFill>
                  <a:srgbClr val="3030D0"/>
                </a:solidFill>
                <a:latin typeface="Arial" pitchFamily="34" charset="0"/>
                <a:ea typeface="Arial" pitchFamily="34" charset="-122"/>
                <a:cs typeface="Arial" pitchFamily="34" charset="-120"/>
              </a:rPr>
              <a:t>Animals of Australia and Belarus: distinctive wildlife
</a:t>
            </a:r>
            <a:endParaRPr lang="en-US" sz="2335" dirty="0"/>
          </a:p>
        </p:txBody>
      </p:sp>
      <p:sp>
        <p:nvSpPr>
          <p:cNvPr id="10"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11</a:t>
            </a:r>
            <a:endParaRPr lang="en-US" sz="2000" dirty="0"/>
          </a:p>
        </p:txBody>
      </p:sp>
      <p:sp>
        <p:nvSpPr>
          <p:cNvPr id="11" name="Text 2"/>
          <p:cNvSpPr txBox="1"/>
          <p:nvPr/>
        </p:nvSpPr>
        <p:spPr>
          <a:xfrm>
            <a:off x="543450"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Австралия известна животными, которых трудно встретить в других частях мира: кенгуру, коалами и утконосами. Для изучения темы полезно слово wildlife, а также выражения endangered и protected.
</a:t>
            </a:r>
            <a:endParaRPr lang="en-US" sz="800" dirty="0"/>
          </a:p>
        </p:txBody>
      </p:sp>
      <p:sp>
        <p:nvSpPr>
          <p:cNvPr id="12" name="Text 3"/>
          <p:cNvSpPr txBox="1"/>
          <p:nvPr/>
        </p:nvSpPr>
        <p:spPr>
          <a:xfrm>
            <a:off x="543450"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Редкие виды
</a:t>
            </a:r>
            <a:endParaRPr lang="en-US" sz="1000" dirty="0"/>
          </a:p>
        </p:txBody>
      </p:sp>
      <p:sp>
        <p:nvSpPr>
          <p:cNvPr id="13" name="Text 4"/>
          <p:cNvSpPr txBox="1"/>
          <p:nvPr/>
        </p:nvSpPr>
        <p:spPr>
          <a:xfrm>
            <a:off x="2627448"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В Беларуси часто называют зубра, лося, бобра и аиста. Эти животные связаны с лесами, реками и влажными лугами, поэтому помогают описывать habitat, forest и reserve.
</a:t>
            </a:r>
            <a:endParaRPr lang="en-US" sz="800" dirty="0"/>
          </a:p>
        </p:txBody>
      </p:sp>
      <p:sp>
        <p:nvSpPr>
          <p:cNvPr id="14" name="Text 5"/>
          <p:cNvSpPr txBox="1"/>
          <p:nvPr/>
        </p:nvSpPr>
        <p:spPr>
          <a:xfrm>
            <a:off x="2627448"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Лесные обитатели Беларуси
</a:t>
            </a:r>
            <a:endParaRPr lang="en-US" sz="1000" dirty="0"/>
          </a:p>
        </p:txBody>
      </p:sp>
      <p:sp>
        <p:nvSpPr>
          <p:cNvPr id="15" name="Text 6"/>
          <p:cNvSpPr txBox="1"/>
          <p:nvPr/>
        </p:nvSpPr>
        <p:spPr>
          <a:xfrm>
            <a:off x="4711452"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Обе страны имеют заповедники и охраняемые территории. Это хорошая возможность говорить о conservation, nature reserve и protecting animals, используя простые сравнения и короткие факты на английском.
</a:t>
            </a:r>
            <a:endParaRPr lang="en-US" sz="800" dirty="0"/>
          </a:p>
        </p:txBody>
      </p:sp>
      <p:sp>
        <p:nvSpPr>
          <p:cNvPr id="16" name="Text 7"/>
          <p:cNvSpPr txBox="1"/>
          <p:nvPr/>
        </p:nvSpPr>
        <p:spPr>
          <a:xfrm>
            <a:off x="4711452"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Общие черты
</a:t>
            </a:r>
            <a:endParaRPr lang="en-US" sz="1000" dirty="0"/>
          </a:p>
        </p:txBody>
      </p:sp>
      <p:sp>
        <p:nvSpPr>
          <p:cNvPr id="17" name="Text 8"/>
          <p:cNvSpPr txBox="1"/>
          <p:nvPr/>
        </p:nvSpPr>
        <p:spPr>
          <a:xfrm>
            <a:off x="6795450" y="1751575"/>
            <a:ext cx="1828200" cy="1125000"/>
          </a:xfrm>
          <a:prstGeom prst="rect">
            <a:avLst/>
          </a:prstGeom>
          <a:noFill/>
          <a:ln/>
        </p:spPr>
        <p:txBody>
          <a:bodyPr wrap="square" lIns="0" tIns="0" rIns="0" bIns="0" rtlCol="0" anchor="t"/>
          <a:lstStyle/>
          <a:p>
            <a:pPr algn="l" indent="0" marL="0">
              <a:lnSpc>
                <a:spcPct val="100000"/>
              </a:lnSpc>
              <a:buNone/>
            </a:pPr>
            <a:r>
              <a:rPr lang="en-US" sz="800" dirty="0">
                <a:solidFill>
                  <a:srgbClr val="3030D0"/>
                </a:solidFill>
                <a:latin typeface="Arial" pitchFamily="34" charset="0"/>
                <a:ea typeface="Arial" pitchFamily="34" charset="-122"/>
                <a:cs typeface="Arial" pitchFamily="34" charset="-120"/>
              </a:rPr>
              <a:t>Тема расширяет запас слов о животных и среде обитания: forest, wetland, wild, local, rare, protected. Учащиеся могут строить фразы о том, где живут животные и почему их нужно беречь.
</a:t>
            </a:r>
            <a:endParaRPr lang="en-US" sz="800" dirty="0"/>
          </a:p>
        </p:txBody>
      </p:sp>
      <p:sp>
        <p:nvSpPr>
          <p:cNvPr id="18" name="Text 9"/>
          <p:cNvSpPr txBox="1"/>
          <p:nvPr/>
        </p:nvSpPr>
        <p:spPr>
          <a:xfrm>
            <a:off x="6795450" y="1503250"/>
            <a:ext cx="1828200" cy="171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Словарь для описания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На диаграмме показаны животные, которые чаще всего связывают со страной в учебных текстах, туристических образах и культурных ассоциациях.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Австралийские символы кажутся более необычными, а белорусские — ближе к лесной и водно-болотной природе Европы.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998" b="1" dirty="0">
                <a:solidFill>
                  <a:srgbClr val="3030D0"/>
                </a:solidFill>
                <a:latin typeface="Arial" pitchFamily="34" charset="0"/>
                <a:ea typeface="Arial" pitchFamily="34" charset="-122"/>
                <a:cs typeface="Arial" pitchFamily="34" charset="-120"/>
              </a:rPr>
              <a:t>Учебные материалы по страноведению и общеизвестные культурные ассоциации; без точных статистических данных.
</a:t>
            </a:r>
            <a:endParaRPr lang="en-US" sz="998"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12</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Symbols of nature: which animals represent each country
</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36500" y="464807"/>
            <a:ext cx="8352900" cy="7914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Cities and population: where people live
</a:t>
            </a:r>
            <a:endParaRPr lang="en-US" sz="3000" dirty="0"/>
          </a:p>
        </p:txBody>
      </p:sp>
      <p:sp>
        <p:nvSpPr>
          <p:cNvPr id="9" name="Text 1"/>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13</a:t>
            </a:r>
            <a:endParaRPr lang="en-US" sz="2000" dirty="0"/>
          </a:p>
        </p:txBody>
      </p:sp>
      <p:sp>
        <p:nvSpPr>
          <p:cNvPr id="10" name="Text 2"/>
          <p:cNvSpPr txBox="1"/>
          <p:nvPr/>
        </p:nvSpPr>
        <p:spPr>
          <a:xfrm>
            <a:off x="85260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В Австралии многие жители живут у моря, поэтому Sydney, Melbourne и Brisbane часто становятся главными примерами. Города связаны с работой, транспортом и активной городской жизнью.
</a:t>
            </a:r>
            <a:endParaRPr lang="en-US" sz="900" dirty="0"/>
          </a:p>
        </p:txBody>
      </p:sp>
      <p:sp>
        <p:nvSpPr>
          <p:cNvPr id="11" name="Text 3"/>
          <p:cNvSpPr txBox="1"/>
          <p:nvPr/>
        </p:nvSpPr>
        <p:spPr>
          <a:xfrm>
            <a:off x="85260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Прибрежные города
</a:t>
            </a:r>
            <a:endParaRPr lang="en-US" sz="1300" dirty="0"/>
          </a:p>
        </p:txBody>
      </p:sp>
      <p:sp>
        <p:nvSpPr>
          <p:cNvPr id="12" name="Text 4"/>
          <p:cNvSpPr txBox="1"/>
          <p:nvPr/>
        </p:nvSpPr>
        <p:spPr>
          <a:xfrm>
            <a:off x="296672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В Беларуси основной населённый пункт — Minsk, где сосредоточена большая часть деловой и культурной активности. Это помогает понять, как столица может задавать ритм всей стране.
</a:t>
            </a:r>
            <a:endParaRPr lang="en-US" sz="900" dirty="0"/>
          </a:p>
        </p:txBody>
      </p:sp>
      <p:sp>
        <p:nvSpPr>
          <p:cNvPr id="13" name="Text 5"/>
          <p:cNvSpPr txBox="1"/>
          <p:nvPr/>
        </p:nvSpPr>
        <p:spPr>
          <a:xfrm>
            <a:off x="296672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Центр страны
</a:t>
            </a:r>
            <a:endParaRPr lang="en-US" sz="1300" dirty="0"/>
          </a:p>
        </p:txBody>
      </p:sp>
      <p:sp>
        <p:nvSpPr>
          <p:cNvPr id="14" name="Text 6"/>
          <p:cNvSpPr txBox="1"/>
          <p:nvPr/>
        </p:nvSpPr>
        <p:spPr>
          <a:xfrm>
            <a:off x="5080464"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В обеих странах города важны для школ, музеев, магазинов и общественного транспорта. Слова population, center, suburbs и city life помогают описывать повседневную жизнь более точно.
</a:t>
            </a:r>
            <a:endParaRPr lang="en-US" sz="900" dirty="0"/>
          </a:p>
        </p:txBody>
      </p:sp>
      <p:sp>
        <p:nvSpPr>
          <p:cNvPr id="15" name="Text 7"/>
          <p:cNvSpPr txBox="1"/>
          <p:nvPr/>
        </p:nvSpPr>
        <p:spPr>
          <a:xfrm>
            <a:off x="5080464"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Городская инфраструктура
</a:t>
            </a:r>
            <a:endParaRPr lang="en-US" sz="1300" dirty="0"/>
          </a:p>
        </p:txBody>
      </p:sp>
      <p:sp>
        <p:nvSpPr>
          <p:cNvPr id="16" name="Text 8"/>
          <p:cNvSpPr txBox="1"/>
          <p:nvPr/>
        </p:nvSpPr>
        <p:spPr>
          <a:xfrm>
            <a:off x="7194583" y="2373817"/>
            <a:ext cx="1519200" cy="17406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Австралия показывает модель с крупными прибрежными мегаполисами, а Беларусь — модель с сильной столицей и несколькими региональными центрами. Контраст хорошо виден уже на уровне карты.
</a:t>
            </a:r>
            <a:endParaRPr lang="en-US" sz="900" dirty="0"/>
          </a:p>
        </p:txBody>
      </p:sp>
      <p:sp>
        <p:nvSpPr>
          <p:cNvPr id="17" name="Text 9"/>
          <p:cNvSpPr txBox="1"/>
          <p:nvPr/>
        </p:nvSpPr>
        <p:spPr>
          <a:xfrm>
            <a:off x="7194583" y="1845949"/>
            <a:ext cx="1519200" cy="4518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Разные модели расселения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75050" y="2123189"/>
            <a:ext cx="4332300" cy="136977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65625" y="1826402"/>
            <a:ext cx="3159900" cy="8580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Краткая таблица помогает запомнить столицы и самые известные города двух стран, а также понять, совпадает ли столица с крупнейшим городом.
</a:t>
            </a:r>
            <a:endParaRPr lang="en-US" sz="1200" dirty="0"/>
          </a:p>
        </p:txBody>
      </p:sp>
      <p:sp>
        <p:nvSpPr>
          <p:cNvPr id="6" name="Text 1"/>
          <p:cNvSpPr txBox="1"/>
          <p:nvPr/>
        </p:nvSpPr>
        <p:spPr>
          <a:xfrm>
            <a:off x="765625" y="2999792"/>
            <a:ext cx="3159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В Австралии столица и крупнейший город не совпадают, а в Беларуси столица одновременно является главным городом страны.
</a:t>
            </a:r>
            <a:endParaRPr lang="en-US" sz="1200" dirty="0"/>
          </a:p>
        </p:txBody>
      </p:sp>
      <p:sp>
        <p:nvSpPr>
          <p:cNvPr id="7" name="Text 2"/>
          <p:cNvSpPr txBox="1"/>
          <p:nvPr/>
        </p:nvSpPr>
        <p:spPr>
          <a:xfrm>
            <a:off x="4375050" y="4008150"/>
            <a:ext cx="4332300" cy="3960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Стандартные страноведческие сведения из школьных географических и языковых материалов.
</a:t>
            </a:r>
            <a:endParaRPr lang="en-US" sz="1000" dirty="0"/>
          </a:p>
        </p:txBody>
      </p:sp>
      <p:sp>
        <p:nvSpPr>
          <p:cNvPr id="8"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14</a:t>
            </a:r>
            <a:endParaRPr lang="en-US" sz="2000" dirty="0"/>
          </a:p>
        </p:txBody>
      </p:sp>
      <p:sp>
        <p:nvSpPr>
          <p:cNvPr id="9" name="Text 4"/>
          <p:cNvSpPr txBox="1"/>
          <p:nvPr/>
        </p:nvSpPr>
        <p:spPr>
          <a:xfrm>
            <a:off x="436500" y="464800"/>
            <a:ext cx="6954300" cy="9234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Capitals and major cities in English
</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7650" y="1202425"/>
            <a:ext cx="3805200" cy="1902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764934" y="1202425"/>
            <a:ext cx="3805200" cy="19026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15</a:t>
            </a:r>
            <a:endParaRPr lang="en-US" sz="2000" dirty="0"/>
          </a:p>
        </p:txBody>
      </p:sp>
      <p:sp>
        <p:nvSpPr>
          <p:cNvPr id="9" name="Text 1"/>
          <p:cNvSpPr txBox="1"/>
          <p:nvPr/>
        </p:nvSpPr>
        <p:spPr>
          <a:xfrm>
            <a:off x="563300" y="3498850"/>
            <a:ext cx="3805200" cy="10518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В Австралии после школы дети часто проводят время на свежем воздухе: играют в спорт, гуляют у моря или встречаются в парках. Такое повседневное пространство связано с тёплым климатом, открытым образом жизни и разнообразием городов.
</a:t>
            </a:r>
            <a:endParaRPr lang="en-US" sz="1200" dirty="0"/>
          </a:p>
        </p:txBody>
      </p:sp>
      <p:sp>
        <p:nvSpPr>
          <p:cNvPr id="10" name="Text 2"/>
          <p:cNvSpPr txBox="1"/>
          <p:nvPr/>
        </p:nvSpPr>
        <p:spPr>
          <a:xfrm>
            <a:off x="563300" y="3155903"/>
            <a:ext cx="3805200" cy="298500"/>
          </a:xfrm>
          <a:prstGeom prst="rect">
            <a:avLst/>
          </a:prstGeom>
          <a:noFill/>
          <a:ln/>
        </p:spPr>
        <p:txBody>
          <a:bodyPr wrap="square" lIns="0" tIns="0" rIns="0" bIns="0" rtlCol="0" anchor="t"/>
          <a:lstStyle/>
          <a:p>
            <a:pPr algn="l" indent="0" marL="0">
              <a:lnSpc>
                <a:spcPct val="100000"/>
              </a:lnSpc>
              <a:buNone/>
            </a:pPr>
            <a:r>
              <a:rPr lang="en-US" sz="1400" b="1" dirty="0">
                <a:solidFill>
                  <a:srgbClr val="3030D0"/>
                </a:solidFill>
                <a:latin typeface="Arial" pitchFamily="34" charset="0"/>
                <a:ea typeface="Arial" pitchFamily="34" charset="-122"/>
                <a:cs typeface="Arial" pitchFamily="34" charset="-120"/>
              </a:rPr>
              <a:t>После уроков у моря и в городе
</a:t>
            </a:r>
            <a:endParaRPr lang="en-US" sz="1400" dirty="0"/>
          </a:p>
        </p:txBody>
      </p:sp>
      <p:sp>
        <p:nvSpPr>
          <p:cNvPr id="11" name="Text 3"/>
          <p:cNvSpPr txBox="1"/>
          <p:nvPr/>
        </p:nvSpPr>
        <p:spPr>
          <a:xfrm>
            <a:off x="4775500" y="3498850"/>
            <a:ext cx="3805200" cy="10518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В Беларуси школьная жизнь тесно связана с семьёй, городскими парками, спортивными секциями и местными праздниками. Здесь легко увидеть, как lifestyle формируют традиции, сезон погоды и привычные места для отдыха.
</a:t>
            </a:r>
            <a:endParaRPr lang="en-US" sz="1200" dirty="0"/>
          </a:p>
        </p:txBody>
      </p:sp>
      <p:sp>
        <p:nvSpPr>
          <p:cNvPr id="12" name="Text 4"/>
          <p:cNvSpPr txBox="1"/>
          <p:nvPr/>
        </p:nvSpPr>
        <p:spPr>
          <a:xfrm>
            <a:off x="4775500" y="3155903"/>
            <a:ext cx="3805200" cy="298500"/>
          </a:xfrm>
          <a:prstGeom prst="rect">
            <a:avLst/>
          </a:prstGeom>
          <a:noFill/>
          <a:ln/>
        </p:spPr>
        <p:txBody>
          <a:bodyPr wrap="square" lIns="0" tIns="0" rIns="0" bIns="0" rtlCol="0" anchor="t"/>
          <a:lstStyle/>
          <a:p>
            <a:pPr algn="l" indent="0" marL="0">
              <a:lnSpc>
                <a:spcPct val="100000"/>
              </a:lnSpc>
              <a:buNone/>
            </a:pPr>
            <a:r>
              <a:rPr lang="en-US" sz="1400" b="1" dirty="0">
                <a:solidFill>
                  <a:srgbClr val="3030D0"/>
                </a:solidFill>
                <a:latin typeface="Arial" pitchFamily="34" charset="0"/>
                <a:ea typeface="Arial" pitchFamily="34" charset="-122"/>
                <a:cs typeface="Arial" pitchFamily="34" charset="-120"/>
              </a:rPr>
              <a:t>Традиции, праздники и семейный отдых
</a:t>
            </a:r>
            <a:endParaRPr lang="en-US" sz="1400" dirty="0"/>
          </a:p>
        </p:txBody>
      </p:sp>
      <p:sp>
        <p:nvSpPr>
          <p:cNvPr id="13" name="Text 5"/>
          <p:cNvSpPr txBox="1"/>
          <p:nvPr/>
        </p:nvSpPr>
        <p:spPr>
          <a:xfrm>
            <a:off x="436500" y="276250"/>
            <a:ext cx="7225500" cy="734400"/>
          </a:xfrm>
          <a:prstGeom prst="rect">
            <a:avLst/>
          </a:prstGeom>
          <a:noFill/>
          <a:ln/>
        </p:spPr>
        <p:txBody>
          <a:bodyPr wrap="square" lIns="0" tIns="0" rIns="0" bIns="0" rtlCol="0" anchor="t"/>
          <a:lstStyle/>
          <a:p>
            <a:pPr algn="l" indent="0" marL="0">
              <a:lnSpc>
                <a:spcPct val="100000"/>
              </a:lnSpc>
              <a:buNone/>
            </a:pPr>
            <a:r>
              <a:rPr lang="en-US" sz="2889" b="1" dirty="0">
                <a:solidFill>
                  <a:srgbClr val="3030D0"/>
                </a:solidFill>
                <a:latin typeface="Arial" pitchFamily="34" charset="0"/>
                <a:ea typeface="Arial" pitchFamily="34" charset="-122"/>
                <a:cs typeface="Arial" pitchFamily="34" charset="-120"/>
              </a:rPr>
              <a:t>Culture and everyday life: school, food and leisure
</a:t>
            </a:r>
            <a:endParaRPr lang="en-US" sz="2889"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6550" y="1691200"/>
            <a:ext cx="438000" cy="350400"/>
          </a:xfrm>
          <a:prstGeom prst="rect">
            <a:avLst/>
          </a:prstGeom>
        </p:spPr>
      </p:pic>
      <p:pic>
        <p:nvPicPr>
          <p:cNvPr id="4" name="Image 2" descr="preencoded.png">    </p:cNvPr>
          <p:cNvPicPr>
            <a:picLocks noChangeAspect="1"/>
          </p:cNvPicPr>
          <p:nvPr/>
        </p:nvPicPr>
        <p:blipFill>
          <a:blip r:embed="rId3"/>
          <a:stretch>
            <a:fillRect/>
          </a:stretch>
        </p:blipFill>
        <p:spPr>
          <a:xfrm>
            <a:off x="2825606" y="1652950"/>
            <a:ext cx="373538" cy="426900"/>
          </a:xfrm>
          <a:prstGeom prst="rect">
            <a:avLst/>
          </a:prstGeom>
        </p:spPr>
      </p:pic>
      <p:pic>
        <p:nvPicPr>
          <p:cNvPr id="5" name="Image 3" descr="preencoded.png">    </p:cNvPr>
          <p:cNvPicPr>
            <a:picLocks noChangeAspect="1"/>
          </p:cNvPicPr>
          <p:nvPr/>
        </p:nvPicPr>
        <p:blipFill>
          <a:blip r:embed="rId4"/>
          <a:stretch>
            <a:fillRect/>
          </a:stretch>
        </p:blipFill>
        <p:spPr>
          <a:xfrm>
            <a:off x="4861150" y="1691200"/>
            <a:ext cx="438000" cy="350400"/>
          </a:xfrm>
          <a:prstGeom prst="rect">
            <a:avLst/>
          </a:prstGeom>
        </p:spPr>
      </p:pic>
      <p:pic>
        <p:nvPicPr>
          <p:cNvPr id="6" name="Image 4" descr="preencoded.png">    </p:cNvPr>
          <p:cNvPicPr>
            <a:picLocks noChangeAspect="1"/>
          </p:cNvPicPr>
          <p:nvPr/>
        </p:nvPicPr>
        <p:blipFill>
          <a:blip r:embed="rId5"/>
          <a:stretch>
            <a:fillRect/>
          </a:stretch>
        </p:blipFill>
        <p:spPr>
          <a:xfrm>
            <a:off x="6963450" y="1691200"/>
            <a:ext cx="438000" cy="350400"/>
          </a:xfrm>
          <a:prstGeom prst="rect">
            <a:avLst/>
          </a:prstGeom>
        </p:spPr>
      </p:pic>
      <p:sp>
        <p:nvSpPr>
          <p:cNvPr id="7"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16</a:t>
            </a:r>
            <a:endParaRPr lang="en-US" sz="2000" dirty="0"/>
          </a:p>
        </p:txBody>
      </p:sp>
      <p:sp>
        <p:nvSpPr>
          <p:cNvPr id="8" name="Text 1"/>
          <p:cNvSpPr txBox="1"/>
          <p:nvPr/>
        </p:nvSpPr>
        <p:spPr>
          <a:xfrm>
            <a:off x="656550" y="2607300"/>
            <a:ext cx="1539600" cy="1578000"/>
          </a:xfrm>
          <a:prstGeom prst="rect">
            <a:avLst/>
          </a:prstGeom>
          <a:noFill/>
          <a:ln/>
        </p:spPr>
        <p:txBody>
          <a:bodyPr wrap="square" lIns="0" tIns="0" rIns="0" bIns="0" rtlCol="0" anchor="t"/>
          <a:lstStyle/>
          <a:p>
            <a:pPr algn="l" indent="0" marL="0">
              <a:lnSpc>
                <a:spcPct val="100000"/>
              </a:lnSpc>
              <a:buNone/>
            </a:pPr>
            <a:r>
              <a:rPr lang="en-US" sz="1187" b="1" dirty="0">
                <a:solidFill>
                  <a:srgbClr val="3030D0"/>
                </a:solidFill>
                <a:latin typeface="Arial" pitchFamily="34" charset="0"/>
                <a:ea typeface="Arial" pitchFamily="34" charset="-122"/>
                <a:cs typeface="Arial" pitchFamily="34" charset="-120"/>
              </a:rPr>
              <a:t>Сравнение признаков
</a:t>
            </a:r>
            <a:pPr algn="l" indent="0" marL="0">
              <a:lnSpc>
                <a:spcPct val="100000"/>
              </a:lnSpc>
              <a:buNone/>
            </a:pPr>
            <a:r>
              <a:rPr lang="en-US" sz="1004"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04" dirty="0">
                <a:solidFill>
                  <a:srgbClr val="3030D0"/>
                </a:solidFill>
                <a:latin typeface="Arial" pitchFamily="34" charset="0"/>
                <a:ea typeface="Arial" pitchFamily="34" charset="-122"/>
                <a:cs typeface="Arial" pitchFamily="34" charset="-120"/>
              </a:rPr>
              <a:t>Фразы bigger than, smaller than и more famous than помогают сравнивать страны по одному признаку. Это основа коротких и правильных предложений для 7 класса.
</a:t>
            </a:r>
            <a:endParaRPr lang="en-US" sz="1187" dirty="0"/>
          </a:p>
        </p:txBody>
      </p:sp>
      <p:sp>
        <p:nvSpPr>
          <p:cNvPr id="9" name="Text 2"/>
          <p:cNvSpPr txBox="1"/>
          <p:nvPr/>
        </p:nvSpPr>
        <p:spPr>
          <a:xfrm>
            <a:off x="2793367" y="2607300"/>
            <a:ext cx="1539600" cy="1578000"/>
          </a:xfrm>
          <a:prstGeom prst="rect">
            <a:avLst/>
          </a:prstGeom>
          <a:noFill/>
          <a:ln/>
        </p:spPr>
        <p:txBody>
          <a:bodyPr wrap="square" lIns="0" tIns="0" rIns="0" bIns="0" rtlCol="0" anchor="t"/>
          <a:lstStyle/>
          <a:p>
            <a:pPr algn="l" indent="0" marL="0">
              <a:lnSpc>
                <a:spcPct val="100000"/>
              </a:lnSpc>
              <a:buNone/>
            </a:pPr>
            <a:r>
              <a:rPr lang="en-US" sz="1300" b="1" dirty="0">
                <a:solidFill>
                  <a:srgbClr val="3030D0"/>
                </a:solidFill>
                <a:latin typeface="Arial" pitchFamily="34" charset="0"/>
                <a:ea typeface="Arial" pitchFamily="34" charset="-122"/>
                <a:cs typeface="Arial" pitchFamily="34" charset="-120"/>
              </a:rPr>
              <a:t>Равенство и сходство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030D0"/>
                </a:solidFill>
                <a:latin typeface="Arial" pitchFamily="34" charset="0"/>
                <a:ea typeface="Arial" pitchFamily="34" charset="-122"/>
                <a:cs typeface="Arial" pitchFamily="34" charset="-120"/>
              </a:rPr>
              <a:t>Конструкция as… as нужна, когда два объекта похожи по размеру, цвету или климату. Она помогает говорить точнее: as large as, as green as.
</a:t>
            </a:r>
            <a:endParaRPr lang="en-US" sz="1300" dirty="0"/>
          </a:p>
        </p:txBody>
      </p:sp>
      <p:sp>
        <p:nvSpPr>
          <p:cNvPr id="10" name="Text 3"/>
          <p:cNvSpPr txBox="1"/>
          <p:nvPr/>
        </p:nvSpPr>
        <p:spPr>
          <a:xfrm>
            <a:off x="4878408" y="2607300"/>
            <a:ext cx="1539600" cy="1578000"/>
          </a:xfrm>
          <a:prstGeom prst="rect">
            <a:avLst/>
          </a:prstGeom>
          <a:noFill/>
          <a:ln/>
        </p:spPr>
        <p:txBody>
          <a:bodyPr wrap="square" lIns="0" tIns="0" rIns="0" bIns="0" rtlCol="0" anchor="t"/>
          <a:lstStyle/>
          <a:p>
            <a:pPr algn="l" indent="0" marL="0">
              <a:lnSpc>
                <a:spcPct val="100000"/>
              </a:lnSpc>
              <a:buNone/>
            </a:pPr>
            <a:r>
              <a:rPr lang="en-US" sz="1291" b="1" dirty="0">
                <a:solidFill>
                  <a:srgbClr val="3030D0"/>
                </a:solidFill>
                <a:latin typeface="Arial" pitchFamily="34" charset="0"/>
                <a:ea typeface="Arial" pitchFamily="34" charset="-122"/>
                <a:cs typeface="Arial" pitchFamily="34" charset="-120"/>
              </a:rPr>
              <a:t>Связки для сопоставления
</a:t>
            </a:r>
            <a:pPr algn="l" indent="0" marL="0">
              <a:lnSpc>
                <a:spcPct val="100000"/>
              </a:lnSpc>
              <a:buNone/>
            </a:pPr>
            <a:r>
              <a:rPr lang="en-US" sz="1092"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92" dirty="0">
                <a:solidFill>
                  <a:srgbClr val="3030D0"/>
                </a:solidFill>
                <a:latin typeface="Arial" pitchFamily="34" charset="0"/>
                <a:ea typeface="Arial" pitchFamily="34" charset="-122"/>
                <a:cs typeface="Arial" pitchFamily="34" charset="-120"/>
              </a:rPr>
              <a:t>Слова both, but, while и also делают сравнение связным. С их помощью легко показать общие черты и различия в одном или двух предложениях.
</a:t>
            </a:r>
            <a:endParaRPr lang="en-US" sz="1291" dirty="0"/>
          </a:p>
        </p:txBody>
      </p:sp>
      <p:sp>
        <p:nvSpPr>
          <p:cNvPr id="11" name="Text 4"/>
          <p:cNvSpPr txBox="1"/>
          <p:nvPr/>
        </p:nvSpPr>
        <p:spPr>
          <a:xfrm>
            <a:off x="6963450" y="2607300"/>
            <a:ext cx="1539600" cy="1578000"/>
          </a:xfrm>
          <a:prstGeom prst="rect">
            <a:avLst/>
          </a:prstGeom>
          <a:noFill/>
          <a:ln/>
        </p:spPr>
        <p:txBody>
          <a:bodyPr wrap="square" lIns="0" tIns="0" rIns="0" bIns="0" rtlCol="0" anchor="t"/>
          <a:lstStyle/>
          <a:p>
            <a:pPr algn="l" indent="0" marL="0">
              <a:lnSpc>
                <a:spcPct val="100000"/>
              </a:lnSpc>
              <a:buNone/>
            </a:pPr>
            <a:r>
              <a:rPr lang="en-US" sz="1202" b="1" dirty="0">
                <a:solidFill>
                  <a:srgbClr val="3030D0"/>
                </a:solidFill>
                <a:latin typeface="Arial" pitchFamily="34" charset="0"/>
                <a:ea typeface="Arial" pitchFamily="34" charset="-122"/>
                <a:cs typeface="Arial" pitchFamily="34" charset="-120"/>
              </a:rPr>
              <a:t>Пары прилагательных
</a:t>
            </a:r>
            <a:pPr algn="l" indent="0" marL="0">
              <a:lnSpc>
                <a:spcPct val="100000"/>
              </a:lnSpc>
              <a:buNone/>
            </a:pPr>
            <a:r>
              <a:rPr lang="en-US" sz="1017" dirty="0">
                <a:solidFill>
                  <a:srgbClr val="3030D0"/>
                </a:solidFill>
                <a:latin typeface="Arial" pitchFamily="34" charset="0"/>
                <a:ea typeface="Arial" pitchFamily="34" charset="-122"/>
                <a:cs typeface="Arial" pitchFamily="34" charset="-120"/>
              </a:rPr>
              <a:t>
</a:t>
            </a:r>
            <a:pPr algn="l" indent="0" marL="0">
              <a:lnSpc>
                <a:spcPct val="100000"/>
              </a:lnSpc>
              <a:buNone/>
            </a:pPr>
            <a:r>
              <a:rPr lang="en-US" sz="1017" dirty="0">
                <a:solidFill>
                  <a:srgbClr val="3030D0"/>
                </a:solidFill>
                <a:latin typeface="Arial" pitchFamily="34" charset="0"/>
                <a:ea typeface="Arial" pitchFamily="34" charset="-122"/>
                <a:cs typeface="Arial" pitchFamily="34" charset="-120"/>
              </a:rPr>
              <a:t>Для практики удобно использовать пары hot-cold, large-small, dry-wet, modern-traditional и coastal-landlocked. Они закрепляют лексику и помогают строить простые контрасты.
</a:t>
            </a:r>
            <a:endParaRPr lang="en-US" sz="1202" dirty="0"/>
          </a:p>
        </p:txBody>
      </p:sp>
      <p:sp>
        <p:nvSpPr>
          <p:cNvPr id="12" name="Text 5"/>
          <p:cNvSpPr txBox="1"/>
          <p:nvPr/>
        </p:nvSpPr>
        <p:spPr>
          <a:xfrm>
            <a:off x="436500" y="464800"/>
            <a:ext cx="8271000" cy="451800"/>
          </a:xfrm>
          <a:prstGeom prst="rect">
            <a:avLst/>
          </a:prstGeom>
          <a:noFill/>
          <a:ln/>
        </p:spPr>
        <p:txBody>
          <a:bodyPr wrap="square" lIns="0" tIns="0" rIns="0" bIns="0" rtlCol="0" anchor="t"/>
          <a:lstStyle/>
          <a:p>
            <a:pPr algn="l" indent="0" marL="0">
              <a:lnSpc>
                <a:spcPct val="100000"/>
              </a:lnSpc>
              <a:buNone/>
            </a:pPr>
            <a:r>
              <a:rPr lang="en-US" sz="2663" b="1" dirty="0">
                <a:solidFill>
                  <a:srgbClr val="3030D0"/>
                </a:solidFill>
                <a:latin typeface="Arial" pitchFamily="34" charset="0"/>
                <a:ea typeface="Arial" pitchFamily="34" charset="-122"/>
                <a:cs typeface="Arial" pitchFamily="34" charset="-120"/>
              </a:rPr>
              <a:t>English language in the unit: words for comparison
</a:t>
            </a:r>
            <a:endParaRPr lang="en-US" sz="266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0825" y="1452342"/>
            <a:ext cx="7902300" cy="311331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18411" y="4563200"/>
            <a:ext cx="543000" cy="451800"/>
          </a:xfrm>
          <a:prstGeom prst="rect">
            <a:avLst/>
          </a:prstGeom>
          <a:noFill/>
          <a:ln/>
        </p:spPr>
        <p:txBody>
          <a:bodyPr wrap="square" lIns="0" tIns="0" rIns="0" bIns="0" rtlCol="0" anchor="t"/>
          <a:lstStyle/>
          <a:p>
            <a:pPr algn="l" indent="0" marL="0">
              <a:lnSpc>
                <a:spcPct val="100000"/>
              </a:lnSpc>
              <a:buNone/>
            </a:pPr>
            <a:r>
              <a:rPr lang="en-US" sz="2000" b="1" dirty="0">
                <a:solidFill>
                  <a:srgbClr val="3030D0"/>
                </a:solidFill>
                <a:latin typeface="Arial" pitchFamily="34" charset="0"/>
                <a:ea typeface="Arial" pitchFamily="34" charset="-122"/>
                <a:cs typeface="Arial" pitchFamily="34" charset="-120"/>
              </a:rPr>
              <a:t>17</a:t>
            </a:r>
            <a:endParaRPr lang="en-US" sz="2000" dirty="0"/>
          </a:p>
        </p:txBody>
      </p:sp>
      <p:sp>
        <p:nvSpPr>
          <p:cNvPr id="6" name="Text 1"/>
          <p:cNvSpPr txBox="1"/>
          <p:nvPr/>
        </p:nvSpPr>
        <p:spPr>
          <a:xfrm>
            <a:off x="370025" y="216900"/>
            <a:ext cx="7296000" cy="451800"/>
          </a:xfrm>
          <a:prstGeom prst="rect">
            <a:avLst/>
          </a:prstGeom>
          <a:noFill/>
          <a:ln/>
        </p:spPr>
        <p:txBody>
          <a:bodyPr wrap="square" lIns="0" tIns="0" rIns="0" bIns="0" rtlCol="0" anchor="t"/>
          <a:lstStyle/>
          <a:p>
            <a:pPr algn="l" indent="0" marL="0">
              <a:lnSpc>
                <a:spcPct val="100000"/>
              </a:lnSpc>
              <a:buNone/>
            </a:pPr>
            <a:r>
              <a:rPr lang="en-US" sz="2600" b="1" dirty="0">
                <a:solidFill>
                  <a:srgbClr val="3030D0"/>
                </a:solidFill>
                <a:latin typeface="Arial" pitchFamily="34" charset="0"/>
                <a:ea typeface="Arial" pitchFamily="34" charset="-122"/>
                <a:cs typeface="Arial" pitchFamily="34" charset="-120"/>
              </a:rPr>
              <a:t>From reading to speaking: tasks in the unit
</a:t>
            </a:r>
            <a:endParaRPr lang="en-US" sz="2600" dirty="0"/>
          </a:p>
        </p:txBody>
      </p:sp>
      <p:sp>
        <p:nvSpPr>
          <p:cNvPr id="7" name="Text 2"/>
          <p:cNvSpPr txBox="1"/>
          <p:nvPr/>
        </p:nvSpPr>
        <p:spPr>
          <a:xfrm>
            <a:off x="370025" y="748175"/>
            <a:ext cx="7296000" cy="451800"/>
          </a:xfrm>
          <a:prstGeom prst="rect">
            <a:avLst/>
          </a:prstGeom>
          <a:noFill/>
          <a:ln/>
        </p:spPr>
        <p:txBody>
          <a:bodyPr wrap="square" lIns="0" tIns="0" rIns="0" bIns="0" rtlCol="0" anchor="t"/>
          <a:lstStyle/>
          <a:p>
            <a:pPr algn="l" indent="0" marL="0">
              <a:lnSpc>
                <a:spcPct val="100000"/>
              </a:lnSpc>
              <a:buNone/>
            </a:pPr>
            <a:r>
              <a:rPr lang="en-US" sz="1400" dirty="0">
                <a:solidFill>
                  <a:srgbClr val="3030D0"/>
                </a:solidFill>
                <a:latin typeface="Arial" pitchFamily="34" charset="0"/>
                <a:ea typeface="Arial" pitchFamily="34" charset="-122"/>
                <a:cs typeface="Arial" pitchFamily="34" charset="-120"/>
              </a:rPr>
              <a:t>Последовательность заданий показывает, как ученики переходят от текста к устному ответу и мини-проекту.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E1F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17327" y="1608425"/>
            <a:ext cx="3845945" cy="2378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62125" y="175850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Шесть тем помогают собрать материал урока в понятную систему: от карты и погоды до городов, животных и школьной жизни.
</a:t>
            </a:r>
            <a:endParaRPr lang="en-US" sz="1200" dirty="0"/>
          </a:p>
        </p:txBody>
      </p:sp>
      <p:sp>
        <p:nvSpPr>
          <p:cNvPr id="7" name="Text 1"/>
          <p:cNvSpPr txBox="1"/>
          <p:nvPr/>
        </p:nvSpPr>
        <p:spPr>
          <a:xfrm>
            <a:off x="762125" y="2965350"/>
            <a:ext cx="3246900" cy="9234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Самые заметные различия связаны с географией и климатом, а общие черты легче увидеть в темах о городе и школе.
</a:t>
            </a:r>
            <a:endParaRPr lang="en-US" sz="1200" dirty="0"/>
          </a:p>
        </p:txBody>
      </p:sp>
      <p:sp>
        <p:nvSpPr>
          <p:cNvPr id="8" name="Text 2"/>
          <p:cNvSpPr txBox="1"/>
          <p:nvPr/>
        </p:nvSpPr>
        <p:spPr>
          <a:xfrm>
            <a:off x="762125" y="4509879"/>
            <a:ext cx="7601100" cy="153900"/>
          </a:xfrm>
          <a:prstGeom prst="rect">
            <a:avLst/>
          </a:prstGeom>
          <a:noFill/>
          <a:ln/>
        </p:spPr>
        <p:txBody>
          <a:bodyPr wrap="square" lIns="0" tIns="0" rIns="0" bIns="0" rtlCol="0" anchor="t"/>
          <a:lstStyle/>
          <a:p>
            <a:pPr algn="l" indent="0" marL="0">
              <a:lnSpc>
                <a:spcPct val="100000"/>
              </a:lnSpc>
              <a:buNone/>
            </a:pPr>
            <a:r>
              <a:rPr lang="en-US" sz="1000" b="1" dirty="0">
                <a:solidFill>
                  <a:srgbClr val="3030D0"/>
                </a:solidFill>
                <a:latin typeface="Arial" pitchFamily="34" charset="0"/>
                <a:ea typeface="Arial" pitchFamily="34" charset="-122"/>
                <a:cs typeface="Arial" pitchFamily="34" charset="-120"/>
              </a:rPr>
              <a:t>Обобщение содержания Unit 8 по учебному плану и материалам урока.
</a:t>
            </a:r>
            <a:endParaRPr lang="en-US" sz="1000" dirty="0"/>
          </a:p>
        </p:txBody>
      </p:sp>
      <p:sp>
        <p:nvSpPr>
          <p:cNvPr id="9" name="Text 3"/>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18</a:t>
            </a:r>
            <a:endParaRPr lang="en-US" sz="2000" dirty="0"/>
          </a:p>
        </p:txBody>
      </p:sp>
      <p:sp>
        <p:nvSpPr>
          <p:cNvPr id="10" name="Text 4"/>
          <p:cNvSpPr txBox="1"/>
          <p:nvPr/>
        </p:nvSpPr>
        <p:spPr>
          <a:xfrm>
            <a:off x="436500" y="213575"/>
            <a:ext cx="6231000" cy="8799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What students compare in Unit 8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518411" y="4563200"/>
            <a:ext cx="543000" cy="451800"/>
          </a:xfrm>
          <a:prstGeom prst="rect">
            <a:avLst/>
          </a:prstGeom>
          <a:noFill/>
          <a:ln/>
        </p:spPr>
        <p:txBody>
          <a:bodyPr wrap="square" lIns="0" tIns="0" rIns="0" bIns="0" rtlCol="0" anchor="t"/>
          <a:lstStyle/>
          <a:p>
            <a:pPr algn="ctr" indent="0" marL="0">
              <a:lnSpc>
                <a:spcPct val="100000"/>
              </a:lnSpc>
              <a:buNone/>
            </a:pPr>
            <a:r>
              <a:rPr lang="en-US" sz="2000" b="1" dirty="0">
                <a:solidFill>
                  <a:srgbClr val="3030D0"/>
                </a:solidFill>
                <a:latin typeface="Arial" pitchFamily="34" charset="0"/>
                <a:ea typeface="Arial" pitchFamily="34" charset="-122"/>
                <a:cs typeface="Arial" pitchFamily="34" charset="-120"/>
              </a:rPr>
              <a:t>19</a:t>
            </a:r>
            <a:endParaRPr lang="en-US" sz="2000" dirty="0"/>
          </a:p>
        </p:txBody>
      </p:sp>
      <p:sp>
        <p:nvSpPr>
          <p:cNvPr id="10" name="Text 1"/>
          <p:cNvSpPr txBox="1"/>
          <p:nvPr/>
        </p:nvSpPr>
        <p:spPr>
          <a:xfrm>
            <a:off x="436500" y="240274"/>
            <a:ext cx="8352900" cy="751500"/>
          </a:xfrm>
          <a:prstGeom prst="rect">
            <a:avLst/>
          </a:prstGeom>
          <a:noFill/>
          <a:ln/>
        </p:spPr>
        <p:txBody>
          <a:bodyPr wrap="square" lIns="0" tIns="0" rIns="0" bIns="0" rtlCol="0" anchor="t"/>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Main similarities and differences to remember
</a:t>
            </a:r>
            <a:endParaRPr lang="en-US" sz="3000" dirty="0"/>
          </a:p>
        </p:txBody>
      </p:sp>
      <p:sp>
        <p:nvSpPr>
          <p:cNvPr id="11" name="Text 2"/>
          <p:cNvSpPr txBox="1"/>
          <p:nvPr/>
        </p:nvSpPr>
        <p:spPr>
          <a:xfrm>
            <a:off x="107407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Общее основание
</a:t>
            </a:r>
            <a:endParaRPr lang="en-US" sz="1100" dirty="0"/>
          </a:p>
        </p:txBody>
      </p:sp>
      <p:sp>
        <p:nvSpPr>
          <p:cNvPr id="12" name="Text 3"/>
          <p:cNvSpPr txBox="1"/>
          <p:nvPr/>
        </p:nvSpPr>
        <p:spPr>
          <a:xfrm>
            <a:off x="58707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Обе страны имеют столицу, крупные города, национальные символы, природные территории и систему школьного образования. Это делает сравнение понятным и удобным для коротких ответов на английском.
</a:t>
            </a:r>
            <a:endParaRPr lang="en-US" sz="900" dirty="0"/>
          </a:p>
        </p:txBody>
      </p:sp>
      <p:sp>
        <p:nvSpPr>
          <p:cNvPr id="13" name="Text 4"/>
          <p:cNvSpPr txBox="1"/>
          <p:nvPr/>
        </p:nvSpPr>
        <p:spPr>
          <a:xfrm>
            <a:off x="672697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Климат и сезоны
</a:t>
            </a:r>
            <a:endParaRPr lang="en-US" sz="1100" dirty="0"/>
          </a:p>
        </p:txBody>
      </p:sp>
      <p:sp>
        <p:nvSpPr>
          <p:cNvPr id="14" name="Text 5"/>
          <p:cNvSpPr txBox="1"/>
          <p:nvPr/>
        </p:nvSpPr>
        <p:spPr>
          <a:xfrm>
            <a:off x="623997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В Австралии во многих районах жарко и сухо, а времена года идут в обратном порядке по сравнению с Беларусью. В Беларуси выделяются четыре чётких сезона.
</a:t>
            </a:r>
            <a:endParaRPr lang="en-US" sz="900" dirty="0"/>
          </a:p>
        </p:txBody>
      </p:sp>
      <p:sp>
        <p:nvSpPr>
          <p:cNvPr id="15" name="Text 6"/>
          <p:cNvSpPr txBox="1"/>
          <p:nvPr/>
        </p:nvSpPr>
        <p:spPr>
          <a:xfrm>
            <a:off x="3900525" y="1218050"/>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Размер и положение
</a:t>
            </a:r>
            <a:endParaRPr lang="en-US" sz="1100" dirty="0"/>
          </a:p>
        </p:txBody>
      </p:sp>
      <p:sp>
        <p:nvSpPr>
          <p:cNvPr id="16" name="Text 7"/>
          <p:cNvSpPr txBox="1"/>
          <p:nvPr/>
        </p:nvSpPr>
        <p:spPr>
          <a:xfrm>
            <a:off x="3413525" y="1753700"/>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Australia — огромный островной континент, а Belarus — намного более компактная страна в Европе, не имеющая выхода к морю. Это главное географическое различие раздела.
</a:t>
            </a:r>
            <a:endParaRPr lang="en-US" sz="900" dirty="0"/>
          </a:p>
        </p:txBody>
      </p:sp>
      <p:sp>
        <p:nvSpPr>
          <p:cNvPr id="17" name="Text 8"/>
          <p:cNvSpPr txBox="1"/>
          <p:nvPr/>
        </p:nvSpPr>
        <p:spPr>
          <a:xfrm>
            <a:off x="6726975" y="3101625"/>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Итог для речи
</a:t>
            </a:r>
            <a:endParaRPr lang="en-US" sz="1100" dirty="0"/>
          </a:p>
        </p:txBody>
      </p:sp>
      <p:sp>
        <p:nvSpPr>
          <p:cNvPr id="18" name="Text 9"/>
          <p:cNvSpPr txBox="1"/>
          <p:nvPr/>
        </p:nvSpPr>
        <p:spPr>
          <a:xfrm>
            <a:off x="6239975" y="3637275"/>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Если помнить эти контрасты, легче строить точные сравнения с as… as, comparative adjectives и союзами both, but, while. Это и есть главная цель Unit 8.
</a:t>
            </a:r>
            <a:endParaRPr lang="en-US" sz="900" dirty="0"/>
          </a:p>
        </p:txBody>
      </p:sp>
      <p:sp>
        <p:nvSpPr>
          <p:cNvPr id="19" name="Text 10"/>
          <p:cNvSpPr txBox="1"/>
          <p:nvPr/>
        </p:nvSpPr>
        <p:spPr>
          <a:xfrm>
            <a:off x="3900525" y="3101625"/>
            <a:ext cx="1985100" cy="361200"/>
          </a:xfrm>
          <a:prstGeom prst="rect">
            <a:avLst/>
          </a:prstGeom>
          <a:noFill/>
          <a:ln/>
        </p:spPr>
        <p:txBody>
          <a:bodyPr wrap="square" lIns="0" tIns="0" rIns="0" bIns="0" rtlCol="0" anchor="ctr"/>
          <a:lstStyle/>
          <a:p>
            <a:pPr algn="l" indent="0" marL="0">
              <a:lnSpc>
                <a:spcPct val="100000"/>
              </a:lnSpc>
              <a:buNone/>
            </a:pPr>
            <a:r>
              <a:rPr lang="en-US" sz="1100" b="1" dirty="0">
                <a:solidFill>
                  <a:srgbClr val="3030D0"/>
                </a:solidFill>
                <a:latin typeface="Arial" pitchFamily="34" charset="0"/>
                <a:ea typeface="Arial" pitchFamily="34" charset="-122"/>
                <a:cs typeface="Arial" pitchFamily="34" charset="-120"/>
              </a:rPr>
              <a:t>Природа и животные
</a:t>
            </a:r>
            <a:endParaRPr lang="en-US" sz="1100" dirty="0"/>
          </a:p>
        </p:txBody>
      </p:sp>
      <p:sp>
        <p:nvSpPr>
          <p:cNvPr id="20" name="Text 11"/>
          <p:cNvSpPr txBox="1"/>
          <p:nvPr/>
        </p:nvSpPr>
        <p:spPr>
          <a:xfrm>
            <a:off x="3413525" y="3637275"/>
            <a:ext cx="2472000" cy="934500"/>
          </a:xfrm>
          <a:prstGeom prst="rect">
            <a:avLst/>
          </a:prstGeom>
          <a:noFill/>
          <a:ln/>
        </p:spPr>
        <p:txBody>
          <a:bodyPr wrap="square" lIns="0" tIns="0" rIns="0" bIns="0" rtlCol="0" anchor="t"/>
          <a:lstStyle/>
          <a:p>
            <a:pPr algn="l" indent="0" marL="0">
              <a:lnSpc>
                <a:spcPct val="100000"/>
              </a:lnSpc>
              <a:buNone/>
            </a:pPr>
            <a:r>
              <a:rPr lang="en-US" sz="900" dirty="0">
                <a:solidFill>
                  <a:srgbClr val="3030D0"/>
                </a:solidFill>
                <a:latin typeface="Arial" pitchFamily="34" charset="0"/>
                <a:ea typeface="Arial" pitchFamily="34" charset="-122"/>
                <a:cs typeface="Arial" pitchFamily="34" charset="-120"/>
              </a:rPr>
              <a:t>Австралийская фауна очень самобытна и часто встречается только там. Белорусские животные больше связаны с лесами, лугами и влажными территориями, поэтому выглядят привычнее для европейцев.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A0D8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41325" y="2434175"/>
            <a:ext cx="6486000" cy="1023300"/>
          </a:xfrm>
          <a:prstGeom prst="rect">
            <a:avLst/>
          </a:prstGeom>
          <a:noFill/>
          <a:ln/>
        </p:spPr>
        <p:txBody>
          <a:bodyPr wrap="square" lIns="0" tIns="0" rIns="0" bIns="0" rtlCol="0" anchor="b"/>
          <a:lstStyle/>
          <a:p>
            <a:pPr algn="l" indent="0" marL="0">
              <a:lnSpc>
                <a:spcPct val="100000"/>
              </a:lnSpc>
              <a:buNone/>
            </a:pPr>
            <a:r>
              <a:rPr lang="en-US" sz="3000" b="1" dirty="0">
                <a:solidFill>
                  <a:srgbClr val="3030D0"/>
                </a:solidFill>
                <a:latin typeface="Arial" pitchFamily="34" charset="0"/>
                <a:ea typeface="Arial" pitchFamily="34" charset="-122"/>
                <a:cs typeface="Arial" pitchFamily="34" charset="-120"/>
              </a:rPr>
              <a:t>Unit 8. Final synthesis: what the comparison shows
</a:t>
            </a:r>
            <a:endParaRPr lang="en-US" sz="3000" dirty="0"/>
          </a:p>
        </p:txBody>
      </p:sp>
      <p:sp>
        <p:nvSpPr>
          <p:cNvPr id="5" name="Text 1"/>
          <p:cNvSpPr txBox="1"/>
          <p:nvPr/>
        </p:nvSpPr>
        <p:spPr>
          <a:xfrm>
            <a:off x="441325" y="3623600"/>
            <a:ext cx="6486000" cy="792600"/>
          </a:xfrm>
          <a:prstGeom prst="rect">
            <a:avLst/>
          </a:prstGeom>
          <a:noFill/>
          <a:ln/>
        </p:spPr>
        <p:txBody>
          <a:bodyPr wrap="square" lIns="0" tIns="0" rIns="0" bIns="0" rtlCol="0" anchor="t"/>
          <a:lstStyle/>
          <a:p>
            <a:pPr algn="l" indent="0" marL="0">
              <a:lnSpc>
                <a:spcPct val="100000"/>
              </a:lnSpc>
              <a:buNone/>
            </a:pPr>
            <a:r>
              <a:rPr lang="en-US" sz="1200" dirty="0">
                <a:solidFill>
                  <a:srgbClr val="3030D0"/>
                </a:solidFill>
                <a:latin typeface="Arial" pitchFamily="34" charset="0"/>
                <a:ea typeface="Arial" pitchFamily="34" charset="-122"/>
                <a:cs typeface="Arial" pitchFamily="34" charset="-120"/>
              </a:rPr>
              <a:t>Unit 8 shows that Australia and Belarus differ in size, climate, nature and city patterns, yet both have clear identity. Through reading, vocabulary and comparison, students learn to speak about countries accurately in English.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2026-05-30T19:11:52Z</dcterms:created>
  <dcterms:modified xsi:type="dcterms:W3CDTF">2026-05-30T19:11:52Z</dcterms:modified>
</cp:coreProperties>
</file>